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theme/themeOverride7.xml" ContentType="application/vnd.openxmlformats-officedocument.themeOverride+xml"/>
  <Override PartName="/ppt/theme/themeOverride8.xml" ContentType="application/vnd.openxmlformats-officedocument.themeOverrid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theme/themeOverride9.xml" ContentType="application/vnd.openxmlformats-officedocument.themeOverride+xml"/>
  <Override PartName="/ppt/theme/themeOverride10.xml" ContentType="application/vnd.openxmlformats-officedocument.themeOverrid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theme/themeOverride11.xml" ContentType="application/vnd.openxmlformats-officedocument.themeOverride+xml"/>
  <Override PartName="/ppt/theme/themeOverride12.xml" ContentType="application/vnd.openxmlformats-officedocument.themeOverrid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theme/themeOverride13.xml" ContentType="application/vnd.openxmlformats-officedocument.themeOverride+xml"/>
  <Override PartName="/ppt/theme/themeOverride14.xml" ContentType="application/vnd.openxmlformats-officedocument.themeOverrid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0.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692" r:id="rId2"/>
    <p:sldMasterId id="2147483752" r:id="rId3"/>
    <p:sldMasterId id="2147483824" r:id="rId4"/>
    <p:sldMasterId id="2147483884" r:id="rId5"/>
    <p:sldMasterId id="2147483944" r:id="rId6"/>
    <p:sldMasterId id="2147484004" r:id="rId7"/>
    <p:sldMasterId id="2147484184" r:id="rId8"/>
    <p:sldMasterId id="2147484244" r:id="rId9"/>
    <p:sldMasterId id="2147484304" r:id="rId10"/>
    <p:sldMasterId id="2147484315" r:id="rId11"/>
  </p:sldMasterIdLst>
  <p:notesMasterIdLst>
    <p:notesMasterId r:id="rId106"/>
  </p:notesMasterIdLst>
  <p:sldIdLst>
    <p:sldId id="285" r:id="rId12"/>
    <p:sldId id="362" r:id="rId13"/>
    <p:sldId id="363" r:id="rId14"/>
    <p:sldId id="364" r:id="rId15"/>
    <p:sldId id="365" r:id="rId16"/>
    <p:sldId id="366" r:id="rId17"/>
    <p:sldId id="367" r:id="rId18"/>
    <p:sldId id="319" r:id="rId19"/>
    <p:sldId id="256" r:id="rId20"/>
    <p:sldId id="320" r:id="rId21"/>
    <p:sldId id="321" r:id="rId22"/>
    <p:sldId id="322" r:id="rId23"/>
    <p:sldId id="323" r:id="rId24"/>
    <p:sldId id="324" r:id="rId25"/>
    <p:sldId id="325" r:id="rId26"/>
    <p:sldId id="430" r:id="rId27"/>
    <p:sldId id="326" r:id="rId28"/>
    <p:sldId id="327" r:id="rId29"/>
    <p:sldId id="335" r:id="rId30"/>
    <p:sldId id="336" r:id="rId31"/>
    <p:sldId id="337" r:id="rId32"/>
    <p:sldId id="338" r:id="rId33"/>
    <p:sldId id="328" r:id="rId34"/>
    <p:sldId id="369" r:id="rId35"/>
    <p:sldId id="339" r:id="rId36"/>
    <p:sldId id="340" r:id="rId37"/>
    <p:sldId id="371" r:id="rId38"/>
    <p:sldId id="372" r:id="rId39"/>
    <p:sldId id="341" r:id="rId40"/>
    <p:sldId id="437" r:id="rId41"/>
    <p:sldId id="375" r:id="rId42"/>
    <p:sldId id="342" r:id="rId43"/>
    <p:sldId id="376" r:id="rId44"/>
    <p:sldId id="377" r:id="rId45"/>
    <p:sldId id="427" r:id="rId46"/>
    <p:sldId id="383" r:id="rId47"/>
    <p:sldId id="384" r:id="rId48"/>
    <p:sldId id="385" r:id="rId49"/>
    <p:sldId id="329" r:id="rId50"/>
    <p:sldId id="441" r:id="rId51"/>
    <p:sldId id="343" r:id="rId52"/>
    <p:sldId id="344" r:id="rId53"/>
    <p:sldId id="345" r:id="rId54"/>
    <p:sldId id="424" r:id="rId55"/>
    <p:sldId id="387" r:id="rId56"/>
    <p:sldId id="388" r:id="rId57"/>
    <p:sldId id="389" r:id="rId58"/>
    <p:sldId id="390" r:id="rId59"/>
    <p:sldId id="391" r:id="rId60"/>
    <p:sldId id="392" r:id="rId61"/>
    <p:sldId id="438" r:id="rId62"/>
    <p:sldId id="347" r:id="rId63"/>
    <p:sldId id="257" r:id="rId64"/>
    <p:sldId id="258" r:id="rId65"/>
    <p:sldId id="259" r:id="rId66"/>
    <p:sldId id="260" r:id="rId67"/>
    <p:sldId id="261" r:id="rId68"/>
    <p:sldId id="262" r:id="rId69"/>
    <p:sldId id="263" r:id="rId70"/>
    <p:sldId id="264" r:id="rId71"/>
    <p:sldId id="265" r:id="rId72"/>
    <p:sldId id="266" r:id="rId73"/>
    <p:sldId id="267" r:id="rId74"/>
    <p:sldId id="269" r:id="rId75"/>
    <p:sldId id="334" r:id="rId76"/>
    <p:sldId id="404" r:id="rId77"/>
    <p:sldId id="268" r:id="rId78"/>
    <p:sldId id="405" r:id="rId79"/>
    <p:sldId id="406" r:id="rId80"/>
    <p:sldId id="407" r:id="rId81"/>
    <p:sldId id="408" r:id="rId82"/>
    <p:sldId id="409" r:id="rId83"/>
    <p:sldId id="439" r:id="rId84"/>
    <p:sldId id="442" r:id="rId85"/>
    <p:sldId id="411" r:id="rId86"/>
    <p:sldId id="412" r:id="rId87"/>
    <p:sldId id="413" r:id="rId88"/>
    <p:sldId id="414" r:id="rId89"/>
    <p:sldId id="415" r:id="rId90"/>
    <p:sldId id="429" r:id="rId91"/>
    <p:sldId id="416" r:id="rId92"/>
    <p:sldId id="417" r:id="rId93"/>
    <p:sldId id="418" r:id="rId94"/>
    <p:sldId id="419" r:id="rId95"/>
    <p:sldId id="420" r:id="rId96"/>
    <p:sldId id="431" r:id="rId97"/>
    <p:sldId id="433" r:id="rId98"/>
    <p:sldId id="421" r:id="rId99"/>
    <p:sldId id="422" r:id="rId100"/>
    <p:sldId id="423" r:id="rId101"/>
    <p:sldId id="440" r:id="rId102"/>
    <p:sldId id="425" r:id="rId103"/>
    <p:sldId id="426" r:id="rId104"/>
    <p:sldId id="436" r:id="rId105"/>
  </p:sldIdLst>
  <p:sldSz cx="9144000" cy="6858000" type="screen4x3"/>
  <p:notesSz cx="6858000" cy="9144000"/>
  <p:defaultTextStyle>
    <a:defPPr>
      <a:defRPr lang="en-US"/>
    </a:defPPr>
    <a:lvl1pPr algn="l" rtl="0" fontAlgn="base">
      <a:spcBef>
        <a:spcPct val="0"/>
      </a:spcBef>
      <a:spcAft>
        <a:spcPct val="0"/>
      </a:spcAft>
      <a:buFont typeface="Arial" pitchFamily="34" charset="0"/>
      <a:defRPr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9900CC"/>
    <a:srgbClr val="808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00" autoAdjust="0"/>
    <p:restoredTop sz="92770" autoAdjust="0"/>
  </p:normalViewPr>
  <p:slideViewPr>
    <p:cSldViewPr>
      <p:cViewPr varScale="1">
        <p:scale>
          <a:sx n="153" d="100"/>
          <a:sy n="153" d="100"/>
        </p:scale>
        <p:origin x="4326" y="144"/>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07" Type="http://schemas.openxmlformats.org/officeDocument/2006/relationships/presProps" Target="presProps.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viewProps" Target="view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theme" Target="theme/theme1.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tableStyles" Target="tableStyle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4E50F8-8B49-4A58-8E8E-2DF5AC35C41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2C0C64B-6736-4EC7-826D-22FECBD14188}">
      <dgm:prSet/>
      <dgm:spPr/>
      <dgm:t>
        <a:bodyPr/>
        <a:lstStyle/>
        <a:p>
          <a:pPr rtl="0"/>
          <a:r>
            <a:rPr lang="en-US" b="1" dirty="0"/>
            <a:t>Earned value table with percentage of tasks complete</a:t>
          </a:r>
          <a:endParaRPr lang="en-US" dirty="0"/>
        </a:p>
      </dgm:t>
    </dgm:pt>
    <dgm:pt modelId="{4A30F5EA-21B1-4F49-9A74-33CEDB3F03CC}" type="parTrans" cxnId="{8DAFF2FD-8368-4E2F-B8F7-7AA9DE2A010D}">
      <dgm:prSet/>
      <dgm:spPr/>
      <dgm:t>
        <a:bodyPr/>
        <a:lstStyle/>
        <a:p>
          <a:endParaRPr lang="en-US"/>
        </a:p>
      </dgm:t>
    </dgm:pt>
    <dgm:pt modelId="{5D8ABD1F-1054-4159-8926-85AF41007BDC}" type="sibTrans" cxnId="{8DAFF2FD-8368-4E2F-B8F7-7AA9DE2A010D}">
      <dgm:prSet/>
      <dgm:spPr/>
      <dgm:t>
        <a:bodyPr/>
        <a:lstStyle/>
        <a:p>
          <a:endParaRPr lang="en-US"/>
        </a:p>
      </dgm:t>
    </dgm:pt>
    <dgm:pt modelId="{FA89901D-E118-49DC-BABF-305A23A2D313}" type="pres">
      <dgm:prSet presAssocID="{8D4E50F8-8B49-4A58-8E8E-2DF5AC35C410}" presName="linear" presStyleCnt="0">
        <dgm:presLayoutVars>
          <dgm:animLvl val="lvl"/>
          <dgm:resizeHandles val="exact"/>
        </dgm:presLayoutVars>
      </dgm:prSet>
      <dgm:spPr/>
    </dgm:pt>
    <dgm:pt modelId="{0A7A8787-7820-446D-9D41-38F467C5875A}" type="pres">
      <dgm:prSet presAssocID="{92C0C64B-6736-4EC7-826D-22FECBD14188}" presName="parentText" presStyleLbl="node1" presStyleIdx="0" presStyleCnt="1">
        <dgm:presLayoutVars>
          <dgm:chMax val="0"/>
          <dgm:bulletEnabled val="1"/>
        </dgm:presLayoutVars>
      </dgm:prSet>
      <dgm:spPr/>
    </dgm:pt>
  </dgm:ptLst>
  <dgm:cxnLst>
    <dgm:cxn modelId="{49D83925-002E-4E9F-8A14-7F7A28DE5CA9}" type="presOf" srcId="{92C0C64B-6736-4EC7-826D-22FECBD14188}" destId="{0A7A8787-7820-446D-9D41-38F467C5875A}" srcOrd="0" destOrd="0" presId="urn:microsoft.com/office/officeart/2005/8/layout/vList2"/>
    <dgm:cxn modelId="{C2AC20C9-78BD-4BCE-8A9D-563D8CC2AFE8}" type="presOf" srcId="{8D4E50F8-8B49-4A58-8E8E-2DF5AC35C410}" destId="{FA89901D-E118-49DC-BABF-305A23A2D313}" srcOrd="0" destOrd="0" presId="urn:microsoft.com/office/officeart/2005/8/layout/vList2"/>
    <dgm:cxn modelId="{8DAFF2FD-8368-4E2F-B8F7-7AA9DE2A010D}" srcId="{8D4E50F8-8B49-4A58-8E8E-2DF5AC35C410}" destId="{92C0C64B-6736-4EC7-826D-22FECBD14188}" srcOrd="0" destOrd="0" parTransId="{4A30F5EA-21B1-4F49-9A74-33CEDB3F03CC}" sibTransId="{5D8ABD1F-1054-4159-8926-85AF41007BDC}"/>
    <dgm:cxn modelId="{2B2CAE49-0580-4848-8281-5F1B2229DB48}" type="presParOf" srcId="{FA89901D-E118-49DC-BABF-305A23A2D313}" destId="{0A7A8787-7820-446D-9D41-38F467C5875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A8787-7820-446D-9D41-38F467C5875A}">
      <dsp:nvSpPr>
        <dsp:cNvPr id="0" name=""/>
        <dsp:cNvSpPr/>
      </dsp:nvSpPr>
      <dsp:spPr>
        <a:xfrm>
          <a:off x="0" y="14580"/>
          <a:ext cx="8229600" cy="1113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b="1" kern="1200" dirty="0"/>
            <a:t>Earned value table with percentage of tasks complete</a:t>
          </a:r>
          <a:endParaRPr lang="en-US" sz="2800" kern="1200" dirty="0"/>
        </a:p>
      </dsp:txBody>
      <dsp:txXfrm>
        <a:off x="54373" y="68953"/>
        <a:ext cx="8120854" cy="10050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0" hangingPunct="0">
              <a:buFontTx/>
              <a:buNone/>
              <a:defRPr sz="1200">
                <a:ea typeface="+mn-ea"/>
              </a:defRPr>
            </a:lvl1pPr>
          </a:lstStyle>
          <a:p>
            <a:pPr>
              <a:defRPr/>
            </a:pPr>
            <a:endParaRPr lang="zh-CN" alt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buFontTx/>
              <a:buNone/>
              <a:defRPr sz="1200">
                <a:ea typeface="+mn-ea"/>
              </a:defRPr>
            </a:lvl1pPr>
          </a:lstStyle>
          <a:p>
            <a:pPr>
              <a:defRPr/>
            </a:pPr>
            <a:endParaRPr lang="en-US" altLang="zh-CN"/>
          </a:p>
        </p:txBody>
      </p:sp>
      <p:sp>
        <p:nvSpPr>
          <p:cNvPr id="12292" name="Rectangle 4"/>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0" hangingPunct="0">
              <a:buFontTx/>
              <a:buNone/>
              <a:defRPr sz="1200">
                <a:ea typeface="+mn-ea"/>
              </a:defRPr>
            </a:lvl1pPr>
          </a:lstStyle>
          <a:p>
            <a:pPr>
              <a:defRPr/>
            </a:pPr>
            <a:endParaRPr lang="en-US" altLang="zh-CN"/>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lvl1pPr>
          </a:lstStyle>
          <a:p>
            <a:fld id="{078D2A3D-10F8-4901-9C43-0B1C6DFEB332}" type="slidenum">
              <a:rPr lang="zh-CN" altLang="en-US"/>
              <a:pPr/>
              <a:t>‹#›</a:t>
            </a:fld>
            <a:endParaRPr lang="zh-CN" altLang="en-US"/>
          </a:p>
        </p:txBody>
      </p:sp>
    </p:spTree>
    <p:extLst>
      <p:ext uri="{BB962C8B-B14F-4D97-AF65-F5344CB8AC3E}">
        <p14:creationId xmlns:p14="http://schemas.microsoft.com/office/powerpoint/2010/main" val="4625223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CA24E57-192F-454B-B213-B3C1057CBE91}" type="slidenum">
              <a:rPr lang="en-US" altLang="zh-CN">
                <a:solidFill>
                  <a:prstClr val="black"/>
                </a:solidFill>
              </a:rPr>
              <a:pPr/>
              <a:t>16</a:t>
            </a:fld>
            <a:endParaRPr lang="en-US" altLang="zh-CN">
              <a:solidFill>
                <a:prstClr val="black"/>
              </a:solidFill>
            </a:endParaRPr>
          </a:p>
        </p:txBody>
      </p:sp>
      <p:sp>
        <p:nvSpPr>
          <p:cNvPr id="51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defRPr>
                <a:solidFill>
                  <a:schemeClr val="tx1"/>
                </a:solidFill>
                <a:latin typeface="Arial" charset="0"/>
                <a:ea typeface="宋体" pitchFamily="2" charset="-122"/>
              </a:defRPr>
            </a:lvl1pPr>
            <a:lvl2pPr marL="742950" indent="-285750" algn="l">
              <a:defRPr>
                <a:solidFill>
                  <a:schemeClr val="tx1"/>
                </a:solidFill>
                <a:latin typeface="Arial" charset="0"/>
                <a:ea typeface="宋体" pitchFamily="2" charset="-122"/>
              </a:defRPr>
            </a:lvl2pPr>
            <a:lvl3pPr marL="1143000" indent="-228600" algn="l">
              <a:defRPr>
                <a:solidFill>
                  <a:schemeClr val="tx1"/>
                </a:solidFill>
                <a:latin typeface="Arial" charset="0"/>
                <a:ea typeface="宋体" pitchFamily="2" charset="-122"/>
              </a:defRPr>
            </a:lvl3pPr>
            <a:lvl4pPr marL="1600200" indent="-228600" algn="l">
              <a:defRPr>
                <a:solidFill>
                  <a:schemeClr val="tx1"/>
                </a:solidFill>
                <a:latin typeface="Arial" charset="0"/>
                <a:ea typeface="宋体" pitchFamily="2" charset="-122"/>
              </a:defRPr>
            </a:lvl4pPr>
            <a:lvl5pPr marL="2057400" indent="-228600" algn="l">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buFontTx/>
              <a:buNone/>
            </a:pPr>
            <a:fld id="{6C44EC7A-F820-4D9A-845F-AB76BF4FD670}" type="slidenum">
              <a:rPr lang="en-US" altLang="zh-CN" sz="1200" smtClean="0">
                <a:solidFill>
                  <a:prstClr val="black"/>
                </a:solidFill>
                <a:cs typeface="Arial Unicode MS" pitchFamily="34" charset="-122"/>
              </a:rPr>
              <a:pPr algn="r">
                <a:buFontTx/>
                <a:buNone/>
              </a:pPr>
              <a:t>16</a:t>
            </a:fld>
            <a:endParaRPr lang="en-US" altLang="zh-CN" sz="1200">
              <a:solidFill>
                <a:prstClr val="black"/>
              </a:solidFill>
              <a:cs typeface="Arial Unicode MS" pitchFamily="34" charset="-122"/>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8D2A3D-10F8-4901-9C43-0B1C6DFEB332}" type="slidenum">
              <a:rPr lang="zh-CN" altLang="en-US" smtClean="0"/>
              <a:pPr/>
              <a:t>75</a:t>
            </a:fld>
            <a:endParaRPr lang="zh-CN" altLang="en-US"/>
          </a:p>
        </p:txBody>
      </p:sp>
    </p:spTree>
    <p:extLst>
      <p:ext uri="{BB962C8B-B14F-4D97-AF65-F5344CB8AC3E}">
        <p14:creationId xmlns:p14="http://schemas.microsoft.com/office/powerpoint/2010/main" val="3524724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Monitor plan</a:t>
            </a:r>
          </a:p>
          <a:p>
            <a:endParaRPr lang="zh-CN" altLang="en-US" dirty="0"/>
          </a:p>
        </p:txBody>
      </p:sp>
      <p:sp>
        <p:nvSpPr>
          <p:cNvPr id="4" name="灯片编号占位符 3"/>
          <p:cNvSpPr>
            <a:spLocks noGrp="1"/>
          </p:cNvSpPr>
          <p:nvPr>
            <p:ph type="sldNum" sz="quarter" idx="5"/>
          </p:nvPr>
        </p:nvSpPr>
        <p:spPr/>
        <p:txBody>
          <a:bodyPr/>
          <a:lstStyle/>
          <a:p>
            <a:fld id="{078D2A3D-10F8-4901-9C43-0B1C6DFEB332}" type="slidenum">
              <a:rPr lang="zh-CN" altLang="en-US" smtClean="0"/>
              <a:pPr/>
              <a:t>78</a:t>
            </a:fld>
            <a:endParaRPr lang="zh-CN" altLang="en-US"/>
          </a:p>
        </p:txBody>
      </p:sp>
    </p:spTree>
    <p:extLst>
      <p:ext uri="{BB962C8B-B14F-4D97-AF65-F5344CB8AC3E}">
        <p14:creationId xmlns:p14="http://schemas.microsoft.com/office/powerpoint/2010/main" val="897743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348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214401D6-6446-4CE9-ABC6-DA2FCDEB4535}" type="slidenum">
              <a:rPr lang="en-US">
                <a:solidFill>
                  <a:prstClr val="black"/>
                </a:solidFill>
                <a:cs typeface="Arial" charset="0"/>
              </a:rPr>
              <a:pPr>
                <a:defRPr/>
              </a:pPr>
              <a:t>85</a:t>
            </a:fld>
            <a:endParaRPr lang="en-US">
              <a:solidFill>
                <a:prstClr val="black"/>
              </a:solidFill>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BAC</a:t>
            </a:r>
            <a:r>
              <a:rPr lang="zh-CN" altLang="en-US" dirty="0"/>
              <a:t>是全部计划成本，而</a:t>
            </a:r>
            <a:r>
              <a:rPr lang="en-US" altLang="zh-CN" dirty="0"/>
              <a:t>PV</a:t>
            </a:r>
            <a:r>
              <a:rPr lang="zh-CN" altLang="en-US" dirty="0"/>
              <a:t>是某个时间点的计划成本。如</a:t>
            </a:r>
            <a:r>
              <a:rPr lang="en-US" altLang="zh-CN" dirty="0"/>
              <a:t>12</a:t>
            </a:r>
            <a:r>
              <a:rPr lang="zh-CN" altLang="en-US" dirty="0"/>
              <a:t>个月工期，总预算</a:t>
            </a:r>
            <a:r>
              <a:rPr lang="en-US" altLang="zh-CN" dirty="0"/>
              <a:t>12000</a:t>
            </a:r>
            <a:r>
              <a:rPr lang="zh-CN" altLang="en-US" dirty="0"/>
              <a:t>，第</a:t>
            </a:r>
            <a:r>
              <a:rPr lang="en-US" altLang="zh-CN" dirty="0"/>
              <a:t>10</a:t>
            </a:r>
            <a:r>
              <a:rPr lang="zh-CN" altLang="en-US" dirty="0"/>
              <a:t>个月末的</a:t>
            </a:r>
            <a:r>
              <a:rPr lang="en-US" altLang="zh-CN" dirty="0"/>
              <a:t>PV=10000</a:t>
            </a:r>
            <a:r>
              <a:rPr lang="zh-CN" altLang="en-US" dirty="0"/>
              <a:t>，而</a:t>
            </a:r>
            <a:r>
              <a:rPr lang="en-US" altLang="zh-CN" dirty="0"/>
              <a:t>BAC</a:t>
            </a:r>
            <a:r>
              <a:rPr lang="zh-CN" altLang="en-US" dirty="0"/>
              <a:t>仍然是</a:t>
            </a:r>
            <a:r>
              <a:rPr lang="en-US" altLang="zh-CN"/>
              <a:t>12000.</a:t>
            </a:r>
            <a:endParaRPr lang="zh-CN" altLang="en-US"/>
          </a:p>
        </p:txBody>
      </p:sp>
      <p:sp>
        <p:nvSpPr>
          <p:cNvPr id="4" name="灯片编号占位符 3"/>
          <p:cNvSpPr>
            <a:spLocks noGrp="1"/>
          </p:cNvSpPr>
          <p:nvPr>
            <p:ph type="sldNum" sz="quarter" idx="5"/>
          </p:nvPr>
        </p:nvSpPr>
        <p:spPr/>
        <p:txBody>
          <a:bodyPr/>
          <a:lstStyle/>
          <a:p>
            <a:fld id="{078D2A3D-10F8-4901-9C43-0B1C6DFEB332}" type="slidenum">
              <a:rPr lang="zh-CN" altLang="en-US" smtClean="0"/>
              <a:pPr/>
              <a:t>87</a:t>
            </a:fld>
            <a:endParaRPr lang="zh-CN" altLang="en-US"/>
          </a:p>
        </p:txBody>
      </p:sp>
    </p:spTree>
    <p:extLst>
      <p:ext uri="{BB962C8B-B14F-4D97-AF65-F5344CB8AC3E}">
        <p14:creationId xmlns:p14="http://schemas.microsoft.com/office/powerpoint/2010/main" val="3525151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1E07B0C-0C42-4F5C-B36D-51BA386448A5}" type="slidenum">
              <a:rPr lang="en-US" altLang="zh-CN">
                <a:solidFill>
                  <a:prstClr val="black"/>
                </a:solidFill>
              </a:rPr>
              <a:pPr/>
              <a:t>24</a:t>
            </a:fld>
            <a:endParaRPr lang="en-US" altLang="zh-CN">
              <a:solidFill>
                <a:prstClr val="black"/>
              </a:solidFill>
            </a:endParaRPr>
          </a:p>
        </p:txBody>
      </p:sp>
      <p:sp>
        <p:nvSpPr>
          <p:cNvPr id="51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r">
              <a:buFontTx/>
              <a:buNone/>
            </a:pPr>
            <a:fld id="{926A73AD-CC69-4F8D-A931-83FFAC88BB37}" type="slidenum">
              <a:rPr lang="en-US" altLang="zh-CN" sz="1200" smtClean="0">
                <a:solidFill>
                  <a:prstClr val="black"/>
                </a:solidFill>
              </a:rPr>
              <a:pPr algn="r">
                <a:buFontTx/>
                <a:buNone/>
              </a:pPr>
              <a:t>24</a:t>
            </a:fld>
            <a:endParaRPr lang="en-US" altLang="zh-CN" sz="1200">
              <a:solidFill>
                <a:prstClr val="black"/>
              </a:solidFill>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buFontTx/>
              <a:buNone/>
            </a:pPr>
            <a:fld id="{323C1B85-3F52-4871-97F7-9E3FE1624859}" type="datetime1">
              <a:rPr lang="zh-CN" altLang="en-US" sz="1200">
                <a:solidFill>
                  <a:prstClr val="black"/>
                </a:solidFill>
                <a:latin typeface="Arial" charset="0"/>
                <a:ea typeface="宋体" charset="-122"/>
              </a:rPr>
              <a:pPr algn="r">
                <a:buFontTx/>
                <a:buNone/>
              </a:pPr>
              <a:t>2024/12/2</a:t>
            </a:fld>
            <a:endParaRPr lang="en-US" altLang="zh-CN" sz="1200">
              <a:solidFill>
                <a:prstClr val="black"/>
              </a:solidFill>
              <a:latin typeface="Arial" charset="0"/>
              <a:ea typeface="宋体" charset="-122"/>
            </a:endParaRPr>
          </a:p>
        </p:txBody>
      </p:sp>
      <p:sp>
        <p:nvSpPr>
          <p:cNvPr id="9011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buFontTx/>
              <a:buNone/>
            </a:pPr>
            <a:fld id="{50C12599-101B-4852-A1DD-F36A95D69FD6}" type="slidenum">
              <a:rPr lang="zh-CN" altLang="en-US" sz="1200">
                <a:solidFill>
                  <a:prstClr val="black"/>
                </a:solidFill>
                <a:latin typeface="Arial" charset="0"/>
                <a:ea typeface="宋体" charset="-122"/>
              </a:rPr>
              <a:pPr algn="r">
                <a:buFontTx/>
                <a:buNone/>
              </a:pPr>
              <a:t>33</a:t>
            </a:fld>
            <a:endParaRPr lang="en-US" altLang="zh-CN" sz="1200">
              <a:solidFill>
                <a:prstClr val="black"/>
              </a:solidFill>
              <a:latin typeface="Arial" charset="0"/>
              <a:ea typeface="宋体" charset="-122"/>
            </a:endParaRPr>
          </a:p>
        </p:txBody>
      </p:sp>
      <p:sp>
        <p:nvSpPr>
          <p:cNvPr id="9011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0117"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txBox="1">
            <a:spLocks noGrp="1" noChangeArrowheads="1"/>
          </p:cNvSpPr>
          <p:nvPr/>
        </p:nvSpPr>
        <p:spPr bwMode="auto">
          <a:xfrm>
            <a:off x="3884613" y="0"/>
            <a:ext cx="2971800" cy="457200"/>
          </a:xfrm>
          <a:prstGeom prst="rect">
            <a:avLst/>
          </a:prstGeom>
          <a:noFill/>
          <a:ln w="9525">
            <a:noFill/>
            <a:miter lim="800000"/>
            <a:headEnd/>
            <a:tailEnd/>
          </a:ln>
        </p:spPr>
        <p:txBody>
          <a:bodyPr/>
          <a:lstStyle/>
          <a:p>
            <a:pPr algn="r">
              <a:buFontTx/>
              <a:buNone/>
            </a:pPr>
            <a:fld id="{622D1FF0-10E1-488C-A974-7EEBD9D364D3}" type="datetime1">
              <a:rPr lang="zh-CN" altLang="en-US" sz="1200">
                <a:solidFill>
                  <a:prstClr val="black"/>
                </a:solidFill>
                <a:latin typeface="Arial" charset="0"/>
                <a:ea typeface="宋体" charset="-122"/>
              </a:rPr>
              <a:pPr algn="r">
                <a:buFontTx/>
                <a:buNone/>
              </a:pPr>
              <a:t>2024/12/2</a:t>
            </a:fld>
            <a:endParaRPr lang="en-US" altLang="zh-CN" sz="1200">
              <a:solidFill>
                <a:prstClr val="black"/>
              </a:solidFill>
              <a:latin typeface="Arial" charset="0"/>
              <a:ea typeface="宋体" charset="-122"/>
            </a:endParaRPr>
          </a:p>
        </p:txBody>
      </p:sp>
      <p:sp>
        <p:nvSpPr>
          <p:cNvPr id="9318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buFontTx/>
              <a:buNone/>
            </a:pPr>
            <a:fld id="{2817799B-9F3D-4CFB-8FE2-46E2BC1950B1}" type="slidenum">
              <a:rPr lang="zh-CN" altLang="en-US" sz="1200">
                <a:solidFill>
                  <a:prstClr val="black"/>
                </a:solidFill>
                <a:latin typeface="Arial" charset="0"/>
                <a:ea typeface="宋体" charset="-122"/>
              </a:rPr>
              <a:pPr algn="r">
                <a:buFontTx/>
                <a:buNone/>
              </a:pPr>
              <a:t>34</a:t>
            </a:fld>
            <a:endParaRPr lang="en-US" altLang="zh-CN" sz="1200">
              <a:solidFill>
                <a:prstClr val="black"/>
              </a:solidFill>
              <a:latin typeface="Arial" charset="0"/>
              <a:ea typeface="宋体" charset="-122"/>
            </a:endParaRPr>
          </a:p>
        </p:txBody>
      </p:sp>
      <p:sp>
        <p:nvSpPr>
          <p:cNvPr id="9318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3189" name="Rectangle 3"/>
          <p:cNvSpPr>
            <a:spLocks noGrp="1" noChangeArrowheads="1"/>
          </p:cNvSpPr>
          <p:nvPr>
            <p:ph type="body" idx="1"/>
          </p:nvPr>
        </p:nvSpPr>
        <p:spPr bwMode="auto">
          <a:noFill/>
        </p:spPr>
        <p:txBody>
          <a:bodyPr wrap="square" lIns="88615" tIns="44307" rIns="88615" bIns="44307" numCol="1" anchor="t" anchorCtr="0" compatLnSpc="1">
            <a:prstTxWarp prst="textNoShape">
              <a:avLst/>
            </a:prstTxWarp>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宋体" panose="02010600030101010101" pitchFamily="2" charset="-122"/>
                <a:ea typeface="宋体" panose="02010600030101010101" pitchFamily="2" charset="-122"/>
                <a:cs typeface="+mn-cs"/>
              </a:rPr>
              <a:t>软件项目成本估算：功能点分析</a:t>
            </a:r>
            <a:endParaRPr lang="en-US" dirty="0"/>
          </a:p>
        </p:txBody>
      </p:sp>
      <p:sp>
        <p:nvSpPr>
          <p:cNvPr id="4" name="灯片编号占位符 3"/>
          <p:cNvSpPr>
            <a:spLocks noGrp="1"/>
          </p:cNvSpPr>
          <p:nvPr>
            <p:ph type="sldNum" sz="quarter" idx="10"/>
          </p:nvPr>
        </p:nvSpPr>
        <p:spPr/>
        <p:txBody>
          <a:bodyPr/>
          <a:lstStyle/>
          <a:p>
            <a:fld id="{078D2A3D-10F8-4901-9C43-0B1C6DFEB332}" type="slidenum">
              <a:rPr lang="zh-CN" altLang="en-US" smtClean="0"/>
              <a:pPr/>
              <a:t>35</a:t>
            </a:fld>
            <a:endParaRPr lang="zh-CN" altLang="en-US"/>
          </a:p>
        </p:txBody>
      </p:sp>
    </p:spTree>
    <p:extLst>
      <p:ext uri="{BB962C8B-B14F-4D97-AF65-F5344CB8AC3E}">
        <p14:creationId xmlns:p14="http://schemas.microsoft.com/office/powerpoint/2010/main" val="2165356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buFontTx/>
              <a:buNone/>
            </a:pPr>
            <a:fld id="{D43FDC20-77D3-4D14-8229-CC40340F55B9}" type="slidenum">
              <a:rPr lang="en-US" altLang="zh-CN" sz="1200">
                <a:solidFill>
                  <a:prstClr val="black"/>
                </a:solidFill>
                <a:latin typeface="Arial" charset="0"/>
                <a:ea typeface="宋体" charset="-122"/>
              </a:rPr>
              <a:pPr algn="r">
                <a:buFontTx/>
                <a:buNone/>
              </a:pPr>
              <a:t>36</a:t>
            </a:fld>
            <a:endParaRPr lang="en-US" altLang="zh-CN" sz="1200">
              <a:solidFill>
                <a:prstClr val="black"/>
              </a:solidFill>
              <a:latin typeface="Arial" charset="0"/>
              <a:ea typeface="宋体" charset="-122"/>
            </a:endParaRPr>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52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buFontTx/>
              <a:buNone/>
            </a:pPr>
            <a:fld id="{E63D1D13-F684-4A12-A094-9B093F636AE9}" type="slidenum">
              <a:rPr lang="en-US" altLang="zh-CN" sz="1200">
                <a:solidFill>
                  <a:prstClr val="black"/>
                </a:solidFill>
                <a:latin typeface="Arial" charset="0"/>
                <a:ea typeface="宋体" charset="-122"/>
              </a:rPr>
              <a:pPr algn="r">
                <a:buFontTx/>
                <a:buNone/>
              </a:pPr>
              <a:t>37</a:t>
            </a:fld>
            <a:endParaRPr lang="en-US" altLang="zh-CN" sz="1200">
              <a:solidFill>
                <a:prstClr val="black"/>
              </a:solidFill>
              <a:latin typeface="Arial" charset="0"/>
              <a:ea typeface="宋体" charset="-122"/>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72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buFontTx/>
              <a:buNone/>
            </a:pPr>
            <a:fld id="{20740B0B-97F8-4261-B7BD-410973DED2D9}" type="slidenum">
              <a:rPr lang="en-US" altLang="zh-CN" sz="1200">
                <a:solidFill>
                  <a:prstClr val="black"/>
                </a:solidFill>
                <a:latin typeface="Arial" charset="0"/>
                <a:ea typeface="宋体" charset="-122"/>
              </a:rPr>
              <a:pPr algn="r">
                <a:buFontTx/>
                <a:buNone/>
              </a:pPr>
              <a:t>38</a:t>
            </a:fld>
            <a:endParaRPr lang="en-US" altLang="zh-CN" sz="1200">
              <a:solidFill>
                <a:prstClr val="black"/>
              </a:solidFill>
              <a:latin typeface="Arial" charset="0"/>
              <a:ea typeface="宋体" charset="-122"/>
            </a:endParaRPr>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93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跟踪具有项目活动偏差的甘特图。</a:t>
            </a:r>
            <a:endParaRPr lang="en-US" altLang="zh-CN" dirty="0"/>
          </a:p>
          <a:p>
            <a:r>
              <a:rPr lang="zh-CN" altLang="en-US" dirty="0"/>
              <a:t>通过将任务完成情况链接到进度基准来更新项目状态。</a:t>
            </a:r>
          </a:p>
        </p:txBody>
      </p:sp>
      <p:sp>
        <p:nvSpPr>
          <p:cNvPr id="4" name="灯片编号占位符 3"/>
          <p:cNvSpPr>
            <a:spLocks noGrp="1"/>
          </p:cNvSpPr>
          <p:nvPr>
            <p:ph type="sldNum" sz="quarter" idx="5"/>
          </p:nvPr>
        </p:nvSpPr>
        <p:spPr/>
        <p:txBody>
          <a:bodyPr/>
          <a:lstStyle/>
          <a:p>
            <a:fld id="{078D2A3D-10F8-4901-9C43-0B1C6DFEB332}" type="slidenum">
              <a:rPr lang="zh-CN" altLang="en-US" smtClean="0"/>
              <a:pPr/>
              <a:t>63</a:t>
            </a:fld>
            <a:endParaRPr lang="zh-CN" altLang="en-US"/>
          </a:p>
        </p:txBody>
      </p:sp>
    </p:spTree>
    <p:extLst>
      <p:ext uri="{BB962C8B-B14F-4D97-AF65-F5344CB8AC3E}">
        <p14:creationId xmlns:p14="http://schemas.microsoft.com/office/powerpoint/2010/main" val="3558354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xml"/><Relationship Id="rId1" Type="http://schemas.openxmlformats.org/officeDocument/2006/relationships/tags" Target="../tags/tag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1.xml"/><Relationship Id="rId5" Type="http://schemas.openxmlformats.org/officeDocument/2006/relationships/image" Target="../media/image8.png"/><Relationship Id="rId4" Type="http://schemas.openxmlformats.org/officeDocument/2006/relationships/image" Target="../media/image7.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3" name="图片 10"/>
          <p:cNvPicPr>
            <a:picLocks noChangeAspect="1" noChangeArrowheads="1"/>
          </p:cNvPicPr>
          <p:nvPr/>
        </p:nvPicPr>
        <p:blipFill>
          <a:blip r:embed="rId2">
            <a:extLst>
              <a:ext uri="{28A0092B-C50C-407E-A947-70E740481C1C}">
                <a14:useLocalDpi xmlns:a14="http://schemas.microsoft.com/office/drawing/2010/main" val="0"/>
              </a:ext>
            </a:extLst>
          </a:blip>
          <a:srcRect t="1250" r="5820"/>
          <a:stretch>
            <a:fillRect/>
          </a:stretch>
        </p:blipFill>
        <p:spPr bwMode="auto">
          <a:xfrm>
            <a:off x="0" y="1"/>
            <a:ext cx="9144000" cy="686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箭头连接符 10"/>
          <p:cNvCxnSpPr>
            <a:cxnSpLocks noChangeShapeType="1"/>
          </p:cNvCxnSpPr>
          <p:nvPr userDrawn="1"/>
        </p:nvCxnSpPr>
        <p:spPr bwMode="auto">
          <a:xfrm>
            <a:off x="258764" y="620184"/>
            <a:ext cx="8516937" cy="0"/>
          </a:xfrm>
          <a:prstGeom prst="straightConnector1">
            <a:avLst/>
          </a:prstGeom>
          <a:noFill/>
          <a:ln w="12700" cmpd="dbl">
            <a:solidFill>
              <a:srgbClr val="87A452"/>
            </a:solidFill>
            <a:miter lim="800000"/>
            <a:headEnd/>
            <a:tailEnd/>
          </a:ln>
          <a:extLst>
            <a:ext uri="{909E8E84-426E-40DD-AFC4-6F175D3DCCD1}">
              <a14:hiddenFill xmlns:a14="http://schemas.microsoft.com/office/drawing/2010/main">
                <a:noFill/>
              </a14:hiddenFill>
            </a:ext>
          </a:extLst>
        </p:spPr>
      </p:cxnSp>
      <p:sp>
        <p:nvSpPr>
          <p:cNvPr id="5" name="矩形 11"/>
          <p:cNvSpPr>
            <a:spLocks noChangeArrowheads="1"/>
          </p:cNvSpPr>
          <p:nvPr userDrawn="1"/>
        </p:nvSpPr>
        <p:spPr bwMode="auto">
          <a:xfrm>
            <a:off x="381000" y="8890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sz="2800" b="1">
                <a:solidFill>
                  <a:srgbClr val="7F7F7F"/>
                </a:solidFill>
                <a:latin typeface="华文行楷" pitchFamily="2" charset="-122"/>
                <a:ea typeface="华文行楷" pitchFamily="2" charset="-122"/>
              </a:rPr>
              <a:t>项目管理</a:t>
            </a:r>
          </a:p>
        </p:txBody>
      </p:sp>
      <p:sp>
        <p:nvSpPr>
          <p:cNvPr id="7" name="KSO_CT1"/>
          <p:cNvSpPr>
            <a:spLocks noGrp="1"/>
          </p:cNvSpPr>
          <p:nvPr>
            <p:ph type="title"/>
          </p:nvPr>
        </p:nvSpPr>
        <p:spPr>
          <a:xfrm>
            <a:off x="4390713" y="3666309"/>
            <a:ext cx="4361403" cy="1314363"/>
          </a:xfrm>
        </p:spPr>
        <p:txBody>
          <a:bodyPr>
            <a:normAutofit/>
          </a:bodyPr>
          <a:lstStyle>
            <a:lvl1pPr algn="ctr" rtl="0" eaLnBrk="0" fontAlgn="base" hangingPunct="0">
              <a:lnSpc>
                <a:spcPct val="110000"/>
              </a:lnSpc>
              <a:spcBef>
                <a:spcPct val="0"/>
              </a:spcBef>
              <a:spcAft>
                <a:spcPct val="0"/>
              </a:spcAft>
              <a:defRPr lang="zh-CN" altLang="en-US" sz="4400" b="1" kern="1200" baseline="0" noProof="1" dirty="0">
                <a:solidFill>
                  <a:srgbClr val="000000"/>
                </a:solidFill>
                <a:effectLst/>
                <a:latin typeface="华文楷体" pitchFamily="2" charset="-122"/>
                <a:ea typeface="华文楷体" pitchFamily="2" charset="-122"/>
                <a:cs typeface="+mj-cs"/>
              </a:defRPr>
            </a:lvl1pPr>
          </a:lstStyle>
          <a:p>
            <a:r>
              <a:rPr lang="zh-CN" altLang="en-US" noProof="1"/>
              <a:t>单击此处编辑母版标题样式</a:t>
            </a:r>
          </a:p>
        </p:txBody>
      </p:sp>
      <p:sp>
        <p:nvSpPr>
          <p:cNvPr id="6" name="日期占位符 1"/>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8" name="页脚占位符 3"/>
          <p:cNvSpPr>
            <a:spLocks noGrp="1"/>
          </p:cNvSpPr>
          <p:nvPr>
            <p:ph type="ftr" sz="quarter" idx="11"/>
          </p:nvPr>
        </p:nvSpPr>
        <p:spPr/>
        <p:txBody>
          <a:bodyPr wrap="square" numCol="1" anchorCtr="0" compatLnSpc="1">
            <a:prstTxWarp prst="textNoShape">
              <a:avLst/>
            </a:prstTxWarp>
            <a:noAutofit/>
          </a:bodyPr>
          <a:lstStyle>
            <a:lvl1pPr>
              <a:defRPr b="1" smtClean="0">
                <a:solidFill>
                  <a:srgbClr val="000000"/>
                </a:solidFill>
                <a:latin typeface="华文楷体" pitchFamily="2" charset="-122"/>
                <a:ea typeface="华文楷体" pitchFamily="2" charset="-122"/>
              </a:defRPr>
            </a:lvl1pPr>
          </a:lstStyle>
          <a:p>
            <a:r>
              <a:rPr lang="zh-CN" altLang="en-US"/>
              <a:t>清华大学出版社</a:t>
            </a:r>
          </a:p>
        </p:txBody>
      </p:sp>
      <p:sp>
        <p:nvSpPr>
          <p:cNvPr id="9" name="灯片编号占位符 4"/>
          <p:cNvSpPr>
            <a:spLocks noGrp="1"/>
          </p:cNvSpPr>
          <p:nvPr>
            <p:ph type="sldNum" sz="quarter" idx="12"/>
          </p:nvPr>
        </p:nvSpPr>
        <p:spPr/>
        <p:txBody>
          <a:bodyPr>
            <a:noAutofit/>
          </a:bodyPr>
          <a:lstStyle>
            <a:lvl1pPr>
              <a:defRPr sz="1800" b="1" noProof="1">
                <a:solidFill>
                  <a:srgbClr val="000000"/>
                </a:solidFill>
                <a:latin typeface="华文楷体" pitchFamily="2" charset="-122"/>
                <a:ea typeface="华文楷体" pitchFamily="2" charset="-122"/>
              </a:defRPr>
            </a:lvl1pPr>
          </a:lstStyle>
          <a:p>
            <a:fld id="{23C3AFD6-7E80-4487-8C4A-21DB4EAF2029}" type="slidenum">
              <a:rPr altLang="zh-CN"/>
              <a:pPr/>
              <a:t>‹#›</a:t>
            </a:fld>
            <a:endParaRPr lang="zh-CN" altLang="zh-CN"/>
          </a:p>
        </p:txBody>
      </p:sp>
    </p:spTree>
    <p:extLst>
      <p:ext uri="{BB962C8B-B14F-4D97-AF65-F5344CB8AC3E}">
        <p14:creationId xmlns:p14="http://schemas.microsoft.com/office/powerpoint/2010/main" val="2227949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2400"/>
            </a:lvl1pPr>
            <a:lvl2pPr>
              <a:defRPr sz="2000"/>
            </a:lvl2pPr>
            <a:lvl3pPr>
              <a:defRPr sz="18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6" name="灯片编号占位符 5"/>
          <p:cNvSpPr>
            <a:spLocks noGrp="1"/>
          </p:cNvSpPr>
          <p:nvPr>
            <p:ph type="sldNum" sz="quarter" idx="12"/>
          </p:nvPr>
        </p:nvSpPr>
        <p:spPr/>
        <p:txBody>
          <a:bodyPr/>
          <a:lstStyle>
            <a:lvl1pPr>
              <a:defRPr/>
            </a:lvl1pPr>
          </a:lstStyle>
          <a:p>
            <a:fld id="{04D47153-6E5D-4FAC-8C63-DD14213CC4EE}" type="slidenum">
              <a:rPr lang="zh-CN" altLang="en-US"/>
              <a:pPr/>
              <a:t>‹#›</a:t>
            </a:fld>
            <a:endParaRPr lang="zh-CN" altLang="en-US"/>
          </a:p>
        </p:txBody>
      </p:sp>
    </p:spTree>
    <p:extLst>
      <p:ext uri="{BB962C8B-B14F-4D97-AF65-F5344CB8AC3E}">
        <p14:creationId xmlns:p14="http://schemas.microsoft.com/office/powerpoint/2010/main" val="25159876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3"/>
          <p:cNvSpPr txBox="1"/>
          <p:nvPr userDrawn="1"/>
        </p:nvSpPr>
        <p:spPr>
          <a:xfrm>
            <a:off x="214313" y="142875"/>
            <a:ext cx="646112" cy="461963"/>
          </a:xfrm>
          <a:prstGeom prst="rect">
            <a:avLst/>
          </a:prstGeom>
          <a:noFill/>
        </p:spPr>
        <p:txBody>
          <a:bodyPr>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4"/>
          <p:cNvSpPr txBox="1"/>
          <p:nvPr userDrawn="1"/>
        </p:nvSpPr>
        <p:spPr>
          <a:xfrm>
            <a:off x="357188" y="714375"/>
            <a:ext cx="7643812" cy="1071563"/>
          </a:xfrm>
          <a:prstGeom prst="rect">
            <a:avLst/>
          </a:prstGeom>
          <a:ln>
            <a:noFill/>
          </a:ln>
        </p:spPr>
        <p:txBody>
          <a:bodyPr/>
          <a:lstStyle/>
          <a:p>
            <a:pPr>
              <a:spcBef>
                <a:spcPct val="20000"/>
              </a:spcBef>
              <a:defRPr/>
            </a:pPr>
            <a:r>
              <a:rPr lang="en-US" altLang="zh-CN" sz="5400" dirty="0">
                <a:solidFill>
                  <a:prstClr val="white"/>
                </a:solidFill>
                <a:latin typeface="Constantia"/>
                <a:ea typeface="宋体"/>
              </a:rPr>
              <a:t>Project  Management</a:t>
            </a:r>
            <a:endParaRPr lang="zh-CN" altLang="en-US" sz="5400" dirty="0">
              <a:solidFill>
                <a:prstClr val="white"/>
              </a:solidFill>
              <a:latin typeface="Constantia"/>
              <a:ea typeface="宋体"/>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DDF07808-A32E-4756-BA13-D38E7A5AC07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07AB69F-18BC-46D3-8693-08575474BA0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990175965"/>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表格占位符 2"/>
          <p:cNvSpPr>
            <a:spLocks noGrp="1"/>
          </p:cNvSpPr>
          <p:nvPr>
            <p:ph type="tbl"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solidFill>
                <a:srgbClr val="04617B">
                  <a:shade val="90000"/>
                </a:srgbClr>
              </a:solidFill>
            </a:endParaRPr>
          </a:p>
        </p:txBody>
      </p:sp>
      <p:sp>
        <p:nvSpPr>
          <p:cNvPr id="5" name="Rectangle 3"/>
          <p:cNvSpPr>
            <a:spLocks noGrp="1" noChangeArrowheads="1"/>
          </p:cNvSpPr>
          <p:nvPr>
            <p:ph type="sldNum" sz="quarter" idx="11"/>
          </p:nvPr>
        </p:nvSpPr>
        <p:spPr/>
        <p:txBody>
          <a:bodyPr/>
          <a:lstStyle>
            <a:lvl1pPr>
              <a:defRPr/>
            </a:lvl1pPr>
          </a:lstStyle>
          <a:p>
            <a:pPr>
              <a:defRPr/>
            </a:pPr>
            <a:fld id="{03E257F4-A980-485F-AFD4-49207D69B766}" type="slidenum">
              <a:rPr lang="en-US" altLang="zh-CN">
                <a:solidFill>
                  <a:srgbClr val="04617B">
                    <a:shade val="90000"/>
                  </a:srgbClr>
                </a:solidFill>
              </a:rPr>
              <a:pPr>
                <a:defRPr/>
              </a:pPr>
              <a:t>‹#›</a:t>
            </a:fld>
            <a:endParaRPr lang="en-US" altLang="zh-CN">
              <a:solidFill>
                <a:srgbClr val="04617B">
                  <a:shade val="90000"/>
                </a:srgbClr>
              </a:solidFill>
            </a:endParaRPr>
          </a:p>
        </p:txBody>
      </p:sp>
      <p:sp>
        <p:nvSpPr>
          <p:cNvPr id="6" name="Rectangle 16"/>
          <p:cNvSpPr>
            <a:spLocks noGrp="1" noChangeArrowheads="1"/>
          </p:cNvSpPr>
          <p:nvPr>
            <p:ph type="dt" sz="half" idx="12"/>
          </p:nvPr>
        </p:nvSpPr>
        <p:spPr/>
        <p:txBody>
          <a:bodyPr/>
          <a:lstStyle>
            <a:lvl1pPr>
              <a:defRPr/>
            </a:lvl1pPr>
          </a:lstStyle>
          <a:p>
            <a:pPr>
              <a:defRPr/>
            </a:pPr>
            <a:endParaRPr lang="en-US" altLang="zh-CN">
              <a:solidFill>
                <a:srgbClr val="04617B">
                  <a:shade val="90000"/>
                </a:srgbClr>
              </a:solidFill>
            </a:endParaRPr>
          </a:p>
        </p:txBody>
      </p:sp>
    </p:spTree>
    <p:extLst>
      <p:ext uri="{BB962C8B-B14F-4D97-AF65-F5344CB8AC3E}">
        <p14:creationId xmlns:p14="http://schemas.microsoft.com/office/powerpoint/2010/main" val="41188255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CF984E6E-BF4F-462E-A9DA-8B78EEB29E64}"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7BDCCA97-6E2F-4164-AB50-340F8FAB093D}"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60F4CE96-BB66-404A-A216-5807567C1D86}"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4216824916"/>
      </p:ext>
    </p:extLst>
  </p:cSld>
  <p:clrMapOvr>
    <a:masterClrMapping/>
  </p:clrMapOvr>
  <p:transition spd="med">
    <p:random/>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Footer Placeholder 18"/>
          <p:cNvSpPr>
            <a:spLocks noGrp="1"/>
          </p:cNvSpPr>
          <p:nvPr>
            <p:ph type="ftr" sz="quarter" idx="10"/>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
        <p:nvSpPr>
          <p:cNvPr id="5" name="Slide Number Placeholder 26"/>
          <p:cNvSpPr>
            <a:spLocks noGrp="1"/>
          </p:cNvSpPr>
          <p:nvPr>
            <p:ph type="sldNum" sz="quarter" idx="11"/>
          </p:nvPr>
        </p:nvSpPr>
        <p:spPr/>
        <p:txBody>
          <a:bodyPr/>
          <a:lstStyle>
            <a:lvl1pPr>
              <a:defRPr/>
            </a:lvl1pPr>
          </a:lstStyle>
          <a:p>
            <a:pPr>
              <a:defRPr/>
            </a:pPr>
            <a:fld id="{DB950A92-A27B-4ABA-978F-D0634E9CB4AC}" type="slidenum">
              <a:rPr lang="zh-CN" altLang="en-US" smtClean="0">
                <a:solidFill>
                  <a:srgbClr val="DBF5F9">
                    <a:shade val="90000"/>
                  </a:srgbClr>
                </a:solidFill>
              </a:rPr>
              <a:pPr>
                <a:defRPr/>
              </a:pPr>
              <a:t>‹#›</a:t>
            </a:fld>
            <a:endParaRPr lang="zh-CN" altLang="en-US">
              <a:solidFill>
                <a:srgbClr val="DBF5F9">
                  <a:shade val="90000"/>
                </a:srgbClr>
              </a:solidFill>
            </a:endParaRPr>
          </a:p>
        </p:txBody>
      </p:sp>
    </p:spTree>
    <p:extLst>
      <p:ext uri="{BB962C8B-B14F-4D97-AF65-F5344CB8AC3E}">
        <p14:creationId xmlns:p14="http://schemas.microsoft.com/office/powerpoint/2010/main" val="1691740481"/>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ooter Placeholder 18"/>
          <p:cNvSpPr txBox="1">
            <a:spLocks/>
          </p:cNvSpPr>
          <p:nvPr/>
        </p:nvSpPr>
        <p:spPr>
          <a:xfrm>
            <a:off x="152400" y="6553200"/>
            <a:ext cx="5867400" cy="228600"/>
          </a:xfrm>
          <a:prstGeom prst="rect">
            <a:avLst/>
          </a:prstGeom>
        </p:spPr>
        <p:txBody>
          <a:bodyPr lIns="0" tIns="0" rIns="0" bIns="0" anchor="b"/>
          <a:lstStyle/>
          <a:p>
            <a:pPr>
              <a:buFontTx/>
              <a:buNone/>
              <a:defRPr/>
            </a:pPr>
            <a:r>
              <a:rPr lang="en-US" sz="1200">
                <a:solidFill>
                  <a:srgbClr val="045C75"/>
                </a:solidFill>
                <a:latin typeface="Constantia" pitchFamily="18" charset="0"/>
                <a:ea typeface="宋体" charset="-122"/>
              </a:rPr>
              <a:t>Copyright © 2013 Pearson Education, Inc. Publishing as Prentice Hall</a:t>
            </a:r>
          </a:p>
        </p:txBody>
      </p:sp>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5"/>
          <p:cNvSpPr>
            <a:spLocks noGrp="1"/>
          </p:cNvSpPr>
          <p:nvPr>
            <p:ph type="sldNum" sz="quarter" idx="10"/>
          </p:nvPr>
        </p:nvSpPr>
        <p:spPr/>
        <p:txBody>
          <a:bodyPr/>
          <a:lstStyle>
            <a:lvl1pPr>
              <a:defRPr/>
            </a:lvl1pPr>
          </a:lstStyle>
          <a:p>
            <a:pPr>
              <a:defRPr/>
            </a:pPr>
            <a:fld id="{DB950A92-A27B-4ABA-978F-D0634E9CB4AC}"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41357328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4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30352" y="2704664"/>
            <a:ext cx="7772400" cy="1509712"/>
          </a:xfrm>
        </p:spPr>
        <p:txBody>
          <a:bodyPr lIns="45720" rIns="45720">
            <a:normAutofit/>
          </a:bodyPr>
          <a:lstStyle>
            <a:lvl1pPr marL="0" indent="0">
              <a:buNone/>
              <a:defRPr sz="3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4" name="Slide Number Placeholder 5"/>
          <p:cNvSpPr>
            <a:spLocks noGrp="1"/>
          </p:cNvSpPr>
          <p:nvPr>
            <p:ph type="sldNum" sz="quarter" idx="10"/>
          </p:nvPr>
        </p:nvSpPr>
        <p:spPr/>
        <p:txBody>
          <a:bodyPr/>
          <a:lstStyle>
            <a:lvl1pPr>
              <a:defRPr/>
            </a:lvl1pPr>
          </a:lstStyle>
          <a:p>
            <a:pPr>
              <a:defRPr/>
            </a:pPr>
            <a:fld id="{B518DCCF-0359-4A28-B47D-9AB1DCD595E0}" type="slidenum">
              <a:rPr lang="zh-CN" altLang="en-US" smtClean="0">
                <a:solidFill>
                  <a:srgbClr val="DBF5F9">
                    <a:shade val="90000"/>
                  </a:srgbClr>
                </a:solidFill>
              </a:rPr>
              <a:pPr>
                <a:defRPr/>
              </a:pPr>
              <a:t>‹#›</a:t>
            </a:fld>
            <a:endParaRPr lang="zh-CN" altLang="en-US">
              <a:solidFill>
                <a:srgbClr val="DBF5F9">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Tree>
    <p:extLst>
      <p:ext uri="{BB962C8B-B14F-4D97-AF65-F5344CB8AC3E}">
        <p14:creationId xmlns:p14="http://schemas.microsoft.com/office/powerpoint/2010/main" val="3407059646"/>
      </p:ext>
    </p:extLst>
  </p:cSld>
  <p:clrMapOvr>
    <a:overrideClrMapping bg1="dk1" tx1="lt1" bg2="dk2" tx2="lt2" accent1="accent1" accent2="accent2" accent3="accent3" accent4="accent4" accent5="accent5" accent6="accent6" hlink="hlink" folHlink="folHlink"/>
  </p:clrMapOvr>
  <p:transition spd="med">
    <p:random/>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ooter Placeholder 18"/>
          <p:cNvSpPr txBox="1">
            <a:spLocks/>
          </p:cNvSpPr>
          <p:nvPr/>
        </p:nvSpPr>
        <p:spPr>
          <a:xfrm>
            <a:off x="152400" y="6553200"/>
            <a:ext cx="5867400" cy="228600"/>
          </a:xfrm>
          <a:prstGeom prst="rect">
            <a:avLst/>
          </a:prstGeom>
        </p:spPr>
        <p:txBody>
          <a:bodyPr lIns="0" tIns="0" rIns="0" bIns="0" anchor="b"/>
          <a:lstStyle>
            <a:defPPr>
              <a:defRPr lang="en-US"/>
            </a:defPPr>
            <a:lvl1pPr marL="0" algn="l"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defRPr/>
            </a:pPr>
            <a:r>
              <a:rPr lang="en-US" dirty="0">
                <a:solidFill>
                  <a:srgbClr val="04617B">
                    <a:shade val="90000"/>
                  </a:srgbClr>
                </a:solidFill>
              </a:rPr>
              <a:t>Copyright © 2012 Pearson Education, Inc. Publishing as Prentice Hall</a:t>
            </a:r>
          </a:p>
        </p:txBody>
      </p:sp>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Slide Number Placeholder 6"/>
          <p:cNvSpPr>
            <a:spLocks noGrp="1"/>
          </p:cNvSpPr>
          <p:nvPr>
            <p:ph type="sldNum" sz="quarter" idx="10"/>
          </p:nvPr>
        </p:nvSpPr>
        <p:spPr/>
        <p:txBody>
          <a:bodyPr/>
          <a:lstStyle>
            <a:lvl1pPr>
              <a:defRPr/>
            </a:lvl1pPr>
          </a:lstStyle>
          <a:p>
            <a:pPr>
              <a:defRPr/>
            </a:pPr>
            <a:fld id="{63E2F713-7595-488D-A594-C003F5CECB50}"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661588000"/>
      </p:ext>
    </p:extLst>
  </p:cSld>
  <p:clrMapOvr>
    <a:masterClrMapping/>
  </p:clrMapOvr>
  <p:transition spd="med">
    <p:random/>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Slide Number Placeholder 8"/>
          <p:cNvSpPr>
            <a:spLocks noGrp="1"/>
          </p:cNvSpPr>
          <p:nvPr>
            <p:ph type="sldNum" sz="quarter" idx="10"/>
          </p:nvPr>
        </p:nvSpPr>
        <p:spPr/>
        <p:txBody>
          <a:bodyPr/>
          <a:lstStyle>
            <a:lvl1pPr>
              <a:defRPr/>
            </a:lvl1pPr>
          </a:lstStyle>
          <a:p>
            <a:pPr>
              <a:defRPr/>
            </a:pPr>
            <a:fld id="{B0800487-6CE6-44C2-BAFF-A8AD9FD83D24}"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8"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4287502774"/>
      </p:ext>
    </p:extLst>
  </p:cSld>
  <p:clrMapOvr>
    <a:masterClrMapping/>
  </p:clrMapOvr>
  <p:transition spd="med">
    <p:random/>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4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Slide Number Placeholder 4"/>
          <p:cNvSpPr>
            <a:spLocks noGrp="1"/>
          </p:cNvSpPr>
          <p:nvPr>
            <p:ph type="sldNum" sz="quarter" idx="10"/>
          </p:nvPr>
        </p:nvSpPr>
        <p:spPr/>
        <p:txBody>
          <a:bodyPr/>
          <a:lstStyle>
            <a:lvl1pPr>
              <a:defRPr/>
            </a:lvl1pPr>
          </a:lstStyle>
          <a:p>
            <a:pPr>
              <a:defRPr/>
            </a:pPr>
            <a:fld id="{D4CC9576-5888-46B1-B4B4-191C260E5FE8}"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4"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408037751"/>
      </p:ext>
    </p:extLst>
  </p:cSld>
  <p:clrMapOvr>
    <a:masterClrMapping/>
  </p:clrMapOvr>
  <p:transition spd="med">
    <p:random/>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a:defRPr/>
            </a:lvl1pPr>
          </a:lstStyle>
          <a:p>
            <a:pPr>
              <a:defRPr/>
            </a:pPr>
            <a:fld id="{696500BD-D733-457D-9A8B-989E027F760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3"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316769787"/>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Footer Placeholder 18"/>
          <p:cNvSpPr>
            <a:spLocks noGrp="1"/>
          </p:cNvSpPr>
          <p:nvPr>
            <p:ph type="ftr" sz="quarter" idx="10"/>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
        <p:nvSpPr>
          <p:cNvPr id="5" name="Slide Number Placeholder 26"/>
          <p:cNvSpPr>
            <a:spLocks noGrp="1"/>
          </p:cNvSpPr>
          <p:nvPr>
            <p:ph type="sldNum" sz="quarter" idx="11"/>
          </p:nvPr>
        </p:nvSpPr>
        <p:spPr/>
        <p:txBody>
          <a:bodyPr/>
          <a:lstStyle>
            <a:lvl1pPr>
              <a:defRPr/>
            </a:lvl1pPr>
          </a:lstStyle>
          <a:p>
            <a:pPr>
              <a:defRPr/>
            </a:pPr>
            <a:fld id="{DB950A92-A27B-4ABA-978F-D0634E9CB4AC}" type="slidenum">
              <a:rPr lang="zh-CN" altLang="en-US" smtClean="0">
                <a:solidFill>
                  <a:srgbClr val="DBF5F9">
                    <a:shade val="90000"/>
                  </a:srgbClr>
                </a:solidFill>
              </a:rPr>
              <a:pPr>
                <a:defRPr/>
              </a:pPr>
              <a:t>‹#›</a:t>
            </a:fld>
            <a:endParaRPr lang="zh-CN" altLang="en-US">
              <a:solidFill>
                <a:srgbClr val="DBF5F9">
                  <a:shade val="90000"/>
                </a:srgbClr>
              </a:solidFill>
            </a:endParaRPr>
          </a:p>
        </p:txBody>
      </p:sp>
    </p:spTree>
    <p:extLst>
      <p:ext uri="{BB962C8B-B14F-4D97-AF65-F5344CB8AC3E}">
        <p14:creationId xmlns:p14="http://schemas.microsoft.com/office/powerpoint/2010/main" val="3788001386"/>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8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6"/>
          <p:cNvSpPr>
            <a:spLocks noGrp="1"/>
          </p:cNvSpPr>
          <p:nvPr>
            <p:ph type="sldNum" sz="quarter" idx="10"/>
          </p:nvPr>
        </p:nvSpPr>
        <p:spPr/>
        <p:txBody>
          <a:bodyPr/>
          <a:lstStyle>
            <a:lvl1pPr>
              <a:defRPr/>
            </a:lvl1pPr>
          </a:lstStyle>
          <a:p>
            <a:pPr>
              <a:defRPr/>
            </a:pPr>
            <a:fld id="{6D596450-6CB5-4E25-AD73-69238F6DF6B7}"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6"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663769776"/>
      </p:ext>
    </p:extLst>
  </p:cSld>
  <p:clrMapOvr>
    <a:masterClrMapping/>
  </p:clrMapOvr>
  <p:transition spd="med">
    <p:random/>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Slide Number Placeholder 6"/>
          <p:cNvSpPr>
            <a:spLocks noGrp="1"/>
          </p:cNvSpPr>
          <p:nvPr>
            <p:ph type="sldNum" sz="quarter" idx="10"/>
          </p:nvPr>
        </p:nvSpPr>
        <p:spPr>
          <a:xfrm>
            <a:off x="8077200" y="6356350"/>
            <a:ext cx="609600" cy="365125"/>
          </a:xfrm>
        </p:spPr>
        <p:txBody>
          <a:bodyPr/>
          <a:lstStyle>
            <a:lvl1pPr>
              <a:defRPr/>
            </a:lvl1pPr>
          </a:lstStyle>
          <a:p>
            <a:pPr>
              <a:defRPr/>
            </a:pPr>
            <a:fld id="{D37CC496-5DB1-4B0D-8008-C8CB83FE5345}"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10"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966662452"/>
      </p:ext>
    </p:extLst>
  </p:cSld>
  <p:clrMapOvr>
    <a:masterClrMapping/>
  </p:clrMapOvr>
  <p:transition spd="med">
    <p:random/>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1B1DDA1-A8A9-4986-AF2F-2C6F7D1C270D}"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693903800"/>
      </p:ext>
    </p:extLst>
  </p:cSld>
  <p:clrMapOvr>
    <a:masterClrMapping/>
  </p:clrMapOvr>
  <p:transition spd="med">
    <p:random/>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7FE31D3-32A4-49F3-883F-07BAA7EA30F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1073347914"/>
      </p:ext>
    </p:extLst>
  </p:cSld>
  <p:clrMapOvr>
    <a:masterClrMapping/>
  </p:clrMapOvr>
  <p:transition spd="med">
    <p:random/>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3"/>
          <p:cNvSpPr txBox="1"/>
          <p:nvPr userDrawn="1"/>
        </p:nvSpPr>
        <p:spPr>
          <a:xfrm>
            <a:off x="214313" y="142875"/>
            <a:ext cx="646112" cy="461963"/>
          </a:xfrm>
          <a:prstGeom prst="rect">
            <a:avLst/>
          </a:prstGeom>
          <a:noFill/>
        </p:spPr>
        <p:txBody>
          <a:bodyPr>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4"/>
          <p:cNvSpPr txBox="1"/>
          <p:nvPr userDrawn="1"/>
        </p:nvSpPr>
        <p:spPr>
          <a:xfrm>
            <a:off x="357188" y="714375"/>
            <a:ext cx="7643812" cy="1071563"/>
          </a:xfrm>
          <a:prstGeom prst="rect">
            <a:avLst/>
          </a:prstGeom>
          <a:ln>
            <a:noFill/>
          </a:ln>
        </p:spPr>
        <p:txBody>
          <a:bodyPr/>
          <a:lstStyle/>
          <a:p>
            <a:pPr>
              <a:spcBef>
                <a:spcPct val="20000"/>
              </a:spcBef>
              <a:defRPr/>
            </a:pPr>
            <a:r>
              <a:rPr lang="en-US" altLang="zh-CN" sz="5400" dirty="0">
                <a:solidFill>
                  <a:prstClr val="white"/>
                </a:solidFill>
                <a:latin typeface="Constantia"/>
                <a:ea typeface="宋体"/>
              </a:rPr>
              <a:t>Project  Management</a:t>
            </a:r>
            <a:endParaRPr lang="zh-CN" altLang="en-US" sz="5400" dirty="0">
              <a:solidFill>
                <a:prstClr val="white"/>
              </a:solidFill>
              <a:latin typeface="Constantia"/>
              <a:ea typeface="宋体"/>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DDF07808-A32E-4756-BA13-D38E7A5AC07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07AB69F-18BC-46D3-8693-08575474BA0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647067588"/>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568713882"/>
      </p:ext>
    </p:extLst>
  </p:cSld>
  <p:clrMapOvr>
    <a:masterClrMapping/>
  </p:clrMapOvr>
  <p:transition spd="med">
    <p:random/>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表格占位符 2"/>
          <p:cNvSpPr>
            <a:spLocks noGrp="1"/>
          </p:cNvSpPr>
          <p:nvPr>
            <p:ph type="tbl"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solidFill>
                <a:srgbClr val="04617B">
                  <a:shade val="90000"/>
                </a:srgbClr>
              </a:solidFill>
            </a:endParaRPr>
          </a:p>
        </p:txBody>
      </p:sp>
      <p:sp>
        <p:nvSpPr>
          <p:cNvPr id="5" name="Rectangle 3"/>
          <p:cNvSpPr>
            <a:spLocks noGrp="1" noChangeArrowheads="1"/>
          </p:cNvSpPr>
          <p:nvPr>
            <p:ph type="sldNum" sz="quarter" idx="11"/>
          </p:nvPr>
        </p:nvSpPr>
        <p:spPr/>
        <p:txBody>
          <a:bodyPr/>
          <a:lstStyle>
            <a:lvl1pPr>
              <a:defRPr/>
            </a:lvl1pPr>
          </a:lstStyle>
          <a:p>
            <a:pPr>
              <a:defRPr/>
            </a:pPr>
            <a:fld id="{03E257F4-A980-485F-AFD4-49207D69B766}" type="slidenum">
              <a:rPr lang="en-US" altLang="zh-CN">
                <a:solidFill>
                  <a:srgbClr val="04617B">
                    <a:shade val="90000"/>
                  </a:srgbClr>
                </a:solidFill>
              </a:rPr>
              <a:pPr>
                <a:defRPr/>
              </a:pPr>
              <a:t>‹#›</a:t>
            </a:fld>
            <a:endParaRPr lang="en-US" altLang="zh-CN">
              <a:solidFill>
                <a:srgbClr val="04617B">
                  <a:shade val="90000"/>
                </a:srgbClr>
              </a:solidFill>
            </a:endParaRPr>
          </a:p>
        </p:txBody>
      </p:sp>
      <p:sp>
        <p:nvSpPr>
          <p:cNvPr id="6" name="Rectangle 16"/>
          <p:cNvSpPr>
            <a:spLocks noGrp="1" noChangeArrowheads="1"/>
          </p:cNvSpPr>
          <p:nvPr>
            <p:ph type="dt" sz="half" idx="12"/>
          </p:nvPr>
        </p:nvSpPr>
        <p:spPr/>
        <p:txBody>
          <a:bodyPr/>
          <a:lstStyle>
            <a:lvl1pPr>
              <a:defRPr/>
            </a:lvl1pPr>
          </a:lstStyle>
          <a:p>
            <a:pPr>
              <a:defRPr/>
            </a:pPr>
            <a:endParaRPr lang="en-US" altLang="zh-CN">
              <a:solidFill>
                <a:srgbClr val="04617B">
                  <a:shade val="90000"/>
                </a:srgbClr>
              </a:solidFill>
            </a:endParaRPr>
          </a:p>
        </p:txBody>
      </p:sp>
    </p:spTree>
    <p:extLst>
      <p:ext uri="{BB962C8B-B14F-4D97-AF65-F5344CB8AC3E}">
        <p14:creationId xmlns:p14="http://schemas.microsoft.com/office/powerpoint/2010/main" val="232187345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027454698"/>
      </p:ext>
    </p:extLst>
  </p:cSld>
  <p:clrMapOvr>
    <a:masterClrMapping/>
  </p:clrMapOvr>
  <p:transition spd="med">
    <p:random/>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4280476539"/>
      </p:ext>
    </p:extLst>
  </p:cSld>
  <p:clrMapOvr>
    <a:masterClrMapping/>
  </p:clrMapOvr>
  <p:transition spd="med">
    <p:random/>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266675519"/>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ooter Placeholder 18"/>
          <p:cNvSpPr txBox="1">
            <a:spLocks/>
          </p:cNvSpPr>
          <p:nvPr/>
        </p:nvSpPr>
        <p:spPr>
          <a:xfrm>
            <a:off x="152400" y="6553200"/>
            <a:ext cx="5867400" cy="228600"/>
          </a:xfrm>
          <a:prstGeom prst="rect">
            <a:avLst/>
          </a:prstGeom>
        </p:spPr>
        <p:txBody>
          <a:bodyPr lIns="0" tIns="0" rIns="0" bIns="0" anchor="b"/>
          <a:lstStyle/>
          <a:p>
            <a:pPr>
              <a:buFontTx/>
              <a:buNone/>
              <a:defRPr/>
            </a:pPr>
            <a:r>
              <a:rPr lang="en-US" sz="1200">
                <a:solidFill>
                  <a:srgbClr val="045C75"/>
                </a:solidFill>
                <a:latin typeface="Constantia" pitchFamily="18" charset="0"/>
                <a:ea typeface="宋体" charset="-122"/>
              </a:rPr>
              <a:t>Copyright © 2013 Pearson Education, Inc. Publishing as Prentice Hall</a:t>
            </a:r>
          </a:p>
        </p:txBody>
      </p:sp>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5"/>
          <p:cNvSpPr>
            <a:spLocks noGrp="1"/>
          </p:cNvSpPr>
          <p:nvPr>
            <p:ph type="sldNum" sz="quarter" idx="10"/>
          </p:nvPr>
        </p:nvSpPr>
        <p:spPr/>
        <p:txBody>
          <a:bodyPr/>
          <a:lstStyle>
            <a:lvl1pPr>
              <a:defRPr/>
            </a:lvl1pPr>
          </a:lstStyle>
          <a:p>
            <a:pPr>
              <a:defRPr/>
            </a:pPr>
            <a:fld id="{DB950A92-A27B-4ABA-978F-D0634E9CB4AC}"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42358754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551858528"/>
      </p:ext>
    </p:extLst>
  </p:cSld>
  <p:clrMapOvr>
    <a:masterClrMapping/>
  </p:clrMapOvr>
  <p:transition spd="med">
    <p:random/>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465316258"/>
      </p:ext>
    </p:extLst>
  </p:cSld>
  <p:clrMapOvr>
    <a:masterClrMapping/>
  </p:clrMapOvr>
  <p:transition spd="med">
    <p:random/>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677851994"/>
      </p:ext>
    </p:extLst>
  </p:cSld>
  <p:clrMapOvr>
    <a:masterClrMapping/>
  </p:clrMapOvr>
  <p:transition spd="med">
    <p:random/>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24893161"/>
      </p:ext>
    </p:extLst>
  </p:cSld>
  <p:clrMapOvr>
    <a:masterClrMapping/>
  </p:clrMapOvr>
  <p:transition spd="med">
    <p:random/>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4072306420"/>
      </p:ext>
    </p:extLst>
  </p:cSld>
  <p:clrMapOvr>
    <a:masterClrMapping/>
  </p:clrMapOvr>
  <p:transition spd="med">
    <p:random/>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Footer Placeholder 18"/>
          <p:cNvSpPr>
            <a:spLocks noGrp="1"/>
          </p:cNvSpPr>
          <p:nvPr>
            <p:ph type="ftr" sz="quarter" idx="10"/>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
        <p:nvSpPr>
          <p:cNvPr id="5" name="Slide Number Placeholder 26"/>
          <p:cNvSpPr>
            <a:spLocks noGrp="1"/>
          </p:cNvSpPr>
          <p:nvPr>
            <p:ph type="sldNum" sz="quarter" idx="11"/>
          </p:nvPr>
        </p:nvSpPr>
        <p:spPr/>
        <p:txBody>
          <a:bodyPr/>
          <a:lstStyle>
            <a:lvl1pPr>
              <a:defRPr/>
            </a:lvl1pPr>
          </a:lstStyle>
          <a:p>
            <a:pPr>
              <a:defRPr/>
            </a:pPr>
            <a:fld id="{DB950A92-A27B-4ABA-978F-D0634E9CB4AC}" type="slidenum">
              <a:rPr lang="zh-CN" altLang="en-US" smtClean="0">
                <a:solidFill>
                  <a:srgbClr val="DBF5F9">
                    <a:shade val="90000"/>
                  </a:srgbClr>
                </a:solidFill>
              </a:rPr>
              <a:pPr>
                <a:defRPr/>
              </a:pPr>
              <a:t>‹#›</a:t>
            </a:fld>
            <a:endParaRPr lang="zh-CN" altLang="en-US">
              <a:solidFill>
                <a:srgbClr val="DBF5F9">
                  <a:shade val="90000"/>
                </a:srgbClr>
              </a:solidFill>
            </a:endParaRPr>
          </a:p>
        </p:txBody>
      </p:sp>
    </p:spTree>
    <p:extLst>
      <p:ext uri="{BB962C8B-B14F-4D97-AF65-F5344CB8AC3E}">
        <p14:creationId xmlns:p14="http://schemas.microsoft.com/office/powerpoint/2010/main" val="631124460"/>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ooter Placeholder 18"/>
          <p:cNvSpPr txBox="1">
            <a:spLocks/>
          </p:cNvSpPr>
          <p:nvPr/>
        </p:nvSpPr>
        <p:spPr>
          <a:xfrm>
            <a:off x="152400" y="6553200"/>
            <a:ext cx="5867400" cy="228600"/>
          </a:xfrm>
          <a:prstGeom prst="rect">
            <a:avLst/>
          </a:prstGeom>
        </p:spPr>
        <p:txBody>
          <a:bodyPr lIns="0" tIns="0" rIns="0" bIns="0" anchor="b"/>
          <a:lstStyle/>
          <a:p>
            <a:pPr>
              <a:buFontTx/>
              <a:buNone/>
              <a:defRPr/>
            </a:pPr>
            <a:r>
              <a:rPr lang="en-US" sz="1200">
                <a:solidFill>
                  <a:srgbClr val="045C75"/>
                </a:solidFill>
                <a:latin typeface="Constantia" pitchFamily="18" charset="0"/>
                <a:ea typeface="宋体" charset="-122"/>
              </a:rPr>
              <a:t>Copyright © 2013 Pearson Education, Inc. Publishing as Prentice Hall</a:t>
            </a:r>
          </a:p>
        </p:txBody>
      </p:sp>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5"/>
          <p:cNvSpPr>
            <a:spLocks noGrp="1"/>
          </p:cNvSpPr>
          <p:nvPr>
            <p:ph type="sldNum" sz="quarter" idx="10"/>
          </p:nvPr>
        </p:nvSpPr>
        <p:spPr/>
        <p:txBody>
          <a:bodyPr/>
          <a:lstStyle>
            <a:lvl1pPr>
              <a:defRPr/>
            </a:lvl1pPr>
          </a:lstStyle>
          <a:p>
            <a:pPr>
              <a:defRPr/>
            </a:pPr>
            <a:fld id="{DB950A92-A27B-4ABA-978F-D0634E9CB4AC}"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6805668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4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30352" y="2704664"/>
            <a:ext cx="7772400" cy="1509712"/>
          </a:xfrm>
        </p:spPr>
        <p:txBody>
          <a:bodyPr lIns="45720" rIns="45720">
            <a:normAutofit/>
          </a:bodyPr>
          <a:lstStyle>
            <a:lvl1pPr marL="0" indent="0">
              <a:buNone/>
              <a:defRPr sz="3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4" name="Slide Number Placeholder 5"/>
          <p:cNvSpPr>
            <a:spLocks noGrp="1"/>
          </p:cNvSpPr>
          <p:nvPr>
            <p:ph type="sldNum" sz="quarter" idx="10"/>
          </p:nvPr>
        </p:nvSpPr>
        <p:spPr/>
        <p:txBody>
          <a:bodyPr/>
          <a:lstStyle>
            <a:lvl1pPr>
              <a:defRPr/>
            </a:lvl1pPr>
          </a:lstStyle>
          <a:p>
            <a:pPr>
              <a:defRPr/>
            </a:pPr>
            <a:fld id="{B518DCCF-0359-4A28-B47D-9AB1DCD595E0}" type="slidenum">
              <a:rPr lang="zh-CN" altLang="en-US" smtClean="0">
                <a:solidFill>
                  <a:srgbClr val="DBF5F9">
                    <a:shade val="90000"/>
                  </a:srgbClr>
                </a:solidFill>
              </a:rPr>
              <a:pPr>
                <a:defRPr/>
              </a:pPr>
              <a:t>‹#›</a:t>
            </a:fld>
            <a:endParaRPr lang="zh-CN" altLang="en-US">
              <a:solidFill>
                <a:srgbClr val="DBF5F9">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Tree>
    <p:extLst>
      <p:ext uri="{BB962C8B-B14F-4D97-AF65-F5344CB8AC3E}">
        <p14:creationId xmlns:p14="http://schemas.microsoft.com/office/powerpoint/2010/main" val="1141206932"/>
      </p:ext>
    </p:extLst>
  </p:cSld>
  <p:clrMapOvr>
    <a:overrideClrMapping bg1="dk1" tx1="lt1" bg2="dk2" tx2="lt2" accent1="accent1" accent2="accent2" accent3="accent3" accent4="accent4" accent5="accent5" accent6="accent6" hlink="hlink" folHlink="folHlink"/>
  </p:clrMapOvr>
  <p:transition spd="med">
    <p:random/>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ooter Placeholder 18"/>
          <p:cNvSpPr txBox="1">
            <a:spLocks/>
          </p:cNvSpPr>
          <p:nvPr/>
        </p:nvSpPr>
        <p:spPr>
          <a:xfrm>
            <a:off x="152400" y="6553200"/>
            <a:ext cx="5867400" cy="228600"/>
          </a:xfrm>
          <a:prstGeom prst="rect">
            <a:avLst/>
          </a:prstGeom>
        </p:spPr>
        <p:txBody>
          <a:bodyPr lIns="0" tIns="0" rIns="0" bIns="0" anchor="b"/>
          <a:lstStyle>
            <a:defPPr>
              <a:defRPr lang="en-US"/>
            </a:defPPr>
            <a:lvl1pPr marL="0" algn="l"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defRPr/>
            </a:pPr>
            <a:r>
              <a:rPr lang="en-US" dirty="0">
                <a:solidFill>
                  <a:srgbClr val="04617B">
                    <a:shade val="90000"/>
                  </a:srgbClr>
                </a:solidFill>
              </a:rPr>
              <a:t>Copyright © 2012 Pearson Education, Inc. Publishing as Prentice Hall</a:t>
            </a:r>
          </a:p>
        </p:txBody>
      </p:sp>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Slide Number Placeholder 6"/>
          <p:cNvSpPr>
            <a:spLocks noGrp="1"/>
          </p:cNvSpPr>
          <p:nvPr>
            <p:ph type="sldNum" sz="quarter" idx="10"/>
          </p:nvPr>
        </p:nvSpPr>
        <p:spPr/>
        <p:txBody>
          <a:bodyPr/>
          <a:lstStyle>
            <a:lvl1pPr>
              <a:defRPr/>
            </a:lvl1pPr>
          </a:lstStyle>
          <a:p>
            <a:pPr>
              <a:defRPr/>
            </a:pPr>
            <a:fld id="{63E2F713-7595-488D-A594-C003F5CECB50}"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592738109"/>
      </p:ext>
    </p:extLst>
  </p:cSld>
  <p:clrMapOvr>
    <a:masterClrMapping/>
  </p:clrMapOvr>
  <p:transition spd="med">
    <p:random/>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Slide Number Placeholder 8"/>
          <p:cNvSpPr>
            <a:spLocks noGrp="1"/>
          </p:cNvSpPr>
          <p:nvPr>
            <p:ph type="sldNum" sz="quarter" idx="10"/>
          </p:nvPr>
        </p:nvSpPr>
        <p:spPr/>
        <p:txBody>
          <a:bodyPr/>
          <a:lstStyle>
            <a:lvl1pPr>
              <a:defRPr/>
            </a:lvl1pPr>
          </a:lstStyle>
          <a:p>
            <a:pPr>
              <a:defRPr/>
            </a:pPr>
            <a:fld id="{B0800487-6CE6-44C2-BAFF-A8AD9FD83D24}"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8"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665086793"/>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4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30352" y="2704664"/>
            <a:ext cx="7772400" cy="1509712"/>
          </a:xfrm>
        </p:spPr>
        <p:txBody>
          <a:bodyPr lIns="45720" rIns="45720">
            <a:normAutofit/>
          </a:bodyPr>
          <a:lstStyle>
            <a:lvl1pPr marL="0" indent="0">
              <a:buNone/>
              <a:defRPr sz="3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4" name="Slide Number Placeholder 5"/>
          <p:cNvSpPr>
            <a:spLocks noGrp="1"/>
          </p:cNvSpPr>
          <p:nvPr>
            <p:ph type="sldNum" sz="quarter" idx="10"/>
          </p:nvPr>
        </p:nvSpPr>
        <p:spPr/>
        <p:txBody>
          <a:bodyPr/>
          <a:lstStyle>
            <a:lvl1pPr>
              <a:defRPr/>
            </a:lvl1pPr>
          </a:lstStyle>
          <a:p>
            <a:pPr>
              <a:defRPr/>
            </a:pPr>
            <a:fld id="{B518DCCF-0359-4A28-B47D-9AB1DCD595E0}" type="slidenum">
              <a:rPr lang="zh-CN" altLang="en-US" smtClean="0">
                <a:solidFill>
                  <a:srgbClr val="DBF5F9">
                    <a:shade val="90000"/>
                  </a:srgbClr>
                </a:solidFill>
              </a:rPr>
              <a:pPr>
                <a:defRPr/>
              </a:pPr>
              <a:t>‹#›</a:t>
            </a:fld>
            <a:endParaRPr lang="zh-CN" altLang="en-US">
              <a:solidFill>
                <a:srgbClr val="DBF5F9">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Tree>
    <p:extLst>
      <p:ext uri="{BB962C8B-B14F-4D97-AF65-F5344CB8AC3E}">
        <p14:creationId xmlns:p14="http://schemas.microsoft.com/office/powerpoint/2010/main" val="413505015"/>
      </p:ext>
    </p:extLst>
  </p:cSld>
  <p:clrMapOvr>
    <a:overrideClrMapping bg1="dk1" tx1="lt1" bg2="dk2" tx2="lt2" accent1="accent1" accent2="accent2" accent3="accent3" accent4="accent4" accent5="accent5" accent6="accent6" hlink="hlink" folHlink="folHlink"/>
  </p:clrMapOvr>
  <p:transition spd="med">
    <p:random/>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4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Slide Number Placeholder 4"/>
          <p:cNvSpPr>
            <a:spLocks noGrp="1"/>
          </p:cNvSpPr>
          <p:nvPr>
            <p:ph type="sldNum" sz="quarter" idx="10"/>
          </p:nvPr>
        </p:nvSpPr>
        <p:spPr/>
        <p:txBody>
          <a:bodyPr/>
          <a:lstStyle>
            <a:lvl1pPr>
              <a:defRPr/>
            </a:lvl1pPr>
          </a:lstStyle>
          <a:p>
            <a:pPr>
              <a:defRPr/>
            </a:pPr>
            <a:fld id="{D4CC9576-5888-46B1-B4B4-191C260E5FE8}"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4"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701267517"/>
      </p:ext>
    </p:extLst>
  </p:cSld>
  <p:clrMapOvr>
    <a:masterClrMapping/>
  </p:clrMapOvr>
  <p:transition spd="med">
    <p:random/>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a:defRPr/>
            </a:lvl1pPr>
          </a:lstStyle>
          <a:p>
            <a:pPr>
              <a:defRPr/>
            </a:pPr>
            <a:fld id="{696500BD-D733-457D-9A8B-989E027F760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3"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492662868"/>
      </p:ext>
    </p:extLst>
  </p:cSld>
  <p:clrMapOvr>
    <a:masterClrMapping/>
  </p:clrMapOvr>
  <p:transition spd="med">
    <p:random/>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8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6"/>
          <p:cNvSpPr>
            <a:spLocks noGrp="1"/>
          </p:cNvSpPr>
          <p:nvPr>
            <p:ph type="sldNum" sz="quarter" idx="10"/>
          </p:nvPr>
        </p:nvSpPr>
        <p:spPr/>
        <p:txBody>
          <a:bodyPr/>
          <a:lstStyle>
            <a:lvl1pPr>
              <a:defRPr/>
            </a:lvl1pPr>
          </a:lstStyle>
          <a:p>
            <a:pPr>
              <a:defRPr/>
            </a:pPr>
            <a:fld id="{6D596450-6CB5-4E25-AD73-69238F6DF6B7}"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6"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976668157"/>
      </p:ext>
    </p:extLst>
  </p:cSld>
  <p:clrMapOvr>
    <a:masterClrMapping/>
  </p:clrMapOvr>
  <p:transition spd="med">
    <p:random/>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Slide Number Placeholder 6"/>
          <p:cNvSpPr>
            <a:spLocks noGrp="1"/>
          </p:cNvSpPr>
          <p:nvPr>
            <p:ph type="sldNum" sz="quarter" idx="10"/>
          </p:nvPr>
        </p:nvSpPr>
        <p:spPr>
          <a:xfrm>
            <a:off x="8077200" y="6356350"/>
            <a:ext cx="609600" cy="365125"/>
          </a:xfrm>
        </p:spPr>
        <p:txBody>
          <a:bodyPr/>
          <a:lstStyle>
            <a:lvl1pPr>
              <a:defRPr/>
            </a:lvl1pPr>
          </a:lstStyle>
          <a:p>
            <a:pPr>
              <a:defRPr/>
            </a:pPr>
            <a:fld id="{D37CC496-5DB1-4B0D-8008-C8CB83FE5345}"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10"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893995841"/>
      </p:ext>
    </p:extLst>
  </p:cSld>
  <p:clrMapOvr>
    <a:masterClrMapping/>
  </p:clrMapOvr>
  <p:transition spd="med">
    <p:random/>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1B1DDA1-A8A9-4986-AF2F-2C6F7D1C270D}"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155410554"/>
      </p:ext>
    </p:extLst>
  </p:cSld>
  <p:clrMapOvr>
    <a:masterClrMapping/>
  </p:clrMapOvr>
  <p:transition spd="med">
    <p:random/>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7FE31D3-32A4-49F3-883F-07BAA7EA30F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1844703572"/>
      </p:ext>
    </p:extLst>
  </p:cSld>
  <p:clrMapOvr>
    <a:masterClrMapping/>
  </p:clrMapOvr>
  <p:transition spd="med">
    <p:random/>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3"/>
          <p:cNvSpPr txBox="1"/>
          <p:nvPr userDrawn="1"/>
        </p:nvSpPr>
        <p:spPr>
          <a:xfrm>
            <a:off x="214313" y="142875"/>
            <a:ext cx="646112" cy="461963"/>
          </a:xfrm>
          <a:prstGeom prst="rect">
            <a:avLst/>
          </a:prstGeom>
          <a:noFill/>
        </p:spPr>
        <p:txBody>
          <a:bodyPr>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4"/>
          <p:cNvSpPr txBox="1"/>
          <p:nvPr userDrawn="1"/>
        </p:nvSpPr>
        <p:spPr>
          <a:xfrm>
            <a:off x="357188" y="714375"/>
            <a:ext cx="7643812" cy="1071563"/>
          </a:xfrm>
          <a:prstGeom prst="rect">
            <a:avLst/>
          </a:prstGeom>
          <a:ln>
            <a:noFill/>
          </a:ln>
        </p:spPr>
        <p:txBody>
          <a:bodyPr/>
          <a:lstStyle/>
          <a:p>
            <a:pPr>
              <a:spcBef>
                <a:spcPct val="20000"/>
              </a:spcBef>
              <a:defRPr/>
            </a:pPr>
            <a:r>
              <a:rPr lang="en-US" altLang="zh-CN" sz="5400" dirty="0">
                <a:solidFill>
                  <a:prstClr val="white"/>
                </a:solidFill>
                <a:latin typeface="Constantia"/>
                <a:ea typeface="宋体"/>
              </a:rPr>
              <a:t>Project  Management</a:t>
            </a:r>
            <a:endParaRPr lang="zh-CN" altLang="en-US" sz="5400" dirty="0">
              <a:solidFill>
                <a:prstClr val="white"/>
              </a:solidFill>
              <a:latin typeface="Constantia"/>
              <a:ea typeface="宋体"/>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DDF07808-A32E-4756-BA13-D38E7A5AC07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07AB69F-18BC-46D3-8693-08575474BA0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527035272"/>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208656847"/>
      </p:ext>
    </p:extLst>
  </p:cSld>
  <p:clrMapOvr>
    <a:masterClrMapping/>
  </p:clrMapOvr>
  <p:transition spd="med">
    <p:random/>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表格占位符 2"/>
          <p:cNvSpPr>
            <a:spLocks noGrp="1"/>
          </p:cNvSpPr>
          <p:nvPr>
            <p:ph type="tbl"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solidFill>
                <a:srgbClr val="04617B">
                  <a:shade val="90000"/>
                </a:srgbClr>
              </a:solidFill>
            </a:endParaRPr>
          </a:p>
        </p:txBody>
      </p:sp>
      <p:sp>
        <p:nvSpPr>
          <p:cNvPr id="5" name="Rectangle 3"/>
          <p:cNvSpPr>
            <a:spLocks noGrp="1" noChangeArrowheads="1"/>
          </p:cNvSpPr>
          <p:nvPr>
            <p:ph type="sldNum" sz="quarter" idx="11"/>
          </p:nvPr>
        </p:nvSpPr>
        <p:spPr/>
        <p:txBody>
          <a:bodyPr/>
          <a:lstStyle>
            <a:lvl1pPr>
              <a:defRPr/>
            </a:lvl1pPr>
          </a:lstStyle>
          <a:p>
            <a:pPr>
              <a:defRPr/>
            </a:pPr>
            <a:fld id="{03E257F4-A980-485F-AFD4-49207D69B766}" type="slidenum">
              <a:rPr lang="en-US" altLang="zh-CN">
                <a:solidFill>
                  <a:srgbClr val="04617B">
                    <a:shade val="90000"/>
                  </a:srgbClr>
                </a:solidFill>
              </a:rPr>
              <a:pPr>
                <a:defRPr/>
              </a:pPr>
              <a:t>‹#›</a:t>
            </a:fld>
            <a:endParaRPr lang="en-US" altLang="zh-CN">
              <a:solidFill>
                <a:srgbClr val="04617B">
                  <a:shade val="90000"/>
                </a:srgbClr>
              </a:solidFill>
            </a:endParaRPr>
          </a:p>
        </p:txBody>
      </p:sp>
      <p:sp>
        <p:nvSpPr>
          <p:cNvPr id="6" name="Rectangle 16"/>
          <p:cNvSpPr>
            <a:spLocks noGrp="1" noChangeArrowheads="1"/>
          </p:cNvSpPr>
          <p:nvPr>
            <p:ph type="dt" sz="half" idx="12"/>
          </p:nvPr>
        </p:nvSpPr>
        <p:spPr/>
        <p:txBody>
          <a:bodyPr/>
          <a:lstStyle>
            <a:lvl1pPr>
              <a:defRPr/>
            </a:lvl1pPr>
          </a:lstStyle>
          <a:p>
            <a:pPr>
              <a:defRPr/>
            </a:pPr>
            <a:endParaRPr lang="en-US" altLang="zh-CN">
              <a:solidFill>
                <a:srgbClr val="04617B">
                  <a:shade val="90000"/>
                </a:srgbClr>
              </a:solidFill>
            </a:endParaRPr>
          </a:p>
        </p:txBody>
      </p:sp>
    </p:spTree>
    <p:extLst>
      <p:ext uri="{BB962C8B-B14F-4D97-AF65-F5344CB8AC3E}">
        <p14:creationId xmlns:p14="http://schemas.microsoft.com/office/powerpoint/2010/main" val="24116479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059929750"/>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ooter Placeholder 18"/>
          <p:cNvSpPr txBox="1">
            <a:spLocks/>
          </p:cNvSpPr>
          <p:nvPr/>
        </p:nvSpPr>
        <p:spPr>
          <a:xfrm>
            <a:off x="152400" y="6553200"/>
            <a:ext cx="5867400" cy="228600"/>
          </a:xfrm>
          <a:prstGeom prst="rect">
            <a:avLst/>
          </a:prstGeom>
        </p:spPr>
        <p:txBody>
          <a:bodyPr lIns="0" tIns="0" rIns="0" bIns="0" anchor="b"/>
          <a:lstStyle>
            <a:defPPr>
              <a:defRPr lang="en-US"/>
            </a:defPPr>
            <a:lvl1pPr marL="0" algn="l"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defRPr/>
            </a:pPr>
            <a:r>
              <a:rPr lang="en-US" dirty="0">
                <a:solidFill>
                  <a:srgbClr val="04617B">
                    <a:shade val="90000"/>
                  </a:srgbClr>
                </a:solidFill>
              </a:rPr>
              <a:t>Copyright © 2012 Pearson Education, Inc. Publishing as Prentice Hall</a:t>
            </a:r>
          </a:p>
        </p:txBody>
      </p:sp>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Slide Number Placeholder 6"/>
          <p:cNvSpPr>
            <a:spLocks noGrp="1"/>
          </p:cNvSpPr>
          <p:nvPr>
            <p:ph type="sldNum" sz="quarter" idx="10"/>
          </p:nvPr>
        </p:nvSpPr>
        <p:spPr/>
        <p:txBody>
          <a:bodyPr/>
          <a:lstStyle>
            <a:lvl1pPr>
              <a:defRPr/>
            </a:lvl1pPr>
          </a:lstStyle>
          <a:p>
            <a:pPr>
              <a:defRPr/>
            </a:pPr>
            <a:fld id="{63E2F713-7595-488D-A594-C003F5CECB50}"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742020022"/>
      </p:ext>
    </p:extLst>
  </p:cSld>
  <p:clrMapOvr>
    <a:masterClrMapping/>
  </p:clrMapOvr>
  <p:transition spd="med">
    <p:random/>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3" name="图片 10"/>
          <p:cNvPicPr>
            <a:picLocks noChangeAspect="1" noChangeArrowheads="1"/>
          </p:cNvPicPr>
          <p:nvPr/>
        </p:nvPicPr>
        <p:blipFill>
          <a:blip r:embed="rId2">
            <a:extLst>
              <a:ext uri="{28A0092B-C50C-407E-A947-70E740481C1C}">
                <a14:useLocalDpi xmlns:a14="http://schemas.microsoft.com/office/drawing/2010/main" val="0"/>
              </a:ext>
            </a:extLst>
          </a:blip>
          <a:srcRect t="1250" r="5820"/>
          <a:stretch>
            <a:fillRect/>
          </a:stretch>
        </p:blipFill>
        <p:spPr bwMode="auto">
          <a:xfrm>
            <a:off x="0" y="1"/>
            <a:ext cx="9144000" cy="686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箭头连接符 10"/>
          <p:cNvCxnSpPr>
            <a:cxnSpLocks noChangeShapeType="1"/>
          </p:cNvCxnSpPr>
          <p:nvPr userDrawn="1"/>
        </p:nvCxnSpPr>
        <p:spPr bwMode="auto">
          <a:xfrm>
            <a:off x="258764" y="620184"/>
            <a:ext cx="8516937" cy="0"/>
          </a:xfrm>
          <a:prstGeom prst="straightConnector1">
            <a:avLst/>
          </a:prstGeom>
          <a:noFill/>
          <a:ln w="12700" cmpd="dbl">
            <a:solidFill>
              <a:srgbClr val="87A452"/>
            </a:solidFill>
            <a:miter lim="800000"/>
            <a:headEnd/>
            <a:tailEnd/>
          </a:ln>
          <a:extLst>
            <a:ext uri="{909E8E84-426E-40DD-AFC4-6F175D3DCCD1}">
              <a14:hiddenFill xmlns:a14="http://schemas.microsoft.com/office/drawing/2010/main">
                <a:noFill/>
              </a14:hiddenFill>
            </a:ext>
          </a:extLst>
        </p:spPr>
      </p:cxnSp>
      <p:sp>
        <p:nvSpPr>
          <p:cNvPr id="5" name="矩形 11"/>
          <p:cNvSpPr>
            <a:spLocks noChangeArrowheads="1"/>
          </p:cNvSpPr>
          <p:nvPr userDrawn="1"/>
        </p:nvSpPr>
        <p:spPr bwMode="auto">
          <a:xfrm>
            <a:off x="381000" y="8890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sz="2800" b="1">
                <a:solidFill>
                  <a:srgbClr val="7F7F7F"/>
                </a:solidFill>
                <a:latin typeface="华文行楷" pitchFamily="2" charset="-122"/>
                <a:ea typeface="华文行楷" pitchFamily="2" charset="-122"/>
              </a:rPr>
              <a:t>项目管理</a:t>
            </a:r>
          </a:p>
        </p:txBody>
      </p:sp>
      <p:sp>
        <p:nvSpPr>
          <p:cNvPr id="7" name="KSO_CT1"/>
          <p:cNvSpPr>
            <a:spLocks noGrp="1"/>
          </p:cNvSpPr>
          <p:nvPr>
            <p:ph type="title"/>
          </p:nvPr>
        </p:nvSpPr>
        <p:spPr>
          <a:xfrm>
            <a:off x="4390713" y="3666309"/>
            <a:ext cx="4361403" cy="1314363"/>
          </a:xfrm>
        </p:spPr>
        <p:txBody>
          <a:bodyPr>
            <a:normAutofit/>
          </a:bodyPr>
          <a:lstStyle>
            <a:lvl1pPr algn="ctr" rtl="0" eaLnBrk="0" fontAlgn="base" hangingPunct="0">
              <a:lnSpc>
                <a:spcPct val="110000"/>
              </a:lnSpc>
              <a:spcBef>
                <a:spcPct val="0"/>
              </a:spcBef>
              <a:spcAft>
                <a:spcPct val="0"/>
              </a:spcAft>
              <a:defRPr lang="zh-CN" altLang="en-US" sz="4400" b="1" kern="1200" baseline="0" noProof="1" dirty="0">
                <a:solidFill>
                  <a:srgbClr val="000000"/>
                </a:solidFill>
                <a:effectLst/>
                <a:latin typeface="华文楷体" pitchFamily="2" charset="-122"/>
                <a:ea typeface="华文楷体" pitchFamily="2" charset="-122"/>
                <a:cs typeface="+mj-cs"/>
              </a:defRPr>
            </a:lvl1pPr>
          </a:lstStyle>
          <a:p>
            <a:r>
              <a:rPr lang="zh-CN" altLang="en-US" noProof="1"/>
              <a:t>单击此处编辑母版标题样式</a:t>
            </a:r>
          </a:p>
        </p:txBody>
      </p:sp>
      <p:sp>
        <p:nvSpPr>
          <p:cNvPr id="6" name="日期占位符 1"/>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8" name="页脚占位符 3"/>
          <p:cNvSpPr>
            <a:spLocks noGrp="1"/>
          </p:cNvSpPr>
          <p:nvPr>
            <p:ph type="ftr" sz="quarter" idx="11"/>
          </p:nvPr>
        </p:nvSpPr>
        <p:spPr/>
        <p:txBody>
          <a:bodyPr wrap="square" numCol="1" anchorCtr="0" compatLnSpc="1">
            <a:prstTxWarp prst="textNoShape">
              <a:avLst/>
            </a:prstTxWarp>
            <a:noAutofit/>
          </a:bodyPr>
          <a:lstStyle>
            <a:lvl1pPr>
              <a:defRPr b="1" smtClean="0">
                <a:solidFill>
                  <a:srgbClr val="000000"/>
                </a:solidFill>
                <a:latin typeface="华文楷体" pitchFamily="2" charset="-122"/>
                <a:ea typeface="华文楷体" pitchFamily="2" charset="-122"/>
              </a:defRPr>
            </a:lvl1pPr>
          </a:lstStyle>
          <a:p>
            <a:r>
              <a:rPr lang="zh-CN" altLang="en-US"/>
              <a:t>清华大学出版社</a:t>
            </a:r>
          </a:p>
        </p:txBody>
      </p:sp>
      <p:sp>
        <p:nvSpPr>
          <p:cNvPr id="9" name="灯片编号占位符 4"/>
          <p:cNvSpPr>
            <a:spLocks noGrp="1"/>
          </p:cNvSpPr>
          <p:nvPr>
            <p:ph type="sldNum" sz="quarter" idx="12"/>
          </p:nvPr>
        </p:nvSpPr>
        <p:spPr/>
        <p:txBody>
          <a:bodyPr>
            <a:noAutofit/>
          </a:bodyPr>
          <a:lstStyle>
            <a:lvl1pPr>
              <a:defRPr sz="1800" b="1" noProof="1">
                <a:solidFill>
                  <a:srgbClr val="000000"/>
                </a:solidFill>
                <a:latin typeface="华文楷体" pitchFamily="2" charset="-122"/>
                <a:ea typeface="华文楷体" pitchFamily="2" charset="-122"/>
              </a:defRPr>
            </a:lvl1pPr>
          </a:lstStyle>
          <a:p>
            <a:fld id="{23C3AFD6-7E80-4487-8C4A-21DB4EAF2029}" type="slidenum">
              <a:rPr altLang="zh-CN"/>
              <a:pPr/>
              <a:t>‹#›</a:t>
            </a:fld>
            <a:endParaRPr lang="zh-CN" altLang="zh-CN"/>
          </a:p>
        </p:txBody>
      </p:sp>
    </p:spTree>
    <p:extLst>
      <p:ext uri="{BB962C8B-B14F-4D97-AF65-F5344CB8AC3E}">
        <p14:creationId xmlns:p14="http://schemas.microsoft.com/office/powerpoint/2010/main" val="1812862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箭头连接符 10"/>
          <p:cNvCxnSpPr>
            <a:cxnSpLocks noChangeShapeType="1"/>
          </p:cNvCxnSpPr>
          <p:nvPr userDrawn="1"/>
        </p:nvCxnSpPr>
        <p:spPr bwMode="auto">
          <a:xfrm>
            <a:off x="258764" y="620184"/>
            <a:ext cx="8516937" cy="0"/>
          </a:xfrm>
          <a:prstGeom prst="straightConnector1">
            <a:avLst/>
          </a:prstGeom>
          <a:noFill/>
          <a:ln w="12700" cmpd="dbl">
            <a:solidFill>
              <a:srgbClr val="87A452"/>
            </a:solidFill>
            <a:miter lim="800000"/>
            <a:headEnd/>
            <a:tailEnd/>
          </a:ln>
          <a:extLst>
            <a:ext uri="{909E8E84-426E-40DD-AFC4-6F175D3DCCD1}">
              <a14:hiddenFill xmlns:a14="http://schemas.microsoft.com/office/drawing/2010/main">
                <a:noFill/>
              </a14:hiddenFill>
            </a:ext>
          </a:extLst>
        </p:spPr>
      </p:cxnSp>
      <p:sp>
        <p:nvSpPr>
          <p:cNvPr id="5" name="矩形 10"/>
          <p:cNvSpPr>
            <a:spLocks noChangeArrowheads="1"/>
          </p:cNvSpPr>
          <p:nvPr userDrawn="1"/>
        </p:nvSpPr>
        <p:spPr bwMode="auto">
          <a:xfrm>
            <a:off x="533400" y="7620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sz="2800" b="1">
                <a:solidFill>
                  <a:srgbClr val="7F7F7F"/>
                </a:solidFill>
                <a:latin typeface="华文行楷" pitchFamily="2" charset="-122"/>
                <a:ea typeface="华文行楷" pitchFamily="2" charset="-122"/>
              </a:rPr>
              <a:t>项目管理</a:t>
            </a:r>
          </a:p>
        </p:txBody>
      </p:sp>
      <p:sp>
        <p:nvSpPr>
          <p:cNvPr id="2" name="KSO_BT1"/>
          <p:cNvSpPr>
            <a:spLocks noGrp="1"/>
          </p:cNvSpPr>
          <p:nvPr>
            <p:ph type="title"/>
          </p:nvPr>
        </p:nvSpPr>
        <p:spPr>
          <a:xfrm>
            <a:off x="547575" y="685872"/>
            <a:ext cx="8291513" cy="700088"/>
          </a:xfrm>
        </p:spPr>
        <p:txBody>
          <a:bodyPr/>
          <a:lstStyle>
            <a:lvl1pPr algn="l" rtl="0" eaLnBrk="0" fontAlgn="base" hangingPunct="0">
              <a:lnSpc>
                <a:spcPct val="90000"/>
              </a:lnSpc>
              <a:spcBef>
                <a:spcPct val="0"/>
              </a:spcBef>
              <a:spcAft>
                <a:spcPct val="0"/>
              </a:spcAft>
              <a:defRPr lang="en-US" sz="3600" b="1" kern="1200" noProof="1" dirty="0">
                <a:solidFill>
                  <a:srgbClr val="000000"/>
                </a:solidFill>
                <a:latin typeface="宋体" panose="02010600030101010101" pitchFamily="2" charset="-122"/>
                <a:ea typeface="宋体" panose="02010600030101010101" pitchFamily="2" charset="-122"/>
                <a:cs typeface="+mj-cs"/>
              </a:defRPr>
            </a:lvl1pPr>
          </a:lstStyle>
          <a:p>
            <a:r>
              <a:rPr lang="zh-CN" altLang="en-US" noProof="1"/>
              <a:t>单击此处编辑母版标题样式</a:t>
            </a:r>
            <a:endParaRPr lang="en-US" noProof="1"/>
          </a:p>
        </p:txBody>
      </p:sp>
      <p:sp>
        <p:nvSpPr>
          <p:cNvPr id="3" name="KSO_BC1"/>
          <p:cNvSpPr>
            <a:spLocks noGrp="1"/>
          </p:cNvSpPr>
          <p:nvPr>
            <p:ph idx="1"/>
          </p:nvPr>
        </p:nvSpPr>
        <p:spPr>
          <a:xfrm>
            <a:off x="1143090" y="1498651"/>
            <a:ext cx="7238810" cy="4470283"/>
          </a:xfrm>
        </p:spPr>
        <p:txBody>
          <a:bodyPr>
            <a:normAutofit/>
          </a:bodyPr>
          <a:lstStyle>
            <a:lvl1pPr algn="l">
              <a:buClr>
                <a:srgbClr val="00B0F0"/>
              </a:buClr>
              <a:defRPr lang="zh-CN" altLang="zh-CN" sz="2400" kern="1200" noProof="1" dirty="0" smtClean="0">
                <a:solidFill>
                  <a:srgbClr val="000000"/>
                </a:solidFill>
                <a:latin typeface="宋体" panose="02010600030101010101" pitchFamily="2" charset="-122"/>
                <a:ea typeface="宋体" panose="02010600030101010101" pitchFamily="2" charset="-122"/>
                <a:cs typeface="+mn-cs"/>
              </a:defRPr>
            </a:lvl1pPr>
            <a:lvl2pPr algn="l">
              <a:defRPr sz="2000">
                <a:solidFill>
                  <a:srgbClr val="000000"/>
                </a:solidFill>
                <a:latin typeface="宋体" panose="02010600030101010101" pitchFamily="2" charset="-122"/>
                <a:ea typeface="宋体" panose="02010600030101010101" pitchFamily="2" charset="-122"/>
              </a:defRPr>
            </a:lvl2pPr>
            <a:lvl3pPr>
              <a:defRPr>
                <a:solidFill>
                  <a:srgbClr val="000000"/>
                </a:solidFill>
                <a:latin typeface="宋体" panose="02010600030101010101" pitchFamily="2" charset="-122"/>
                <a:ea typeface="宋体" panose="02010600030101010101" pitchFamily="2" charset="-122"/>
              </a:defRPr>
            </a:lvl3pPr>
            <a:lvl4pPr>
              <a:defRPr>
                <a:solidFill>
                  <a:srgbClr val="000000"/>
                </a:solidFill>
                <a:latin typeface="宋体" panose="02010600030101010101" pitchFamily="2" charset="-122"/>
                <a:ea typeface="宋体" panose="02010600030101010101" pitchFamily="2" charset="-122"/>
              </a:defRPr>
            </a:lvl4pPr>
            <a:lvl5pPr>
              <a:defRPr>
                <a:solidFill>
                  <a:srgbClr val="000000"/>
                </a:solidFill>
                <a:latin typeface="宋体" panose="02010600030101010101" pitchFamily="2" charset="-122"/>
                <a:ea typeface="宋体" panose="02010600030101010101" pitchFamily="2" charset="-122"/>
              </a:defRPr>
            </a:lvl5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6"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7" name="页脚占位符 4"/>
          <p:cNvSpPr>
            <a:spLocks noGrp="1"/>
          </p:cNvSpPr>
          <p:nvPr>
            <p:ph type="ftr" sz="quarter" idx="11"/>
          </p:nvPr>
        </p:nvSpPr>
        <p:spPr/>
        <p:txBody>
          <a:bodyPr wrap="square" numCol="1" anchorCtr="0" compatLnSpc="1">
            <a:prstTxWarp prst="textNoShape">
              <a:avLst/>
            </a:prstTxWarp>
            <a:noAutofit/>
          </a:bodyPr>
          <a:lstStyle>
            <a:lvl1pPr>
              <a:defRPr b="1" smtClean="0">
                <a:solidFill>
                  <a:srgbClr val="000000"/>
                </a:solidFill>
                <a:latin typeface="华文楷体" pitchFamily="2" charset="-122"/>
                <a:ea typeface="华文楷体" pitchFamily="2" charset="-122"/>
              </a:defRPr>
            </a:lvl1pPr>
          </a:lstStyle>
          <a:p>
            <a:r>
              <a:rPr lang="zh-CN" altLang="en-US"/>
              <a:t>清华大学出版社</a:t>
            </a:r>
          </a:p>
        </p:txBody>
      </p:sp>
      <p:sp>
        <p:nvSpPr>
          <p:cNvPr id="8" name="灯片编号占位符 5"/>
          <p:cNvSpPr>
            <a:spLocks noGrp="1"/>
          </p:cNvSpPr>
          <p:nvPr>
            <p:ph type="sldNum" sz="quarter" idx="12"/>
          </p:nvPr>
        </p:nvSpPr>
        <p:spPr/>
        <p:txBody>
          <a:bodyPr>
            <a:noAutofit/>
          </a:bodyPr>
          <a:lstStyle>
            <a:lvl1pPr>
              <a:defRPr sz="1800" b="1" noProof="1">
                <a:solidFill>
                  <a:srgbClr val="000000"/>
                </a:solidFill>
                <a:latin typeface="华文楷体" pitchFamily="2" charset="-122"/>
                <a:ea typeface="华文楷体" pitchFamily="2" charset="-122"/>
              </a:defRPr>
            </a:lvl1pPr>
          </a:lstStyle>
          <a:p>
            <a:fld id="{2BD21557-3F01-4C22-9C20-F8BD1B792931}" type="slidenum">
              <a:rPr altLang="zh-CN"/>
              <a:pPr/>
              <a:t>‹#›</a:t>
            </a:fld>
            <a:endParaRPr lang="zh-CN" altLang="zh-CN"/>
          </a:p>
        </p:txBody>
      </p:sp>
    </p:spTree>
    <p:extLst>
      <p:ext uri="{BB962C8B-B14F-4D97-AF65-F5344CB8AC3E}">
        <p14:creationId xmlns:p14="http://schemas.microsoft.com/office/powerpoint/2010/main" val="356832116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MH_Others_1"/>
          <p:cNvSpPr>
            <a:spLocks noChangeArrowheads="1"/>
          </p:cNvSpPr>
          <p:nvPr>
            <p:custDataLst>
              <p:tags r:id="rId1"/>
            </p:custDataLst>
          </p:nvPr>
        </p:nvSpPr>
        <p:spPr bwMode="auto">
          <a:xfrm>
            <a:off x="6099176" y="2260601"/>
            <a:ext cx="989013" cy="980017"/>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nchor="ct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gn="ctr"/>
            <a:endParaRPr lang="zh-CN" altLang="en-US">
              <a:solidFill>
                <a:srgbClr val="FFFFFF"/>
              </a:solidFill>
              <a:latin typeface="Arial" pitchFamily="34" charset="0"/>
              <a:ea typeface="黑体" pitchFamily="49" charset="-122"/>
            </a:endParaRPr>
          </a:p>
        </p:txBody>
      </p:sp>
      <p:sp>
        <p:nvSpPr>
          <p:cNvPr id="4" name="MH_Number"/>
          <p:cNvSpPr>
            <a:spLocks noChangeArrowheads="1"/>
          </p:cNvSpPr>
          <p:nvPr>
            <p:custDataLst>
              <p:tags r:id="rId2"/>
            </p:custDataLst>
          </p:nvPr>
        </p:nvSpPr>
        <p:spPr bwMode="auto">
          <a:xfrm>
            <a:off x="6667500" y="3018368"/>
            <a:ext cx="579438" cy="573617"/>
          </a:xfrm>
          <a:prstGeom prst="ellipse">
            <a:avLst/>
          </a:prstGeom>
          <a:solidFill>
            <a:srgbClr val="FFFFFF"/>
          </a:solidFill>
          <a:ln w="22225">
            <a:solidFill>
              <a:schemeClr val="accent2"/>
            </a:solidFill>
            <a:miter lim="800000"/>
            <a:headEnd/>
            <a:tailEnd/>
          </a:ln>
        </p:spPr>
        <p:txBody>
          <a:bodyPr lIns="0" tIns="0" rIns="0" bIns="0" anchor="ct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gn="ctr"/>
            <a:endParaRPr lang="zh-CN" altLang="en-US" sz="2700" b="1">
              <a:solidFill>
                <a:srgbClr val="58B898"/>
              </a:solidFill>
              <a:latin typeface="Arial" pitchFamily="34" charset="0"/>
              <a:ea typeface="黑体" pitchFamily="49" charset="-122"/>
            </a:endParaRPr>
          </a:p>
        </p:txBody>
      </p:sp>
      <p:sp>
        <p:nvSpPr>
          <p:cNvPr id="2" name="KSO_ST1"/>
          <p:cNvSpPr>
            <a:spLocks noGrp="1"/>
          </p:cNvSpPr>
          <p:nvPr>
            <p:ph type="title"/>
          </p:nvPr>
        </p:nvSpPr>
        <p:spPr>
          <a:xfrm>
            <a:off x="1177200" y="3304800"/>
            <a:ext cx="5493600" cy="748800"/>
          </a:xfrm>
        </p:spPr>
        <p:txBody>
          <a:bodyPr anchor="t">
            <a:normAutofit/>
          </a:bodyPr>
          <a:lstStyle>
            <a:lvl1pPr algn="r">
              <a:defRPr sz="2800" b="0">
                <a:solidFill>
                  <a:schemeClr val="tx2"/>
                </a:solidFill>
                <a:effectLst/>
              </a:defRPr>
            </a:lvl1pPr>
          </a:lstStyle>
          <a:p>
            <a:r>
              <a:rPr lang="zh-CN" altLang="en-US" noProof="1"/>
              <a:t>单击此处编辑母版标题样式</a:t>
            </a:r>
            <a:endParaRPr lang="en-US" noProof="1"/>
          </a:p>
        </p:txBody>
      </p:sp>
      <p:sp>
        <p:nvSpPr>
          <p:cNvPr id="5" name="日期占位符 2"/>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6" name="页脚占位符 3"/>
          <p:cNvSpPr>
            <a:spLocks noGrp="1"/>
          </p:cNvSpPr>
          <p:nvPr>
            <p:ph type="ftr" sz="quarter" idx="11"/>
          </p:nvPr>
        </p:nvSpPr>
        <p:spPr/>
        <p:txBody>
          <a:bodyPr/>
          <a:lstStyle>
            <a:lvl1pPr>
              <a:defRPr/>
            </a:lvl1pPr>
          </a:lstStyle>
          <a:p>
            <a:pPr>
              <a:defRPr/>
            </a:pPr>
            <a:r>
              <a:rPr lang="zh-CN" altLang="en-US">
                <a:solidFill>
                  <a:srgbClr val="5F5F5F">
                    <a:tint val="75000"/>
                  </a:srgbClr>
                </a:solidFill>
              </a:rPr>
              <a:t>清华大学出版社</a:t>
            </a:r>
          </a:p>
        </p:txBody>
      </p:sp>
      <p:sp>
        <p:nvSpPr>
          <p:cNvPr id="7" name="灯片编号占位符 4"/>
          <p:cNvSpPr>
            <a:spLocks noGrp="1"/>
          </p:cNvSpPr>
          <p:nvPr>
            <p:ph type="sldNum" sz="quarter" idx="12"/>
          </p:nvPr>
        </p:nvSpPr>
        <p:spPr/>
        <p:txBody>
          <a:bodyPr/>
          <a:lstStyle>
            <a:lvl1pPr>
              <a:defRPr/>
            </a:lvl1pPr>
          </a:lstStyle>
          <a:p>
            <a:fld id="{69B7D753-3AF1-4CA7-9858-50B089641DB3}" type="slidenum">
              <a:rPr lang="zh-CN" altLang="en-US"/>
              <a:pPr/>
              <a:t>‹#›</a:t>
            </a:fld>
            <a:endParaRPr lang="zh-CN" altLang="en-US"/>
          </a:p>
        </p:txBody>
      </p:sp>
    </p:spTree>
    <p:extLst>
      <p:ext uri="{BB962C8B-B14F-4D97-AF65-F5344CB8AC3E}">
        <p14:creationId xmlns:p14="http://schemas.microsoft.com/office/powerpoint/2010/main" val="298809379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noProof="1"/>
              <a:t>单击此处编辑母版标题样式</a:t>
            </a:r>
            <a:endParaRPr lang="en-US" noProof="1"/>
          </a:p>
        </p:txBody>
      </p:sp>
      <p:sp>
        <p:nvSpPr>
          <p:cNvPr id="3" name="KSO_BC1"/>
          <p:cNvSpPr>
            <a:spLocks noGrp="1"/>
          </p:cNvSpPr>
          <p:nvPr>
            <p:ph sz="half" idx="1"/>
          </p:nvPr>
        </p:nvSpPr>
        <p:spPr>
          <a:xfrm>
            <a:off x="419100" y="1152745"/>
            <a:ext cx="4068745"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4" name="KSO_BC2"/>
          <p:cNvSpPr>
            <a:spLocks noGrp="1"/>
          </p:cNvSpPr>
          <p:nvPr>
            <p:ph sz="half" idx="2"/>
          </p:nvPr>
        </p:nvSpPr>
        <p:spPr>
          <a:xfrm>
            <a:off x="4631095" y="1152745"/>
            <a:ext cx="4080051"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5"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a:solidFill>
                  <a:srgbClr val="5F5F5F">
                    <a:tint val="75000"/>
                  </a:srgbClr>
                </a:solidFill>
              </a:rPr>
              <a:t>清华大学出版社</a:t>
            </a:r>
          </a:p>
        </p:txBody>
      </p:sp>
      <p:sp>
        <p:nvSpPr>
          <p:cNvPr id="7" name="灯片编号占位符 5"/>
          <p:cNvSpPr>
            <a:spLocks noGrp="1"/>
          </p:cNvSpPr>
          <p:nvPr>
            <p:ph type="sldNum" sz="quarter" idx="12"/>
          </p:nvPr>
        </p:nvSpPr>
        <p:spPr/>
        <p:txBody>
          <a:bodyPr/>
          <a:lstStyle>
            <a:lvl1pPr>
              <a:defRPr/>
            </a:lvl1pPr>
          </a:lstStyle>
          <a:p>
            <a:fld id="{81913823-2897-445E-ABC3-F4F763380AD3}" type="slidenum">
              <a:rPr lang="zh-CN" altLang="en-US"/>
              <a:pPr/>
              <a:t>‹#›</a:t>
            </a:fld>
            <a:endParaRPr lang="zh-CN" altLang="en-US"/>
          </a:p>
        </p:txBody>
      </p:sp>
    </p:spTree>
    <p:extLst>
      <p:ext uri="{BB962C8B-B14F-4D97-AF65-F5344CB8AC3E}">
        <p14:creationId xmlns:p14="http://schemas.microsoft.com/office/powerpoint/2010/main" val="60098922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24576" y="1376363"/>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KSO_BC1"/>
          <p:cNvSpPr>
            <a:spLocks noGrp="1"/>
          </p:cNvSpPr>
          <p:nvPr>
            <p:ph sz="half" idx="2"/>
          </p:nvPr>
        </p:nvSpPr>
        <p:spPr>
          <a:xfrm>
            <a:off x="824576" y="2200275"/>
            <a:ext cx="3868340" cy="3684588"/>
          </a:xfrm>
        </p:spPr>
        <p:txBody>
          <a:bodyPr/>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5" name="Text Placeholder 4"/>
          <p:cNvSpPr>
            <a:spLocks noGrp="1"/>
          </p:cNvSpPr>
          <p:nvPr>
            <p:ph type="body" sz="quarter" idx="3"/>
          </p:nvPr>
        </p:nvSpPr>
        <p:spPr>
          <a:xfrm>
            <a:off x="4823886" y="1376363"/>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KSO_BC2"/>
          <p:cNvSpPr>
            <a:spLocks noGrp="1"/>
          </p:cNvSpPr>
          <p:nvPr>
            <p:ph sz="quarter" idx="4"/>
          </p:nvPr>
        </p:nvSpPr>
        <p:spPr>
          <a:xfrm>
            <a:off x="4823886" y="2200275"/>
            <a:ext cx="3887391" cy="3684588"/>
          </a:xfrm>
        </p:spPr>
        <p:txBody>
          <a:bodyPr/>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7"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r>
              <a:rPr lang="zh-CN" altLang="en-US">
                <a:solidFill>
                  <a:srgbClr val="5F5F5F">
                    <a:tint val="75000"/>
                  </a:srgbClr>
                </a:solidFill>
              </a:rPr>
              <a:t>清华大学出版社</a:t>
            </a:r>
          </a:p>
        </p:txBody>
      </p:sp>
      <p:sp>
        <p:nvSpPr>
          <p:cNvPr id="9" name="灯片编号占位符 5"/>
          <p:cNvSpPr>
            <a:spLocks noGrp="1"/>
          </p:cNvSpPr>
          <p:nvPr>
            <p:ph type="sldNum" sz="quarter" idx="12"/>
          </p:nvPr>
        </p:nvSpPr>
        <p:spPr/>
        <p:txBody>
          <a:bodyPr/>
          <a:lstStyle>
            <a:lvl1pPr>
              <a:defRPr/>
            </a:lvl1pPr>
          </a:lstStyle>
          <a:p>
            <a:fld id="{45B3E1DB-FD60-4C2D-90D7-2616F765F60F}" type="slidenum">
              <a:rPr lang="zh-CN" altLang="en-US"/>
              <a:pPr/>
              <a:t>‹#›</a:t>
            </a:fld>
            <a:endParaRPr lang="zh-CN" altLang="en-US"/>
          </a:p>
        </p:txBody>
      </p:sp>
    </p:spTree>
    <p:extLst>
      <p:ext uri="{BB962C8B-B14F-4D97-AF65-F5344CB8AC3E}">
        <p14:creationId xmlns:p14="http://schemas.microsoft.com/office/powerpoint/2010/main" val="6054255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476510" y="2170176"/>
            <a:ext cx="4190980" cy="1511808"/>
          </a:xfrm>
        </p:spPr>
        <p:txBody>
          <a:bodyPr>
            <a:normAutofit/>
          </a:bodyPr>
          <a:lstStyle>
            <a:lvl1pPr algn="ctr">
              <a:defRPr sz="7200"/>
            </a:lvl1pPr>
          </a:lstStyle>
          <a:p>
            <a:r>
              <a:rPr lang="zh-CN" altLang="en-US" noProof="1"/>
              <a:t>单击此处编辑母版标题样式</a:t>
            </a:r>
          </a:p>
        </p:txBody>
      </p:sp>
      <p:sp>
        <p:nvSpPr>
          <p:cNvPr id="3" name="日期占位符 2"/>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r>
              <a:rPr lang="zh-CN" altLang="en-US">
                <a:solidFill>
                  <a:srgbClr val="5F5F5F">
                    <a:tint val="75000"/>
                  </a:srgbClr>
                </a:solidFill>
              </a:rPr>
              <a:t>清华大学出版社</a:t>
            </a:r>
          </a:p>
        </p:txBody>
      </p:sp>
      <p:sp>
        <p:nvSpPr>
          <p:cNvPr id="5" name="灯片编号占位符 4"/>
          <p:cNvSpPr>
            <a:spLocks noGrp="1"/>
          </p:cNvSpPr>
          <p:nvPr>
            <p:ph type="sldNum" sz="quarter" idx="12"/>
          </p:nvPr>
        </p:nvSpPr>
        <p:spPr/>
        <p:txBody>
          <a:bodyPr/>
          <a:lstStyle>
            <a:lvl1pPr>
              <a:defRPr/>
            </a:lvl1pPr>
          </a:lstStyle>
          <a:p>
            <a:fld id="{DC30CCA6-FB4E-4725-BEF6-03D02E914BCF}" type="slidenum">
              <a:rPr lang="zh-CN" altLang="en-US"/>
              <a:pPr/>
              <a:t>‹#›</a:t>
            </a:fld>
            <a:endParaRPr lang="zh-CN" altLang="en-US"/>
          </a:p>
        </p:txBody>
      </p:sp>
    </p:spTree>
    <p:extLst>
      <p:ext uri="{BB962C8B-B14F-4D97-AF65-F5344CB8AC3E}">
        <p14:creationId xmlns:p14="http://schemas.microsoft.com/office/powerpoint/2010/main" val="423197672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5"/>
          <p:cNvPicPr>
            <a:picLocks noChangeAspect="1" noChangeArrowheads="1"/>
          </p:cNvPicPr>
          <p:nvPr/>
        </p:nvPicPr>
        <p:blipFill>
          <a:blip r:embed="rId2">
            <a:extLst>
              <a:ext uri="{28A0092B-C50C-407E-A947-70E740481C1C}">
                <a14:useLocalDpi xmlns:a14="http://schemas.microsoft.com/office/drawing/2010/main" val="0"/>
              </a:ext>
            </a:extLst>
          </a:blip>
          <a:srcRect l="378" t="37" r="4761" b="6355"/>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0"/>
            <a:ext cx="9144000" cy="6548967"/>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solidFill>
                <a:prstClr val="white"/>
              </a:solidFill>
            </a:endParaRPr>
          </a:p>
        </p:txBody>
      </p:sp>
      <p:sp>
        <p:nvSpPr>
          <p:cNvPr id="4" name="日期占位符 1"/>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r>
              <a:rPr lang="zh-CN" altLang="en-US">
                <a:solidFill>
                  <a:srgbClr val="5F5F5F">
                    <a:tint val="75000"/>
                  </a:srgbClr>
                </a:solidFill>
              </a:rPr>
              <a:t>清华大学出版社</a:t>
            </a:r>
          </a:p>
        </p:txBody>
      </p:sp>
      <p:sp>
        <p:nvSpPr>
          <p:cNvPr id="6" name="灯片编号占位符 3"/>
          <p:cNvSpPr>
            <a:spLocks noGrp="1"/>
          </p:cNvSpPr>
          <p:nvPr>
            <p:ph type="sldNum" sz="quarter" idx="12"/>
          </p:nvPr>
        </p:nvSpPr>
        <p:spPr/>
        <p:txBody>
          <a:bodyPr/>
          <a:lstStyle>
            <a:lvl1pPr>
              <a:defRPr/>
            </a:lvl1pPr>
          </a:lstStyle>
          <a:p>
            <a:fld id="{D77BE6BC-D27F-4D61-902C-465AD0B54DF0}" type="slidenum">
              <a:rPr lang="zh-CN" altLang="en-US"/>
              <a:pPr/>
              <a:t>‹#›</a:t>
            </a:fld>
            <a:endParaRPr lang="zh-CN" altLang="en-US"/>
          </a:p>
        </p:txBody>
      </p:sp>
    </p:spTree>
    <p:extLst>
      <p:ext uri="{BB962C8B-B14F-4D97-AF65-F5344CB8AC3E}">
        <p14:creationId xmlns:p14="http://schemas.microsoft.com/office/powerpoint/2010/main" val="414242043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321200" y="547200"/>
            <a:ext cx="6710400" cy="727200"/>
          </a:xfrm>
        </p:spPr>
        <p:txBody>
          <a:bodyPr anchor="ctr">
            <a:normAutofit/>
          </a:bodyPr>
          <a:lstStyle>
            <a:lvl1pPr algn="ctr">
              <a:defRPr sz="2800"/>
            </a:lvl1pPr>
          </a:lstStyle>
          <a:p>
            <a:r>
              <a:rPr lang="zh-CN" altLang="en-US" noProof="1"/>
              <a:t>单击此处编辑母版标题样式</a:t>
            </a:r>
            <a:endParaRPr lang="en-US" noProof="1"/>
          </a:p>
        </p:txBody>
      </p:sp>
      <p:sp>
        <p:nvSpPr>
          <p:cNvPr id="3" name="KSO_BC1"/>
          <p:cNvSpPr>
            <a:spLocks noGrp="1"/>
          </p:cNvSpPr>
          <p:nvPr>
            <p:ph type="pic" idx="1"/>
          </p:nvPr>
        </p:nvSpPr>
        <p:spPr>
          <a:xfrm>
            <a:off x="1321200" y="1299600"/>
            <a:ext cx="6710400" cy="2851200"/>
          </a:xfrm>
        </p:spPr>
        <p:txBody>
          <a:bodyPr anchor="ct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1"/>
              <a:t>单击图标添加图片</a:t>
            </a:r>
            <a:endParaRPr lang="en-US" altLang="en-US" noProof="1"/>
          </a:p>
        </p:txBody>
      </p:sp>
      <p:sp>
        <p:nvSpPr>
          <p:cNvPr id="4" name="KSO_BC2"/>
          <p:cNvSpPr>
            <a:spLocks noGrp="1"/>
          </p:cNvSpPr>
          <p:nvPr>
            <p:ph type="body" sz="half" idx="2"/>
          </p:nvPr>
        </p:nvSpPr>
        <p:spPr>
          <a:xfrm>
            <a:off x="1321200" y="4431600"/>
            <a:ext cx="6710400" cy="1494000"/>
          </a:xfrm>
        </p:spPr>
        <p:txBody>
          <a:bodyPr>
            <a:normAutofit/>
          </a:bodyPr>
          <a:lstStyle>
            <a:lvl1pPr marL="0" indent="0" algn="l">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a:solidFill>
                  <a:srgbClr val="5F5F5F">
                    <a:tint val="75000"/>
                  </a:srgbClr>
                </a:solidFill>
              </a:rPr>
              <a:t>清华大学出版社</a:t>
            </a:r>
          </a:p>
        </p:txBody>
      </p:sp>
      <p:sp>
        <p:nvSpPr>
          <p:cNvPr id="7" name="灯片编号占位符 5"/>
          <p:cNvSpPr>
            <a:spLocks noGrp="1"/>
          </p:cNvSpPr>
          <p:nvPr>
            <p:ph type="sldNum" sz="quarter" idx="12"/>
          </p:nvPr>
        </p:nvSpPr>
        <p:spPr/>
        <p:txBody>
          <a:bodyPr/>
          <a:lstStyle>
            <a:lvl1pPr>
              <a:defRPr/>
            </a:lvl1pPr>
          </a:lstStyle>
          <a:p>
            <a:fld id="{6E685E22-BFBD-4359-A80B-9BA4A37F1E94}" type="slidenum">
              <a:rPr lang="zh-CN" altLang="en-US"/>
              <a:pPr/>
              <a:t>‹#›</a:t>
            </a:fld>
            <a:endParaRPr lang="zh-CN" altLang="en-US"/>
          </a:p>
        </p:txBody>
      </p:sp>
    </p:spTree>
    <p:extLst>
      <p:ext uri="{BB962C8B-B14F-4D97-AF65-F5344CB8AC3E}">
        <p14:creationId xmlns:p14="http://schemas.microsoft.com/office/powerpoint/2010/main" val="411828566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6"/>
            <a:ext cx="886883" cy="5811839"/>
          </a:xfrm>
        </p:spPr>
        <p:txBody>
          <a:bodyPr vert="eaVert"/>
          <a:lstStyle/>
          <a:p>
            <a:r>
              <a:rPr lang="zh-CN" altLang="en-US" noProof="1"/>
              <a:t>单击此处编辑母版标题样式</a:t>
            </a:r>
            <a:endParaRPr lang="en-US" noProof="1"/>
          </a:p>
        </p:txBody>
      </p:sp>
      <p:sp>
        <p:nvSpPr>
          <p:cNvPr id="3" name="KSO_BC1"/>
          <p:cNvSpPr>
            <a:spLocks noGrp="1"/>
          </p:cNvSpPr>
          <p:nvPr>
            <p:ph type="body" orient="vert" idx="1"/>
          </p:nvPr>
        </p:nvSpPr>
        <p:spPr>
          <a:xfrm>
            <a:off x="1585381" y="365126"/>
            <a:ext cx="5949952" cy="5811839"/>
          </a:xfrm>
        </p:spPr>
        <p:txBody>
          <a:bodyPr vert="eaVert"/>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4"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solidFill>
                  <a:srgbClr val="5F5F5F">
                    <a:tint val="75000"/>
                  </a:srgbClr>
                </a:solidFill>
              </a:rPr>
              <a:t>清华大学出版社</a:t>
            </a:r>
          </a:p>
        </p:txBody>
      </p:sp>
      <p:sp>
        <p:nvSpPr>
          <p:cNvPr id="6" name="灯片编号占位符 5"/>
          <p:cNvSpPr>
            <a:spLocks noGrp="1"/>
          </p:cNvSpPr>
          <p:nvPr>
            <p:ph type="sldNum" sz="quarter" idx="12"/>
          </p:nvPr>
        </p:nvSpPr>
        <p:spPr/>
        <p:txBody>
          <a:bodyPr/>
          <a:lstStyle>
            <a:lvl1pPr>
              <a:defRPr/>
            </a:lvl1pPr>
          </a:lstStyle>
          <a:p>
            <a:fld id="{31C2A03F-12C9-4C96-BF94-89D1B7FF2E56}" type="slidenum">
              <a:rPr lang="zh-CN" altLang="en-US"/>
              <a:pPr/>
              <a:t>‹#›</a:t>
            </a:fld>
            <a:endParaRPr lang="zh-CN" altLang="en-US"/>
          </a:p>
        </p:txBody>
      </p:sp>
    </p:spTree>
    <p:extLst>
      <p:ext uri="{BB962C8B-B14F-4D97-AF65-F5344CB8AC3E}">
        <p14:creationId xmlns:p14="http://schemas.microsoft.com/office/powerpoint/2010/main" val="8198305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2400"/>
            </a:lvl1pPr>
            <a:lvl2pPr>
              <a:defRPr sz="2000"/>
            </a:lvl2pPr>
            <a:lvl3pPr>
              <a:defRPr sz="18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solidFill>
                  <a:srgbClr val="5F5F5F">
                    <a:tint val="75000"/>
                  </a:srgbClr>
                </a:solidFill>
              </a:rPr>
              <a:t>清华大学出版社</a:t>
            </a:r>
          </a:p>
        </p:txBody>
      </p:sp>
      <p:sp>
        <p:nvSpPr>
          <p:cNvPr id="6" name="灯片编号占位符 5"/>
          <p:cNvSpPr>
            <a:spLocks noGrp="1"/>
          </p:cNvSpPr>
          <p:nvPr>
            <p:ph type="sldNum" sz="quarter" idx="12"/>
          </p:nvPr>
        </p:nvSpPr>
        <p:spPr/>
        <p:txBody>
          <a:bodyPr/>
          <a:lstStyle>
            <a:lvl1pPr>
              <a:defRPr/>
            </a:lvl1pPr>
          </a:lstStyle>
          <a:p>
            <a:fld id="{04D47153-6E5D-4FAC-8C63-DD14213CC4EE}" type="slidenum">
              <a:rPr lang="zh-CN" altLang="en-US"/>
              <a:pPr/>
              <a:t>‹#›</a:t>
            </a:fld>
            <a:endParaRPr lang="zh-CN" altLang="en-US"/>
          </a:p>
        </p:txBody>
      </p:sp>
    </p:spTree>
    <p:extLst>
      <p:ext uri="{BB962C8B-B14F-4D97-AF65-F5344CB8AC3E}">
        <p14:creationId xmlns:p14="http://schemas.microsoft.com/office/powerpoint/2010/main" val="679423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Slide Number Placeholder 8"/>
          <p:cNvSpPr>
            <a:spLocks noGrp="1"/>
          </p:cNvSpPr>
          <p:nvPr>
            <p:ph type="sldNum" sz="quarter" idx="10"/>
          </p:nvPr>
        </p:nvSpPr>
        <p:spPr/>
        <p:txBody>
          <a:bodyPr/>
          <a:lstStyle>
            <a:lvl1pPr>
              <a:defRPr/>
            </a:lvl1pPr>
          </a:lstStyle>
          <a:p>
            <a:pPr>
              <a:defRPr/>
            </a:pPr>
            <a:fld id="{B0800487-6CE6-44C2-BAFF-A8AD9FD83D24}"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8"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351880553"/>
      </p:ext>
    </p:extLst>
  </p:cSld>
  <p:clrMapOvr>
    <a:masterClrMapping/>
  </p:clrMapOvr>
  <p:transition spd="med">
    <p:random/>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amma/>
                <a:shade val="46275"/>
                <a:invGamma/>
              </a:schemeClr>
            </a:gs>
            <a:gs pos="50000">
              <a:schemeClr val="bg1"/>
            </a:gs>
            <a:gs pos="100000">
              <a:schemeClr val="bg1">
                <a:gamma/>
                <a:shade val="46275"/>
                <a:invGamma/>
              </a:schemeClr>
            </a:gs>
          </a:gsLst>
          <a:lin ang="5400000" scaled="1"/>
        </a:gra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gray">
          <a:xfrm>
            <a:off x="0" y="6096000"/>
            <a:ext cx="9144000" cy="762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sp>
        <p:nvSpPr>
          <p:cNvPr id="8195" name="Line 3"/>
          <p:cNvSpPr>
            <a:spLocks noChangeShapeType="1"/>
          </p:cNvSpPr>
          <p:nvPr/>
        </p:nvSpPr>
        <p:spPr bwMode="gray">
          <a:xfrm flipV="1">
            <a:off x="4978400" y="2190750"/>
            <a:ext cx="4178300" cy="19050"/>
          </a:xfrm>
          <a:prstGeom prst="line">
            <a:avLst/>
          </a:prstGeom>
          <a:noFill/>
          <a:ln w="381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sp>
        <p:nvSpPr>
          <p:cNvPr id="8196" name="Rectangle 4"/>
          <p:cNvSpPr>
            <a:spLocks noChangeArrowheads="1"/>
          </p:cNvSpPr>
          <p:nvPr/>
        </p:nvSpPr>
        <p:spPr bwMode="gray">
          <a:xfrm>
            <a:off x="0" y="0"/>
            <a:ext cx="9144000" cy="8905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sp>
        <p:nvSpPr>
          <p:cNvPr id="8197" name="Rectangle 5"/>
          <p:cNvSpPr>
            <a:spLocks noGrp="1" noChangeArrowheads="1"/>
          </p:cNvSpPr>
          <p:nvPr>
            <p:ph type="subTitle" idx="1"/>
          </p:nvPr>
        </p:nvSpPr>
        <p:spPr bwMode="gray">
          <a:xfrm>
            <a:off x="5029200" y="2743200"/>
            <a:ext cx="4114800" cy="381000"/>
          </a:xfrm>
        </p:spPr>
        <p:txBody>
          <a:bodyPr/>
          <a:lstStyle>
            <a:lvl1pPr marL="0" indent="0" algn="ctr">
              <a:buFont typeface="Wingdings" pitchFamily="2" charset="2"/>
              <a:buNone/>
              <a:defRPr sz="2200"/>
            </a:lvl1pPr>
          </a:lstStyle>
          <a:p>
            <a:pPr lvl="0"/>
            <a:r>
              <a:rPr lang="zh-CN" altLang="en-US" noProof="0"/>
              <a:t>单击此处编辑母版副标题样式</a:t>
            </a:r>
          </a:p>
        </p:txBody>
      </p:sp>
      <p:sp>
        <p:nvSpPr>
          <p:cNvPr id="8198" name="Rectangle 6"/>
          <p:cNvSpPr>
            <a:spLocks noGrp="1" noChangeArrowheads="1"/>
          </p:cNvSpPr>
          <p:nvPr>
            <p:ph type="ctrTitle"/>
          </p:nvPr>
        </p:nvSpPr>
        <p:spPr>
          <a:xfrm>
            <a:off x="5257800" y="1905000"/>
            <a:ext cx="3886200" cy="457200"/>
          </a:xfrm>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lgn="ctr">
              <a:defRPr sz="3600" b="1">
                <a:solidFill>
                  <a:schemeClr val="hlink"/>
                </a:solidFill>
              </a:defRPr>
            </a:lvl1pPr>
          </a:lstStyle>
          <a:p>
            <a:pPr lvl="0"/>
            <a:r>
              <a:rPr lang="zh-CN" altLang="en-US" noProof="0"/>
              <a:t>单击此处编辑母版标题样式</a:t>
            </a:r>
          </a:p>
        </p:txBody>
      </p:sp>
      <p:grpSp>
        <p:nvGrpSpPr>
          <p:cNvPr id="8199" name="Group 7"/>
          <p:cNvGrpSpPr>
            <a:grpSpLocks/>
          </p:cNvGrpSpPr>
          <p:nvPr/>
        </p:nvGrpSpPr>
        <p:grpSpPr bwMode="auto">
          <a:xfrm>
            <a:off x="0" y="838200"/>
            <a:ext cx="2516188" cy="5257800"/>
            <a:chOff x="0" y="528"/>
            <a:chExt cx="1585" cy="3312"/>
          </a:xfrm>
        </p:grpSpPr>
        <p:sp>
          <p:nvSpPr>
            <p:cNvPr id="8200" name="Line 8"/>
            <p:cNvSpPr>
              <a:spLocks noChangeShapeType="1"/>
            </p:cNvSpPr>
            <p:nvPr userDrawn="1"/>
          </p:nvSpPr>
          <p:spPr bwMode="gray">
            <a:xfrm>
              <a:off x="1585" y="570"/>
              <a:ext cx="0" cy="3270"/>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pic>
          <p:nvPicPr>
            <p:cNvPr id="8201" name="Picture 9" descr="51280"/>
            <p:cNvPicPr>
              <a:picLocks noChangeAspect="1" noChangeArrowheads="1"/>
            </p:cNvPicPr>
            <p:nvPr userDrawn="1"/>
          </p:nvPicPr>
          <p:blipFill>
            <a:blip r:embed="rId2">
              <a:extLst>
                <a:ext uri="{28A0092B-C50C-407E-A947-70E740481C1C}">
                  <a14:useLocalDpi xmlns:a14="http://schemas.microsoft.com/office/drawing/2010/main" val="0"/>
                </a:ext>
              </a:extLst>
            </a:blip>
            <a:srcRect r="-17" b="-17"/>
            <a:stretch>
              <a:fillRect/>
            </a:stretch>
          </p:blipFill>
          <p:spPr bwMode="auto">
            <a:xfrm>
              <a:off x="0" y="572"/>
              <a:ext cx="1569" cy="2132"/>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2704"/>
              <a:ext cx="803"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3" name="Picture 11"/>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r="-8"/>
            <a:stretch>
              <a:fillRect/>
            </a:stretch>
          </p:blipFill>
          <p:spPr bwMode="auto">
            <a:xfrm>
              <a:off x="810" y="2704"/>
              <a:ext cx="759"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4" name="Line 12"/>
            <p:cNvSpPr>
              <a:spLocks noChangeShapeType="1"/>
            </p:cNvSpPr>
            <p:nvPr userDrawn="1"/>
          </p:nvSpPr>
          <p:spPr bwMode="gray">
            <a:xfrm>
              <a:off x="798" y="528"/>
              <a:ext cx="0" cy="3312"/>
            </a:xfrm>
            <a:prstGeom prst="line">
              <a:avLst/>
            </a:prstGeom>
            <a:noFill/>
            <a:ln w="254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sp>
          <p:nvSpPr>
            <p:cNvPr id="8205" name="Line 13"/>
            <p:cNvSpPr>
              <a:spLocks noChangeShapeType="1"/>
            </p:cNvSpPr>
            <p:nvPr userDrawn="1"/>
          </p:nvSpPr>
          <p:spPr bwMode="gray">
            <a:xfrm flipV="1">
              <a:off x="0" y="1616"/>
              <a:ext cx="1565" cy="16"/>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sp>
          <p:nvSpPr>
            <p:cNvPr id="8206" name="Line 14"/>
            <p:cNvSpPr>
              <a:spLocks noChangeShapeType="1"/>
            </p:cNvSpPr>
            <p:nvPr userDrawn="1"/>
          </p:nvSpPr>
          <p:spPr bwMode="gray">
            <a:xfrm>
              <a:off x="0" y="2704"/>
              <a:ext cx="1565"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grpSp>
      <p:pic>
        <p:nvPicPr>
          <p:cNvPr id="8207" name="Picture 21" descr="QQ截图未命名"/>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9275"/>
            <a:ext cx="827088"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210174"/>
      </p:ext>
    </p:extLst>
  </p:cSld>
  <p:clrMapOvr>
    <a:masterClrMapping/>
  </p:clrMapOvr>
  <p:transition>
    <p:random/>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灯片编号占位符 3"/>
          <p:cNvSpPr>
            <a:spLocks noGrp="1"/>
          </p:cNvSpPr>
          <p:nvPr>
            <p:ph type="sldNum" sz="quarter" idx="10"/>
          </p:nvPr>
        </p:nvSpPr>
        <p:spPr/>
        <p:txBody>
          <a:bodyPr/>
          <a:lstStyle>
            <a:lvl1pPr>
              <a:defRPr/>
            </a:lvl1pPr>
          </a:lstStyle>
          <a:p>
            <a:fld id="{75C1900A-F27F-4637-8AA9-C667242FC0F8}" type="slidenum">
              <a:rPr lang="en-US" altLang="zh-CN">
                <a:solidFill>
                  <a:srgbClr val="000000"/>
                </a:solidFill>
              </a:rPr>
              <a:pPr/>
              <a:t>‹#›</a:t>
            </a:fld>
            <a:endParaRPr lang="en-US" altLang="zh-CN">
              <a:solidFill>
                <a:srgbClr val="000000"/>
              </a:solidFill>
            </a:endParaRPr>
          </a:p>
        </p:txBody>
      </p:sp>
      <p:sp>
        <p:nvSpPr>
          <p:cNvPr id="5" name="日期占位符 4"/>
          <p:cNvSpPr>
            <a:spLocks noGrp="1"/>
          </p:cNvSpPr>
          <p:nvPr>
            <p:ph type="dt" sz="half" idx="11"/>
          </p:nvPr>
        </p:nvSpPr>
        <p:spPr/>
        <p:txBody>
          <a:bodyPr/>
          <a:lstStyle>
            <a:lvl1pPr>
              <a:defRPr/>
            </a:lvl1pPr>
          </a:lstStyle>
          <a:p>
            <a:endParaRPr lang="en-US" altLang="zh-CN">
              <a:solidFill>
                <a:srgbClr val="000000"/>
              </a:solidFill>
            </a:endParaRPr>
          </a:p>
        </p:txBody>
      </p:sp>
    </p:spTree>
    <p:extLst>
      <p:ext uri="{BB962C8B-B14F-4D97-AF65-F5344CB8AC3E}">
        <p14:creationId xmlns:p14="http://schemas.microsoft.com/office/powerpoint/2010/main" val="3675775430"/>
      </p:ext>
    </p:extLst>
  </p:cSld>
  <p:clrMapOvr>
    <a:masterClrMapping/>
  </p:clrMapOvr>
  <p:transition>
    <p:random/>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986B43A8-1534-4C4D-AEB6-5CFB265DBB7A}" type="slidenum">
              <a:rPr lang="en-US" altLang="zh-CN">
                <a:solidFill>
                  <a:srgbClr val="000000"/>
                </a:solidFill>
              </a:rPr>
              <a:pPr/>
              <a:t>‹#›</a:t>
            </a:fld>
            <a:endParaRPr lang="en-US" altLang="zh-CN">
              <a:solidFill>
                <a:srgbClr val="000000"/>
              </a:solidFill>
            </a:endParaRPr>
          </a:p>
        </p:txBody>
      </p:sp>
      <p:sp>
        <p:nvSpPr>
          <p:cNvPr id="5" name="日期占位符 4"/>
          <p:cNvSpPr>
            <a:spLocks noGrp="1"/>
          </p:cNvSpPr>
          <p:nvPr>
            <p:ph type="dt" sz="half" idx="11"/>
          </p:nvPr>
        </p:nvSpPr>
        <p:spPr/>
        <p:txBody>
          <a:bodyPr/>
          <a:lstStyle>
            <a:lvl1pPr>
              <a:defRPr/>
            </a:lvl1pPr>
          </a:lstStyle>
          <a:p>
            <a:endParaRPr lang="en-US" altLang="zh-CN">
              <a:solidFill>
                <a:srgbClr val="000000"/>
              </a:solidFill>
            </a:endParaRPr>
          </a:p>
        </p:txBody>
      </p:sp>
    </p:spTree>
    <p:extLst>
      <p:ext uri="{BB962C8B-B14F-4D97-AF65-F5344CB8AC3E}">
        <p14:creationId xmlns:p14="http://schemas.microsoft.com/office/powerpoint/2010/main" val="3276277437"/>
      </p:ext>
    </p:extLst>
  </p:cSld>
  <p:clrMapOvr>
    <a:masterClrMapping/>
  </p:clrMapOvr>
  <p:transition>
    <p:random/>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85800" y="1295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724400" y="1295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灯片编号占位符 4"/>
          <p:cNvSpPr>
            <a:spLocks noGrp="1"/>
          </p:cNvSpPr>
          <p:nvPr>
            <p:ph type="sldNum" sz="quarter" idx="10"/>
          </p:nvPr>
        </p:nvSpPr>
        <p:spPr/>
        <p:txBody>
          <a:bodyPr/>
          <a:lstStyle>
            <a:lvl1pPr>
              <a:defRPr/>
            </a:lvl1pPr>
          </a:lstStyle>
          <a:p>
            <a:fld id="{FD3EFC33-27A7-4E9E-B66D-06ECA3113C1D}" type="slidenum">
              <a:rPr lang="en-US" altLang="zh-CN">
                <a:solidFill>
                  <a:srgbClr val="000000"/>
                </a:solidFill>
              </a:rPr>
              <a:pPr/>
              <a:t>‹#›</a:t>
            </a:fld>
            <a:endParaRPr lang="en-US" altLang="zh-CN">
              <a:solidFill>
                <a:srgbClr val="000000"/>
              </a:solidFill>
            </a:endParaRPr>
          </a:p>
        </p:txBody>
      </p:sp>
      <p:sp>
        <p:nvSpPr>
          <p:cNvPr id="6" name="日期占位符 5"/>
          <p:cNvSpPr>
            <a:spLocks noGrp="1"/>
          </p:cNvSpPr>
          <p:nvPr>
            <p:ph type="dt" sz="half" idx="11"/>
          </p:nvPr>
        </p:nvSpPr>
        <p:spPr/>
        <p:txBody>
          <a:bodyPr/>
          <a:lstStyle>
            <a:lvl1pPr>
              <a:defRPr/>
            </a:lvl1pPr>
          </a:lstStyle>
          <a:p>
            <a:endParaRPr lang="en-US" altLang="zh-CN">
              <a:solidFill>
                <a:srgbClr val="000000"/>
              </a:solidFill>
            </a:endParaRPr>
          </a:p>
        </p:txBody>
      </p:sp>
    </p:spTree>
    <p:extLst>
      <p:ext uri="{BB962C8B-B14F-4D97-AF65-F5344CB8AC3E}">
        <p14:creationId xmlns:p14="http://schemas.microsoft.com/office/powerpoint/2010/main" val="973158967"/>
      </p:ext>
    </p:extLst>
  </p:cSld>
  <p:clrMapOvr>
    <a:masterClrMapping/>
  </p:clrMapOvr>
  <p:transition>
    <p:random/>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灯片编号占位符 6"/>
          <p:cNvSpPr>
            <a:spLocks noGrp="1"/>
          </p:cNvSpPr>
          <p:nvPr>
            <p:ph type="sldNum" sz="quarter" idx="10"/>
          </p:nvPr>
        </p:nvSpPr>
        <p:spPr/>
        <p:txBody>
          <a:bodyPr/>
          <a:lstStyle>
            <a:lvl1pPr>
              <a:defRPr/>
            </a:lvl1pPr>
          </a:lstStyle>
          <a:p>
            <a:fld id="{BB622087-22BE-4A4F-97AB-C03EC3744033}" type="slidenum">
              <a:rPr lang="en-US" altLang="zh-CN">
                <a:solidFill>
                  <a:srgbClr val="000000"/>
                </a:solidFill>
              </a:rPr>
              <a:pPr/>
              <a:t>‹#›</a:t>
            </a:fld>
            <a:endParaRPr lang="en-US" altLang="zh-CN">
              <a:solidFill>
                <a:srgbClr val="000000"/>
              </a:solidFill>
            </a:endParaRPr>
          </a:p>
        </p:txBody>
      </p:sp>
      <p:sp>
        <p:nvSpPr>
          <p:cNvPr id="8" name="日期占位符 7"/>
          <p:cNvSpPr>
            <a:spLocks noGrp="1"/>
          </p:cNvSpPr>
          <p:nvPr>
            <p:ph type="dt" sz="half" idx="11"/>
          </p:nvPr>
        </p:nvSpPr>
        <p:spPr/>
        <p:txBody>
          <a:bodyPr/>
          <a:lstStyle>
            <a:lvl1pPr>
              <a:defRPr/>
            </a:lvl1pPr>
          </a:lstStyle>
          <a:p>
            <a:endParaRPr lang="en-US" altLang="zh-CN">
              <a:solidFill>
                <a:srgbClr val="000000"/>
              </a:solidFill>
            </a:endParaRPr>
          </a:p>
        </p:txBody>
      </p:sp>
    </p:spTree>
    <p:extLst>
      <p:ext uri="{BB962C8B-B14F-4D97-AF65-F5344CB8AC3E}">
        <p14:creationId xmlns:p14="http://schemas.microsoft.com/office/powerpoint/2010/main" val="1812987645"/>
      </p:ext>
    </p:extLst>
  </p:cSld>
  <p:clrMapOvr>
    <a:masterClrMapping/>
  </p:clrMapOvr>
  <p:transition>
    <p:random/>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灯片编号占位符 2"/>
          <p:cNvSpPr>
            <a:spLocks noGrp="1"/>
          </p:cNvSpPr>
          <p:nvPr>
            <p:ph type="sldNum" sz="quarter" idx="10"/>
          </p:nvPr>
        </p:nvSpPr>
        <p:spPr/>
        <p:txBody>
          <a:bodyPr/>
          <a:lstStyle>
            <a:lvl1pPr>
              <a:defRPr/>
            </a:lvl1pPr>
          </a:lstStyle>
          <a:p>
            <a:fld id="{97914C09-282C-428C-81C0-8012AEB2100E}" type="slidenum">
              <a:rPr lang="en-US" altLang="zh-CN">
                <a:solidFill>
                  <a:srgbClr val="000000"/>
                </a:solidFill>
              </a:rPr>
              <a:pPr/>
              <a:t>‹#›</a:t>
            </a:fld>
            <a:endParaRPr lang="en-US" altLang="zh-CN">
              <a:solidFill>
                <a:srgbClr val="000000"/>
              </a:solidFill>
            </a:endParaRPr>
          </a:p>
        </p:txBody>
      </p:sp>
      <p:sp>
        <p:nvSpPr>
          <p:cNvPr id="4" name="日期占位符 3"/>
          <p:cNvSpPr>
            <a:spLocks noGrp="1"/>
          </p:cNvSpPr>
          <p:nvPr>
            <p:ph type="dt" sz="half" idx="11"/>
          </p:nvPr>
        </p:nvSpPr>
        <p:spPr/>
        <p:txBody>
          <a:bodyPr/>
          <a:lstStyle>
            <a:lvl1pPr>
              <a:defRPr/>
            </a:lvl1pPr>
          </a:lstStyle>
          <a:p>
            <a:endParaRPr lang="en-US" altLang="zh-CN">
              <a:solidFill>
                <a:srgbClr val="000000"/>
              </a:solidFill>
            </a:endParaRPr>
          </a:p>
        </p:txBody>
      </p:sp>
    </p:spTree>
    <p:extLst>
      <p:ext uri="{BB962C8B-B14F-4D97-AF65-F5344CB8AC3E}">
        <p14:creationId xmlns:p14="http://schemas.microsoft.com/office/powerpoint/2010/main" val="3272913423"/>
      </p:ext>
    </p:extLst>
  </p:cSld>
  <p:clrMapOvr>
    <a:masterClrMapping/>
  </p:clrMapOvr>
  <p:transition>
    <p:random/>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CF2A502F-C67E-4732-BAFD-BED123100A7B}" type="slidenum">
              <a:rPr lang="en-US" altLang="zh-CN">
                <a:solidFill>
                  <a:srgbClr val="000000"/>
                </a:solidFill>
              </a:rPr>
              <a:pPr/>
              <a:t>‹#›</a:t>
            </a:fld>
            <a:endParaRPr lang="en-US" altLang="zh-CN">
              <a:solidFill>
                <a:srgbClr val="000000"/>
              </a:solidFill>
            </a:endParaRPr>
          </a:p>
        </p:txBody>
      </p:sp>
      <p:sp>
        <p:nvSpPr>
          <p:cNvPr id="3" name="日期占位符 2"/>
          <p:cNvSpPr>
            <a:spLocks noGrp="1"/>
          </p:cNvSpPr>
          <p:nvPr>
            <p:ph type="dt" sz="half" idx="11"/>
          </p:nvPr>
        </p:nvSpPr>
        <p:spPr/>
        <p:txBody>
          <a:bodyPr/>
          <a:lstStyle>
            <a:lvl1pPr>
              <a:defRPr/>
            </a:lvl1pPr>
          </a:lstStyle>
          <a:p>
            <a:endParaRPr lang="en-US" altLang="zh-CN">
              <a:solidFill>
                <a:srgbClr val="000000"/>
              </a:solidFill>
            </a:endParaRPr>
          </a:p>
        </p:txBody>
      </p:sp>
    </p:spTree>
    <p:extLst>
      <p:ext uri="{BB962C8B-B14F-4D97-AF65-F5344CB8AC3E}">
        <p14:creationId xmlns:p14="http://schemas.microsoft.com/office/powerpoint/2010/main" val="3899972850"/>
      </p:ext>
    </p:extLst>
  </p:cSld>
  <p:clrMapOvr>
    <a:masterClrMapping/>
  </p:clrMapOvr>
  <p:transition>
    <p:random/>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AFDDE9C8-8982-4AB6-9F5C-57E45F88181F}" type="slidenum">
              <a:rPr lang="en-US" altLang="zh-CN">
                <a:solidFill>
                  <a:srgbClr val="000000"/>
                </a:solidFill>
              </a:rPr>
              <a:pPr/>
              <a:t>‹#›</a:t>
            </a:fld>
            <a:endParaRPr lang="en-US" altLang="zh-CN">
              <a:solidFill>
                <a:srgbClr val="000000"/>
              </a:solidFill>
            </a:endParaRPr>
          </a:p>
        </p:txBody>
      </p:sp>
      <p:sp>
        <p:nvSpPr>
          <p:cNvPr id="6" name="日期占位符 5"/>
          <p:cNvSpPr>
            <a:spLocks noGrp="1"/>
          </p:cNvSpPr>
          <p:nvPr>
            <p:ph type="dt" sz="half" idx="11"/>
          </p:nvPr>
        </p:nvSpPr>
        <p:spPr/>
        <p:txBody>
          <a:bodyPr/>
          <a:lstStyle>
            <a:lvl1pPr>
              <a:defRPr/>
            </a:lvl1pPr>
          </a:lstStyle>
          <a:p>
            <a:endParaRPr lang="en-US" altLang="zh-CN">
              <a:solidFill>
                <a:srgbClr val="000000"/>
              </a:solidFill>
            </a:endParaRPr>
          </a:p>
        </p:txBody>
      </p:sp>
    </p:spTree>
    <p:extLst>
      <p:ext uri="{BB962C8B-B14F-4D97-AF65-F5344CB8AC3E}">
        <p14:creationId xmlns:p14="http://schemas.microsoft.com/office/powerpoint/2010/main" val="2935483961"/>
      </p:ext>
    </p:extLst>
  </p:cSld>
  <p:clrMapOvr>
    <a:masterClrMapping/>
  </p:clrMapOvr>
  <p:transition>
    <p:random/>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00B9F3B6-789C-411A-9B23-ECCABC173784}" type="slidenum">
              <a:rPr lang="en-US" altLang="zh-CN">
                <a:solidFill>
                  <a:srgbClr val="000000"/>
                </a:solidFill>
              </a:rPr>
              <a:pPr/>
              <a:t>‹#›</a:t>
            </a:fld>
            <a:endParaRPr lang="en-US" altLang="zh-CN">
              <a:solidFill>
                <a:srgbClr val="000000"/>
              </a:solidFill>
            </a:endParaRPr>
          </a:p>
        </p:txBody>
      </p:sp>
      <p:sp>
        <p:nvSpPr>
          <p:cNvPr id="6" name="日期占位符 5"/>
          <p:cNvSpPr>
            <a:spLocks noGrp="1"/>
          </p:cNvSpPr>
          <p:nvPr>
            <p:ph type="dt" sz="half" idx="11"/>
          </p:nvPr>
        </p:nvSpPr>
        <p:spPr/>
        <p:txBody>
          <a:bodyPr/>
          <a:lstStyle>
            <a:lvl1pPr>
              <a:defRPr/>
            </a:lvl1pPr>
          </a:lstStyle>
          <a:p>
            <a:endParaRPr lang="en-US" altLang="zh-CN">
              <a:solidFill>
                <a:srgbClr val="000000"/>
              </a:solidFill>
            </a:endParaRPr>
          </a:p>
        </p:txBody>
      </p:sp>
    </p:spTree>
    <p:extLst>
      <p:ext uri="{BB962C8B-B14F-4D97-AF65-F5344CB8AC3E}">
        <p14:creationId xmlns:p14="http://schemas.microsoft.com/office/powerpoint/2010/main" val="3976158637"/>
      </p:ext>
    </p:extLst>
  </p:cSld>
  <p:clrMapOvr>
    <a:masterClrMapping/>
  </p:clrMapOvr>
  <p:transition>
    <p:random/>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灯片编号占位符 3"/>
          <p:cNvSpPr>
            <a:spLocks noGrp="1"/>
          </p:cNvSpPr>
          <p:nvPr>
            <p:ph type="sldNum" sz="quarter" idx="10"/>
          </p:nvPr>
        </p:nvSpPr>
        <p:spPr/>
        <p:txBody>
          <a:bodyPr/>
          <a:lstStyle>
            <a:lvl1pPr>
              <a:defRPr/>
            </a:lvl1pPr>
          </a:lstStyle>
          <a:p>
            <a:fld id="{63985D45-9A5B-4FAB-9308-E76AACCF4C24}" type="slidenum">
              <a:rPr lang="en-US" altLang="zh-CN">
                <a:solidFill>
                  <a:srgbClr val="000000"/>
                </a:solidFill>
              </a:rPr>
              <a:pPr/>
              <a:t>‹#›</a:t>
            </a:fld>
            <a:endParaRPr lang="en-US" altLang="zh-CN">
              <a:solidFill>
                <a:srgbClr val="000000"/>
              </a:solidFill>
            </a:endParaRPr>
          </a:p>
        </p:txBody>
      </p:sp>
      <p:sp>
        <p:nvSpPr>
          <p:cNvPr id="5" name="日期占位符 4"/>
          <p:cNvSpPr>
            <a:spLocks noGrp="1"/>
          </p:cNvSpPr>
          <p:nvPr>
            <p:ph type="dt" sz="half" idx="11"/>
          </p:nvPr>
        </p:nvSpPr>
        <p:spPr/>
        <p:txBody>
          <a:bodyPr/>
          <a:lstStyle>
            <a:lvl1pPr>
              <a:defRPr/>
            </a:lvl1pPr>
          </a:lstStyle>
          <a:p>
            <a:endParaRPr lang="en-US" altLang="zh-CN">
              <a:solidFill>
                <a:srgbClr val="000000"/>
              </a:solidFill>
            </a:endParaRPr>
          </a:p>
        </p:txBody>
      </p:sp>
    </p:spTree>
    <p:extLst>
      <p:ext uri="{BB962C8B-B14F-4D97-AF65-F5344CB8AC3E}">
        <p14:creationId xmlns:p14="http://schemas.microsoft.com/office/powerpoint/2010/main" val="2196110450"/>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4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Slide Number Placeholder 4"/>
          <p:cNvSpPr>
            <a:spLocks noGrp="1"/>
          </p:cNvSpPr>
          <p:nvPr>
            <p:ph type="sldNum" sz="quarter" idx="10"/>
          </p:nvPr>
        </p:nvSpPr>
        <p:spPr/>
        <p:txBody>
          <a:bodyPr/>
          <a:lstStyle>
            <a:lvl1pPr>
              <a:defRPr/>
            </a:lvl1pPr>
          </a:lstStyle>
          <a:p>
            <a:pPr>
              <a:defRPr/>
            </a:pPr>
            <a:fld id="{D4CC9576-5888-46B1-B4B4-191C260E5FE8}"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4"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997540494"/>
      </p:ext>
    </p:extLst>
  </p:cSld>
  <p:clrMapOvr>
    <a:masterClrMapping/>
  </p:clrMapOvr>
  <p:transition spd="med">
    <p:random/>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71450"/>
            <a:ext cx="1981200" cy="6229350"/>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85800" y="171450"/>
            <a:ext cx="5791200" cy="62293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灯片编号占位符 3"/>
          <p:cNvSpPr>
            <a:spLocks noGrp="1"/>
          </p:cNvSpPr>
          <p:nvPr>
            <p:ph type="sldNum" sz="quarter" idx="10"/>
          </p:nvPr>
        </p:nvSpPr>
        <p:spPr/>
        <p:txBody>
          <a:bodyPr/>
          <a:lstStyle>
            <a:lvl1pPr>
              <a:defRPr/>
            </a:lvl1pPr>
          </a:lstStyle>
          <a:p>
            <a:fld id="{96C7CE9F-E9ED-4DC8-9BE6-1F18219E2D1B}" type="slidenum">
              <a:rPr lang="en-US" altLang="zh-CN">
                <a:solidFill>
                  <a:srgbClr val="000000"/>
                </a:solidFill>
              </a:rPr>
              <a:pPr/>
              <a:t>‹#›</a:t>
            </a:fld>
            <a:endParaRPr lang="en-US" altLang="zh-CN">
              <a:solidFill>
                <a:srgbClr val="000000"/>
              </a:solidFill>
            </a:endParaRPr>
          </a:p>
        </p:txBody>
      </p:sp>
      <p:sp>
        <p:nvSpPr>
          <p:cNvPr id="5" name="日期占位符 4"/>
          <p:cNvSpPr>
            <a:spLocks noGrp="1"/>
          </p:cNvSpPr>
          <p:nvPr>
            <p:ph type="dt" sz="half" idx="11"/>
          </p:nvPr>
        </p:nvSpPr>
        <p:spPr/>
        <p:txBody>
          <a:bodyPr/>
          <a:lstStyle>
            <a:lvl1pPr>
              <a:defRPr/>
            </a:lvl1pPr>
          </a:lstStyle>
          <a:p>
            <a:endParaRPr lang="en-US" altLang="zh-CN">
              <a:solidFill>
                <a:srgbClr val="000000"/>
              </a:solidFill>
            </a:endParaRPr>
          </a:p>
        </p:txBody>
      </p:sp>
    </p:spTree>
    <p:extLst>
      <p:ext uri="{BB962C8B-B14F-4D97-AF65-F5344CB8AC3E}">
        <p14:creationId xmlns:p14="http://schemas.microsoft.com/office/powerpoint/2010/main" val="4163585527"/>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a:defRPr/>
            </a:lvl1pPr>
          </a:lstStyle>
          <a:p>
            <a:pPr>
              <a:defRPr/>
            </a:pPr>
            <a:fld id="{696500BD-D733-457D-9A8B-989E027F760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3"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834766838"/>
      </p:ext>
    </p:extLst>
  </p:cSld>
  <p:clrMapOvr>
    <a:masterClrMapping/>
  </p:clrMapOvr>
  <p:transition spd="med">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8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6"/>
          <p:cNvSpPr>
            <a:spLocks noGrp="1"/>
          </p:cNvSpPr>
          <p:nvPr>
            <p:ph type="sldNum" sz="quarter" idx="10"/>
          </p:nvPr>
        </p:nvSpPr>
        <p:spPr/>
        <p:txBody>
          <a:bodyPr/>
          <a:lstStyle>
            <a:lvl1pPr>
              <a:defRPr/>
            </a:lvl1pPr>
          </a:lstStyle>
          <a:p>
            <a:pPr>
              <a:defRPr/>
            </a:pPr>
            <a:fld id="{6D596450-6CB5-4E25-AD73-69238F6DF6B7}"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6"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745176361"/>
      </p:ext>
    </p:extLst>
  </p:cSld>
  <p:clrMapOvr>
    <a:masterClrMapping/>
  </p:clrMapOvr>
  <p:transition spd="med">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Slide Number Placeholder 6"/>
          <p:cNvSpPr>
            <a:spLocks noGrp="1"/>
          </p:cNvSpPr>
          <p:nvPr>
            <p:ph type="sldNum" sz="quarter" idx="10"/>
          </p:nvPr>
        </p:nvSpPr>
        <p:spPr>
          <a:xfrm>
            <a:off x="8077200" y="6356350"/>
            <a:ext cx="609600" cy="365125"/>
          </a:xfrm>
        </p:spPr>
        <p:txBody>
          <a:bodyPr/>
          <a:lstStyle>
            <a:lvl1pPr>
              <a:defRPr/>
            </a:lvl1pPr>
          </a:lstStyle>
          <a:p>
            <a:pPr>
              <a:defRPr/>
            </a:pPr>
            <a:fld id="{D37CC496-5DB1-4B0D-8008-C8CB83FE5345}"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10"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869601010"/>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箭头连接符 10"/>
          <p:cNvCxnSpPr>
            <a:cxnSpLocks noChangeShapeType="1"/>
          </p:cNvCxnSpPr>
          <p:nvPr userDrawn="1"/>
        </p:nvCxnSpPr>
        <p:spPr bwMode="auto">
          <a:xfrm>
            <a:off x="258764" y="620184"/>
            <a:ext cx="8516937" cy="0"/>
          </a:xfrm>
          <a:prstGeom prst="straightConnector1">
            <a:avLst/>
          </a:prstGeom>
          <a:noFill/>
          <a:ln w="12700" cmpd="dbl">
            <a:solidFill>
              <a:srgbClr val="87A452"/>
            </a:solidFill>
            <a:miter lim="800000"/>
            <a:headEnd/>
            <a:tailEnd/>
          </a:ln>
          <a:extLst>
            <a:ext uri="{909E8E84-426E-40DD-AFC4-6F175D3DCCD1}">
              <a14:hiddenFill xmlns:a14="http://schemas.microsoft.com/office/drawing/2010/main">
                <a:noFill/>
              </a14:hiddenFill>
            </a:ext>
          </a:extLst>
        </p:spPr>
      </p:cxnSp>
      <p:sp>
        <p:nvSpPr>
          <p:cNvPr id="5" name="矩形 10"/>
          <p:cNvSpPr>
            <a:spLocks noChangeArrowheads="1"/>
          </p:cNvSpPr>
          <p:nvPr userDrawn="1"/>
        </p:nvSpPr>
        <p:spPr bwMode="auto">
          <a:xfrm>
            <a:off x="533400" y="7620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sz="2800" b="1">
                <a:solidFill>
                  <a:srgbClr val="7F7F7F"/>
                </a:solidFill>
                <a:latin typeface="华文行楷" pitchFamily="2" charset="-122"/>
                <a:ea typeface="华文行楷" pitchFamily="2" charset="-122"/>
              </a:rPr>
              <a:t>项目管理</a:t>
            </a:r>
          </a:p>
        </p:txBody>
      </p:sp>
      <p:sp>
        <p:nvSpPr>
          <p:cNvPr id="2" name="KSO_BT1"/>
          <p:cNvSpPr>
            <a:spLocks noGrp="1"/>
          </p:cNvSpPr>
          <p:nvPr>
            <p:ph type="title"/>
          </p:nvPr>
        </p:nvSpPr>
        <p:spPr>
          <a:xfrm>
            <a:off x="547575" y="685872"/>
            <a:ext cx="8291513" cy="700088"/>
          </a:xfrm>
        </p:spPr>
        <p:txBody>
          <a:bodyPr/>
          <a:lstStyle>
            <a:lvl1pPr algn="l" rtl="0" eaLnBrk="0" fontAlgn="base" hangingPunct="0">
              <a:lnSpc>
                <a:spcPct val="90000"/>
              </a:lnSpc>
              <a:spcBef>
                <a:spcPct val="0"/>
              </a:spcBef>
              <a:spcAft>
                <a:spcPct val="0"/>
              </a:spcAft>
              <a:defRPr lang="en-US" sz="3600" b="1" kern="1200" noProof="1" dirty="0">
                <a:solidFill>
                  <a:srgbClr val="000000"/>
                </a:solidFill>
                <a:latin typeface="宋体" panose="02010600030101010101" pitchFamily="2" charset="-122"/>
                <a:ea typeface="宋体" panose="02010600030101010101" pitchFamily="2" charset="-122"/>
                <a:cs typeface="+mj-cs"/>
              </a:defRPr>
            </a:lvl1pPr>
          </a:lstStyle>
          <a:p>
            <a:r>
              <a:rPr lang="zh-CN" altLang="en-US" noProof="1"/>
              <a:t>单击此处编辑母版标题样式</a:t>
            </a:r>
            <a:endParaRPr lang="en-US" noProof="1"/>
          </a:p>
        </p:txBody>
      </p:sp>
      <p:sp>
        <p:nvSpPr>
          <p:cNvPr id="3" name="KSO_BC1"/>
          <p:cNvSpPr>
            <a:spLocks noGrp="1"/>
          </p:cNvSpPr>
          <p:nvPr>
            <p:ph idx="1"/>
          </p:nvPr>
        </p:nvSpPr>
        <p:spPr>
          <a:xfrm>
            <a:off x="1143090" y="1498651"/>
            <a:ext cx="7238810" cy="4470283"/>
          </a:xfrm>
        </p:spPr>
        <p:txBody>
          <a:bodyPr>
            <a:normAutofit/>
          </a:bodyPr>
          <a:lstStyle>
            <a:lvl1pPr algn="l">
              <a:buClr>
                <a:srgbClr val="00B0F0"/>
              </a:buClr>
              <a:defRPr lang="zh-CN" altLang="zh-CN" sz="2400" kern="1200" noProof="1" dirty="0" smtClean="0">
                <a:solidFill>
                  <a:srgbClr val="000000"/>
                </a:solidFill>
                <a:latin typeface="宋体" panose="02010600030101010101" pitchFamily="2" charset="-122"/>
                <a:ea typeface="宋体" panose="02010600030101010101" pitchFamily="2" charset="-122"/>
                <a:cs typeface="+mn-cs"/>
              </a:defRPr>
            </a:lvl1pPr>
            <a:lvl2pPr algn="l">
              <a:defRPr sz="2000">
                <a:solidFill>
                  <a:srgbClr val="000000"/>
                </a:solidFill>
                <a:latin typeface="宋体" panose="02010600030101010101" pitchFamily="2" charset="-122"/>
                <a:ea typeface="宋体" panose="02010600030101010101" pitchFamily="2" charset="-122"/>
              </a:defRPr>
            </a:lvl2pPr>
            <a:lvl3pPr>
              <a:defRPr>
                <a:solidFill>
                  <a:srgbClr val="000000"/>
                </a:solidFill>
                <a:latin typeface="宋体" panose="02010600030101010101" pitchFamily="2" charset="-122"/>
                <a:ea typeface="宋体" panose="02010600030101010101" pitchFamily="2" charset="-122"/>
              </a:defRPr>
            </a:lvl3pPr>
            <a:lvl4pPr>
              <a:defRPr>
                <a:solidFill>
                  <a:srgbClr val="000000"/>
                </a:solidFill>
                <a:latin typeface="宋体" panose="02010600030101010101" pitchFamily="2" charset="-122"/>
                <a:ea typeface="宋体" panose="02010600030101010101" pitchFamily="2" charset="-122"/>
              </a:defRPr>
            </a:lvl4pPr>
            <a:lvl5pPr>
              <a:defRPr>
                <a:solidFill>
                  <a:srgbClr val="000000"/>
                </a:solidFill>
                <a:latin typeface="宋体" panose="02010600030101010101" pitchFamily="2" charset="-122"/>
                <a:ea typeface="宋体" panose="02010600030101010101" pitchFamily="2" charset="-122"/>
              </a:defRPr>
            </a:lvl5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6"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7" name="页脚占位符 4"/>
          <p:cNvSpPr>
            <a:spLocks noGrp="1"/>
          </p:cNvSpPr>
          <p:nvPr>
            <p:ph type="ftr" sz="quarter" idx="11"/>
          </p:nvPr>
        </p:nvSpPr>
        <p:spPr/>
        <p:txBody>
          <a:bodyPr wrap="square" numCol="1" anchorCtr="0" compatLnSpc="1">
            <a:prstTxWarp prst="textNoShape">
              <a:avLst/>
            </a:prstTxWarp>
            <a:noAutofit/>
          </a:bodyPr>
          <a:lstStyle>
            <a:lvl1pPr>
              <a:defRPr b="1" smtClean="0">
                <a:solidFill>
                  <a:srgbClr val="000000"/>
                </a:solidFill>
                <a:latin typeface="华文楷体" pitchFamily="2" charset="-122"/>
                <a:ea typeface="华文楷体" pitchFamily="2" charset="-122"/>
              </a:defRPr>
            </a:lvl1pPr>
          </a:lstStyle>
          <a:p>
            <a:r>
              <a:rPr lang="zh-CN" altLang="en-US"/>
              <a:t>清华大学出版社</a:t>
            </a:r>
          </a:p>
        </p:txBody>
      </p:sp>
      <p:sp>
        <p:nvSpPr>
          <p:cNvPr id="8" name="灯片编号占位符 5"/>
          <p:cNvSpPr>
            <a:spLocks noGrp="1"/>
          </p:cNvSpPr>
          <p:nvPr>
            <p:ph type="sldNum" sz="quarter" idx="12"/>
          </p:nvPr>
        </p:nvSpPr>
        <p:spPr/>
        <p:txBody>
          <a:bodyPr>
            <a:noAutofit/>
          </a:bodyPr>
          <a:lstStyle>
            <a:lvl1pPr>
              <a:defRPr sz="1800" b="1" noProof="1">
                <a:solidFill>
                  <a:srgbClr val="000000"/>
                </a:solidFill>
                <a:latin typeface="华文楷体" pitchFamily="2" charset="-122"/>
                <a:ea typeface="华文楷体" pitchFamily="2" charset="-122"/>
              </a:defRPr>
            </a:lvl1pPr>
          </a:lstStyle>
          <a:p>
            <a:fld id="{2BD21557-3F01-4C22-9C20-F8BD1B792931}" type="slidenum">
              <a:rPr altLang="zh-CN"/>
              <a:pPr/>
              <a:t>‹#›</a:t>
            </a:fld>
            <a:endParaRPr lang="zh-CN" altLang="zh-CN"/>
          </a:p>
        </p:txBody>
      </p:sp>
    </p:spTree>
    <p:extLst>
      <p:ext uri="{BB962C8B-B14F-4D97-AF65-F5344CB8AC3E}">
        <p14:creationId xmlns:p14="http://schemas.microsoft.com/office/powerpoint/2010/main" val="495962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1B1DDA1-A8A9-4986-AF2F-2C6F7D1C270D}"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057277936"/>
      </p:ext>
    </p:extLst>
  </p:cSld>
  <p:clrMapOvr>
    <a:masterClrMapping/>
  </p:clrMapOvr>
  <p:transition spd="med">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7FE31D3-32A4-49F3-883F-07BAA7EA30F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748505041"/>
      </p:ext>
    </p:extLst>
  </p:cSld>
  <p:clrMapOvr>
    <a:masterClrMapping/>
  </p:clrMapOvr>
  <p:transition spd="med">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3"/>
          <p:cNvSpPr txBox="1"/>
          <p:nvPr userDrawn="1"/>
        </p:nvSpPr>
        <p:spPr>
          <a:xfrm>
            <a:off x="214313" y="142875"/>
            <a:ext cx="646112" cy="461963"/>
          </a:xfrm>
          <a:prstGeom prst="rect">
            <a:avLst/>
          </a:prstGeom>
          <a:noFill/>
        </p:spPr>
        <p:txBody>
          <a:bodyPr>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4"/>
          <p:cNvSpPr txBox="1"/>
          <p:nvPr userDrawn="1"/>
        </p:nvSpPr>
        <p:spPr>
          <a:xfrm>
            <a:off x="357188" y="714375"/>
            <a:ext cx="7643812" cy="1071563"/>
          </a:xfrm>
          <a:prstGeom prst="rect">
            <a:avLst/>
          </a:prstGeom>
          <a:ln>
            <a:noFill/>
          </a:ln>
        </p:spPr>
        <p:txBody>
          <a:bodyPr/>
          <a:lstStyle/>
          <a:p>
            <a:pPr>
              <a:spcBef>
                <a:spcPct val="20000"/>
              </a:spcBef>
              <a:defRPr/>
            </a:pPr>
            <a:r>
              <a:rPr lang="en-US" altLang="zh-CN" sz="5400" dirty="0">
                <a:solidFill>
                  <a:prstClr val="white"/>
                </a:solidFill>
                <a:latin typeface="Constantia"/>
                <a:ea typeface="宋体"/>
              </a:rPr>
              <a:t>Project  Management</a:t>
            </a:r>
            <a:endParaRPr lang="zh-CN" altLang="en-US" sz="5400" dirty="0">
              <a:solidFill>
                <a:prstClr val="white"/>
              </a:solidFill>
              <a:latin typeface="Constantia"/>
              <a:ea typeface="宋体"/>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DDF07808-A32E-4756-BA13-D38E7A5AC07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07AB69F-18BC-46D3-8693-08575474BA0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861015529"/>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748176557"/>
      </p:ext>
    </p:extLst>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192881858"/>
      </p:ext>
    </p:extLst>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539118373"/>
      </p:ext>
    </p:extLst>
  </p:cSld>
  <p:clrMapOvr>
    <a:masterClrMapping/>
  </p:clrMapOvr>
  <p:transition spd="med">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177046555"/>
      </p:ext>
    </p:extLst>
  </p:cSld>
  <p:clrMapOvr>
    <a:masterClrMapping/>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186661269"/>
      </p:ext>
    </p:extLst>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4095693280"/>
      </p:ext>
    </p:extLst>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348530171"/>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MH_Others_1"/>
          <p:cNvSpPr>
            <a:spLocks noChangeArrowheads="1"/>
          </p:cNvSpPr>
          <p:nvPr>
            <p:custDataLst>
              <p:tags r:id="rId1"/>
            </p:custDataLst>
          </p:nvPr>
        </p:nvSpPr>
        <p:spPr bwMode="auto">
          <a:xfrm>
            <a:off x="6099176" y="2260601"/>
            <a:ext cx="989013" cy="980017"/>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nchor="ct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gn="ctr"/>
            <a:endParaRPr lang="zh-CN" altLang="en-US">
              <a:solidFill>
                <a:srgbClr val="FFFFFF"/>
              </a:solidFill>
              <a:latin typeface="Arial" pitchFamily="34" charset="0"/>
              <a:ea typeface="黑体" pitchFamily="49" charset="-122"/>
            </a:endParaRPr>
          </a:p>
        </p:txBody>
      </p:sp>
      <p:sp>
        <p:nvSpPr>
          <p:cNvPr id="4" name="MH_Number"/>
          <p:cNvSpPr>
            <a:spLocks noChangeArrowheads="1"/>
          </p:cNvSpPr>
          <p:nvPr>
            <p:custDataLst>
              <p:tags r:id="rId2"/>
            </p:custDataLst>
          </p:nvPr>
        </p:nvSpPr>
        <p:spPr bwMode="auto">
          <a:xfrm>
            <a:off x="6667500" y="3018368"/>
            <a:ext cx="579438" cy="573617"/>
          </a:xfrm>
          <a:prstGeom prst="ellipse">
            <a:avLst/>
          </a:prstGeom>
          <a:solidFill>
            <a:srgbClr val="FFFFFF"/>
          </a:solidFill>
          <a:ln w="22225">
            <a:solidFill>
              <a:schemeClr val="accent2"/>
            </a:solidFill>
            <a:miter lim="800000"/>
            <a:headEnd/>
            <a:tailEnd/>
          </a:ln>
        </p:spPr>
        <p:txBody>
          <a:bodyPr lIns="0" tIns="0" rIns="0" bIns="0" anchor="ct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gn="ctr"/>
            <a:endParaRPr lang="zh-CN" altLang="en-US" sz="2700" b="1">
              <a:solidFill>
                <a:schemeClr val="accent2"/>
              </a:solidFill>
              <a:latin typeface="Arial" pitchFamily="34" charset="0"/>
              <a:ea typeface="黑体" pitchFamily="49" charset="-122"/>
            </a:endParaRPr>
          </a:p>
        </p:txBody>
      </p:sp>
      <p:sp>
        <p:nvSpPr>
          <p:cNvPr id="2" name="KSO_ST1"/>
          <p:cNvSpPr>
            <a:spLocks noGrp="1"/>
          </p:cNvSpPr>
          <p:nvPr>
            <p:ph type="title"/>
          </p:nvPr>
        </p:nvSpPr>
        <p:spPr>
          <a:xfrm>
            <a:off x="1177200" y="3304800"/>
            <a:ext cx="5493600" cy="748800"/>
          </a:xfrm>
        </p:spPr>
        <p:txBody>
          <a:bodyPr anchor="t">
            <a:normAutofit/>
          </a:bodyPr>
          <a:lstStyle>
            <a:lvl1pPr algn="r">
              <a:defRPr sz="2800" b="0">
                <a:solidFill>
                  <a:schemeClr val="tx2"/>
                </a:solidFill>
                <a:effectLst/>
              </a:defRPr>
            </a:lvl1pPr>
          </a:lstStyle>
          <a:p>
            <a:r>
              <a:rPr lang="zh-CN" altLang="en-US" noProof="1"/>
              <a:t>单击此处编辑母版标题样式</a:t>
            </a:r>
            <a:endParaRPr lang="en-US" noProof="1"/>
          </a:p>
        </p:txBody>
      </p:sp>
      <p:sp>
        <p:nvSpPr>
          <p:cNvPr id="5" name="日期占位符 2"/>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6" name="页脚占位符 3"/>
          <p:cNvSpPr>
            <a:spLocks noGrp="1"/>
          </p:cNvSpPr>
          <p:nvPr>
            <p:ph type="ftr" sz="quarter" idx="11"/>
          </p:nvPr>
        </p:nvSpPr>
        <p:spPr/>
        <p:txBody>
          <a:bodyPr/>
          <a:lstStyle>
            <a:lvl1pPr>
              <a:defRPr/>
            </a:lvl1pPr>
          </a:lstStyle>
          <a:p>
            <a:pPr>
              <a:defRPr/>
            </a:pPr>
            <a:r>
              <a:rPr lang="zh-CN" altLang="en-US"/>
              <a:t>清华大学出版社</a:t>
            </a:r>
          </a:p>
        </p:txBody>
      </p:sp>
      <p:sp>
        <p:nvSpPr>
          <p:cNvPr id="7" name="灯片编号占位符 4"/>
          <p:cNvSpPr>
            <a:spLocks noGrp="1"/>
          </p:cNvSpPr>
          <p:nvPr>
            <p:ph type="sldNum" sz="quarter" idx="12"/>
          </p:nvPr>
        </p:nvSpPr>
        <p:spPr/>
        <p:txBody>
          <a:bodyPr/>
          <a:lstStyle>
            <a:lvl1pPr>
              <a:defRPr/>
            </a:lvl1pPr>
          </a:lstStyle>
          <a:p>
            <a:fld id="{69B7D753-3AF1-4CA7-9858-50B089641DB3}" type="slidenum">
              <a:rPr lang="zh-CN" altLang="en-US"/>
              <a:pPr/>
              <a:t>‹#›</a:t>
            </a:fld>
            <a:endParaRPr lang="zh-CN" altLang="en-US"/>
          </a:p>
        </p:txBody>
      </p:sp>
    </p:spTree>
    <p:extLst>
      <p:ext uri="{BB962C8B-B14F-4D97-AF65-F5344CB8AC3E}">
        <p14:creationId xmlns:p14="http://schemas.microsoft.com/office/powerpoint/2010/main" val="72394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表格占位符 2"/>
          <p:cNvSpPr>
            <a:spLocks noGrp="1"/>
          </p:cNvSpPr>
          <p:nvPr>
            <p:ph type="tbl"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solidFill>
                <a:srgbClr val="04617B">
                  <a:shade val="90000"/>
                </a:srgbClr>
              </a:solidFill>
            </a:endParaRPr>
          </a:p>
        </p:txBody>
      </p:sp>
      <p:sp>
        <p:nvSpPr>
          <p:cNvPr id="5" name="Rectangle 3"/>
          <p:cNvSpPr>
            <a:spLocks noGrp="1" noChangeArrowheads="1"/>
          </p:cNvSpPr>
          <p:nvPr>
            <p:ph type="sldNum" sz="quarter" idx="11"/>
          </p:nvPr>
        </p:nvSpPr>
        <p:spPr/>
        <p:txBody>
          <a:bodyPr/>
          <a:lstStyle>
            <a:lvl1pPr>
              <a:defRPr/>
            </a:lvl1pPr>
          </a:lstStyle>
          <a:p>
            <a:pPr>
              <a:defRPr/>
            </a:pPr>
            <a:fld id="{03E257F4-A980-485F-AFD4-49207D69B766}" type="slidenum">
              <a:rPr lang="en-US" altLang="zh-CN">
                <a:solidFill>
                  <a:srgbClr val="04617B">
                    <a:shade val="90000"/>
                  </a:srgbClr>
                </a:solidFill>
              </a:rPr>
              <a:pPr>
                <a:defRPr/>
              </a:pPr>
              <a:t>‹#›</a:t>
            </a:fld>
            <a:endParaRPr lang="en-US" altLang="zh-CN">
              <a:solidFill>
                <a:srgbClr val="04617B">
                  <a:shade val="90000"/>
                </a:srgbClr>
              </a:solidFill>
            </a:endParaRPr>
          </a:p>
        </p:txBody>
      </p:sp>
      <p:sp>
        <p:nvSpPr>
          <p:cNvPr id="6" name="Rectangle 16"/>
          <p:cNvSpPr>
            <a:spLocks noGrp="1" noChangeArrowheads="1"/>
          </p:cNvSpPr>
          <p:nvPr>
            <p:ph type="dt" sz="half" idx="12"/>
          </p:nvPr>
        </p:nvSpPr>
        <p:spPr/>
        <p:txBody>
          <a:bodyPr/>
          <a:lstStyle>
            <a:lvl1pPr>
              <a:defRPr/>
            </a:lvl1pPr>
          </a:lstStyle>
          <a:p>
            <a:pPr>
              <a:defRPr/>
            </a:pPr>
            <a:endParaRPr lang="en-US" altLang="zh-CN">
              <a:solidFill>
                <a:srgbClr val="04617B">
                  <a:shade val="90000"/>
                </a:srgbClr>
              </a:solidFill>
            </a:endParaRPr>
          </a:p>
        </p:txBody>
      </p:sp>
    </p:spTree>
    <p:extLst>
      <p:ext uri="{BB962C8B-B14F-4D97-AF65-F5344CB8AC3E}">
        <p14:creationId xmlns:p14="http://schemas.microsoft.com/office/powerpoint/2010/main" val="575978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685800" y="990600"/>
            <a:ext cx="7772400" cy="1371600"/>
          </a:xfrm>
        </p:spPr>
        <p:txBody>
          <a:bodyPr/>
          <a:lstStyle>
            <a:lvl1pPr>
              <a:defRPr sz="4000"/>
            </a:lvl1pPr>
          </a:lstStyle>
          <a:p>
            <a:pPr lvl="0"/>
            <a:r>
              <a:rPr lang="zh-CN" altLang="en-US" noProof="0"/>
              <a:t>单击此处编辑母版标题样式</a:t>
            </a:r>
          </a:p>
        </p:txBody>
      </p:sp>
      <p:sp>
        <p:nvSpPr>
          <p:cNvPr id="8195"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pPr lvl="0"/>
            <a:r>
              <a:rPr lang="zh-CN" altLang="en-US" noProof="0"/>
              <a:t>单击此处编辑母版副标题样式</a:t>
            </a:r>
          </a:p>
        </p:txBody>
      </p:sp>
      <p:sp>
        <p:nvSpPr>
          <p:cNvPr id="8196" name="Rectangle 4"/>
          <p:cNvSpPr>
            <a:spLocks noChangeArrowheads="1"/>
          </p:cNvSpPr>
          <p:nvPr/>
        </p:nvSpPr>
        <p:spPr bwMode="auto">
          <a:xfrm>
            <a:off x="0" y="0"/>
            <a:ext cx="9144000" cy="1484313"/>
          </a:xfrm>
          <a:prstGeom prst="rect">
            <a:avLst/>
          </a:prstGeom>
          <a:gradFill rotWithShape="1">
            <a:gsLst>
              <a:gs pos="0">
                <a:srgbClr val="0099FF">
                  <a:alpha val="75999"/>
                </a:srgbClr>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buFontTx/>
              <a:buNone/>
            </a:pPr>
            <a:endParaRPr lang="zh-CN" altLang="en-US" sz="2400">
              <a:solidFill>
                <a:srgbClr val="000000"/>
              </a:solidFill>
              <a:ea typeface="宋体" charset="-122"/>
            </a:endParaRPr>
          </a:p>
        </p:txBody>
      </p:sp>
    </p:spTree>
    <p:extLst>
      <p:ext uri="{BB962C8B-B14F-4D97-AF65-F5344CB8AC3E}">
        <p14:creationId xmlns:p14="http://schemas.microsoft.com/office/powerpoint/2010/main" val="4895753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66092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176291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865468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866195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666960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2701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294837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90875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noProof="1"/>
              <a:t>单击此处编辑母版标题样式</a:t>
            </a:r>
            <a:endParaRPr lang="en-US" noProof="1"/>
          </a:p>
        </p:txBody>
      </p:sp>
      <p:sp>
        <p:nvSpPr>
          <p:cNvPr id="3" name="KSO_BC1"/>
          <p:cNvSpPr>
            <a:spLocks noGrp="1"/>
          </p:cNvSpPr>
          <p:nvPr>
            <p:ph sz="half" idx="1"/>
          </p:nvPr>
        </p:nvSpPr>
        <p:spPr>
          <a:xfrm>
            <a:off x="419100" y="1152745"/>
            <a:ext cx="4068745"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4" name="KSO_BC2"/>
          <p:cNvSpPr>
            <a:spLocks noGrp="1"/>
          </p:cNvSpPr>
          <p:nvPr>
            <p:ph sz="half" idx="2"/>
          </p:nvPr>
        </p:nvSpPr>
        <p:spPr>
          <a:xfrm>
            <a:off x="4631095" y="1152745"/>
            <a:ext cx="4080051"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5"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7" name="灯片编号占位符 5"/>
          <p:cNvSpPr>
            <a:spLocks noGrp="1"/>
          </p:cNvSpPr>
          <p:nvPr>
            <p:ph type="sldNum" sz="quarter" idx="12"/>
          </p:nvPr>
        </p:nvSpPr>
        <p:spPr/>
        <p:txBody>
          <a:bodyPr/>
          <a:lstStyle>
            <a:lvl1pPr>
              <a:defRPr/>
            </a:lvl1pPr>
          </a:lstStyle>
          <a:p>
            <a:fld id="{81913823-2897-445E-ABC3-F4F763380AD3}" type="slidenum">
              <a:rPr lang="zh-CN" altLang="en-US"/>
              <a:pPr/>
              <a:t>‹#›</a:t>
            </a:fld>
            <a:endParaRPr lang="zh-CN" altLang="en-US"/>
          </a:p>
        </p:txBody>
      </p:sp>
    </p:spTree>
    <p:extLst>
      <p:ext uri="{BB962C8B-B14F-4D97-AF65-F5344CB8AC3E}">
        <p14:creationId xmlns:p14="http://schemas.microsoft.com/office/powerpoint/2010/main" val="41531303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271964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443426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Footer Placeholder 18"/>
          <p:cNvSpPr>
            <a:spLocks noGrp="1"/>
          </p:cNvSpPr>
          <p:nvPr>
            <p:ph type="ftr" sz="quarter" idx="10"/>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
        <p:nvSpPr>
          <p:cNvPr id="5" name="Slide Number Placeholder 26"/>
          <p:cNvSpPr>
            <a:spLocks noGrp="1"/>
          </p:cNvSpPr>
          <p:nvPr>
            <p:ph type="sldNum" sz="quarter" idx="11"/>
          </p:nvPr>
        </p:nvSpPr>
        <p:spPr/>
        <p:txBody>
          <a:bodyPr/>
          <a:lstStyle>
            <a:lvl1pPr>
              <a:defRPr/>
            </a:lvl1pPr>
          </a:lstStyle>
          <a:p>
            <a:pPr>
              <a:defRPr/>
            </a:pPr>
            <a:fld id="{DB950A92-A27B-4ABA-978F-D0634E9CB4AC}" type="slidenum">
              <a:rPr lang="zh-CN" altLang="en-US" smtClean="0">
                <a:solidFill>
                  <a:srgbClr val="DBF5F9">
                    <a:shade val="90000"/>
                  </a:srgbClr>
                </a:solidFill>
              </a:rPr>
              <a:pPr>
                <a:defRPr/>
              </a:pPr>
              <a:t>‹#›</a:t>
            </a:fld>
            <a:endParaRPr lang="zh-CN" altLang="en-US">
              <a:solidFill>
                <a:srgbClr val="DBF5F9">
                  <a:shade val="90000"/>
                </a:srgbClr>
              </a:solidFill>
            </a:endParaRPr>
          </a:p>
        </p:txBody>
      </p:sp>
    </p:spTree>
    <p:extLst>
      <p:ext uri="{BB962C8B-B14F-4D97-AF65-F5344CB8AC3E}">
        <p14:creationId xmlns:p14="http://schemas.microsoft.com/office/powerpoint/2010/main" val="170113513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ooter Placeholder 18"/>
          <p:cNvSpPr txBox="1">
            <a:spLocks/>
          </p:cNvSpPr>
          <p:nvPr/>
        </p:nvSpPr>
        <p:spPr>
          <a:xfrm>
            <a:off x="152400" y="6553200"/>
            <a:ext cx="5867400" cy="228600"/>
          </a:xfrm>
          <a:prstGeom prst="rect">
            <a:avLst/>
          </a:prstGeom>
        </p:spPr>
        <p:txBody>
          <a:bodyPr lIns="0" tIns="0" rIns="0" bIns="0" anchor="b"/>
          <a:lstStyle/>
          <a:p>
            <a:pPr>
              <a:buFontTx/>
              <a:buNone/>
              <a:defRPr/>
            </a:pPr>
            <a:r>
              <a:rPr lang="en-US" sz="1200">
                <a:solidFill>
                  <a:srgbClr val="045C75"/>
                </a:solidFill>
                <a:latin typeface="Constantia" pitchFamily="18" charset="0"/>
                <a:ea typeface="宋体" charset="-122"/>
              </a:rPr>
              <a:t>Copyright © 2013 Pearson Education, Inc. Publishing as Prentice Hall</a:t>
            </a:r>
          </a:p>
        </p:txBody>
      </p:sp>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5"/>
          <p:cNvSpPr>
            <a:spLocks noGrp="1"/>
          </p:cNvSpPr>
          <p:nvPr>
            <p:ph type="sldNum" sz="quarter" idx="10"/>
          </p:nvPr>
        </p:nvSpPr>
        <p:spPr/>
        <p:txBody>
          <a:bodyPr/>
          <a:lstStyle>
            <a:lvl1pPr>
              <a:defRPr/>
            </a:lvl1pPr>
          </a:lstStyle>
          <a:p>
            <a:pPr>
              <a:defRPr/>
            </a:pPr>
            <a:fld id="{DB950A92-A27B-4ABA-978F-D0634E9CB4AC}"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6877390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4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30352" y="2704664"/>
            <a:ext cx="7772400" cy="1509712"/>
          </a:xfrm>
        </p:spPr>
        <p:txBody>
          <a:bodyPr lIns="45720" rIns="45720">
            <a:normAutofit/>
          </a:bodyPr>
          <a:lstStyle>
            <a:lvl1pPr marL="0" indent="0">
              <a:buNone/>
              <a:defRPr sz="3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4" name="Slide Number Placeholder 5"/>
          <p:cNvSpPr>
            <a:spLocks noGrp="1"/>
          </p:cNvSpPr>
          <p:nvPr>
            <p:ph type="sldNum" sz="quarter" idx="10"/>
          </p:nvPr>
        </p:nvSpPr>
        <p:spPr/>
        <p:txBody>
          <a:bodyPr/>
          <a:lstStyle>
            <a:lvl1pPr>
              <a:defRPr/>
            </a:lvl1pPr>
          </a:lstStyle>
          <a:p>
            <a:pPr>
              <a:defRPr/>
            </a:pPr>
            <a:fld id="{B518DCCF-0359-4A28-B47D-9AB1DCD595E0}" type="slidenum">
              <a:rPr lang="zh-CN" altLang="en-US" smtClean="0">
                <a:solidFill>
                  <a:srgbClr val="DBF5F9">
                    <a:shade val="90000"/>
                  </a:srgbClr>
                </a:solidFill>
              </a:rPr>
              <a:pPr>
                <a:defRPr/>
              </a:pPr>
              <a:t>‹#›</a:t>
            </a:fld>
            <a:endParaRPr lang="zh-CN" altLang="en-US">
              <a:solidFill>
                <a:srgbClr val="DBF5F9">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Tree>
    <p:extLst>
      <p:ext uri="{BB962C8B-B14F-4D97-AF65-F5344CB8AC3E}">
        <p14:creationId xmlns:p14="http://schemas.microsoft.com/office/powerpoint/2010/main" val="3261783077"/>
      </p:ext>
    </p:extLst>
  </p:cSld>
  <p:clrMapOvr>
    <a:overrideClrMapping bg1="dk1" tx1="lt1" bg2="dk2" tx2="lt2" accent1="accent1" accent2="accent2" accent3="accent3" accent4="accent4" accent5="accent5" accent6="accent6" hlink="hlink" folHlink="folHlink"/>
  </p:clrMapOvr>
  <p:transition spd="med">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ooter Placeholder 18"/>
          <p:cNvSpPr txBox="1">
            <a:spLocks/>
          </p:cNvSpPr>
          <p:nvPr/>
        </p:nvSpPr>
        <p:spPr>
          <a:xfrm>
            <a:off x="152400" y="6553200"/>
            <a:ext cx="5867400" cy="228600"/>
          </a:xfrm>
          <a:prstGeom prst="rect">
            <a:avLst/>
          </a:prstGeom>
        </p:spPr>
        <p:txBody>
          <a:bodyPr lIns="0" tIns="0" rIns="0" bIns="0" anchor="b"/>
          <a:lstStyle>
            <a:defPPr>
              <a:defRPr lang="en-US"/>
            </a:defPPr>
            <a:lvl1pPr marL="0" algn="l"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defRPr/>
            </a:pPr>
            <a:r>
              <a:rPr lang="en-US" dirty="0">
                <a:solidFill>
                  <a:srgbClr val="04617B">
                    <a:shade val="90000"/>
                  </a:srgbClr>
                </a:solidFill>
              </a:rPr>
              <a:t>Copyright © 2012 Pearson Education, Inc. Publishing as Prentice Hall</a:t>
            </a:r>
          </a:p>
        </p:txBody>
      </p:sp>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Slide Number Placeholder 6"/>
          <p:cNvSpPr>
            <a:spLocks noGrp="1"/>
          </p:cNvSpPr>
          <p:nvPr>
            <p:ph type="sldNum" sz="quarter" idx="10"/>
          </p:nvPr>
        </p:nvSpPr>
        <p:spPr/>
        <p:txBody>
          <a:bodyPr/>
          <a:lstStyle>
            <a:lvl1pPr>
              <a:defRPr/>
            </a:lvl1pPr>
          </a:lstStyle>
          <a:p>
            <a:pPr>
              <a:defRPr/>
            </a:pPr>
            <a:fld id="{63E2F713-7595-488D-A594-C003F5CECB50}"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151273663"/>
      </p:ext>
    </p:extLst>
  </p:cSld>
  <p:clrMapOvr>
    <a:masterClrMapping/>
  </p:clrMapOvr>
  <p:transition spd="med">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Slide Number Placeholder 8"/>
          <p:cNvSpPr>
            <a:spLocks noGrp="1"/>
          </p:cNvSpPr>
          <p:nvPr>
            <p:ph type="sldNum" sz="quarter" idx="10"/>
          </p:nvPr>
        </p:nvSpPr>
        <p:spPr/>
        <p:txBody>
          <a:bodyPr/>
          <a:lstStyle>
            <a:lvl1pPr>
              <a:defRPr/>
            </a:lvl1pPr>
          </a:lstStyle>
          <a:p>
            <a:pPr>
              <a:defRPr/>
            </a:pPr>
            <a:fld id="{B0800487-6CE6-44C2-BAFF-A8AD9FD83D24}"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8"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868427514"/>
      </p:ext>
    </p:extLst>
  </p:cSld>
  <p:clrMapOvr>
    <a:masterClrMapping/>
  </p:clrMapOvr>
  <p:transition spd="med">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4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Slide Number Placeholder 4"/>
          <p:cNvSpPr>
            <a:spLocks noGrp="1"/>
          </p:cNvSpPr>
          <p:nvPr>
            <p:ph type="sldNum" sz="quarter" idx="10"/>
          </p:nvPr>
        </p:nvSpPr>
        <p:spPr/>
        <p:txBody>
          <a:bodyPr/>
          <a:lstStyle>
            <a:lvl1pPr>
              <a:defRPr/>
            </a:lvl1pPr>
          </a:lstStyle>
          <a:p>
            <a:pPr>
              <a:defRPr/>
            </a:pPr>
            <a:fld id="{D4CC9576-5888-46B1-B4B4-191C260E5FE8}"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4"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1651684302"/>
      </p:ext>
    </p:extLst>
  </p:cSld>
  <p:clrMapOvr>
    <a:masterClrMapping/>
  </p:clrMapOvr>
  <p:transition spd="med">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a:defRPr/>
            </a:lvl1pPr>
          </a:lstStyle>
          <a:p>
            <a:pPr>
              <a:defRPr/>
            </a:pPr>
            <a:fld id="{696500BD-D733-457D-9A8B-989E027F760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3"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243627948"/>
      </p:ext>
    </p:extLst>
  </p:cSld>
  <p:clrMapOvr>
    <a:masterClrMapping/>
  </p:clrMapOvr>
  <p:transition spd="med">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8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6"/>
          <p:cNvSpPr>
            <a:spLocks noGrp="1"/>
          </p:cNvSpPr>
          <p:nvPr>
            <p:ph type="sldNum" sz="quarter" idx="10"/>
          </p:nvPr>
        </p:nvSpPr>
        <p:spPr/>
        <p:txBody>
          <a:bodyPr/>
          <a:lstStyle>
            <a:lvl1pPr>
              <a:defRPr/>
            </a:lvl1pPr>
          </a:lstStyle>
          <a:p>
            <a:pPr>
              <a:defRPr/>
            </a:pPr>
            <a:fld id="{6D596450-6CB5-4E25-AD73-69238F6DF6B7}"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6"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19940575"/>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24576" y="1376363"/>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KSO_BC1"/>
          <p:cNvSpPr>
            <a:spLocks noGrp="1"/>
          </p:cNvSpPr>
          <p:nvPr>
            <p:ph sz="half" idx="2"/>
          </p:nvPr>
        </p:nvSpPr>
        <p:spPr>
          <a:xfrm>
            <a:off x="824576" y="2200275"/>
            <a:ext cx="3868340" cy="3684588"/>
          </a:xfrm>
        </p:spPr>
        <p:txBody>
          <a:bodyPr/>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5" name="Text Placeholder 4"/>
          <p:cNvSpPr>
            <a:spLocks noGrp="1"/>
          </p:cNvSpPr>
          <p:nvPr>
            <p:ph type="body" sz="quarter" idx="3"/>
          </p:nvPr>
        </p:nvSpPr>
        <p:spPr>
          <a:xfrm>
            <a:off x="4823886" y="1376363"/>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KSO_BC2"/>
          <p:cNvSpPr>
            <a:spLocks noGrp="1"/>
          </p:cNvSpPr>
          <p:nvPr>
            <p:ph sz="quarter" idx="4"/>
          </p:nvPr>
        </p:nvSpPr>
        <p:spPr>
          <a:xfrm>
            <a:off x="4823886" y="2200275"/>
            <a:ext cx="3887391" cy="3684588"/>
          </a:xfrm>
        </p:spPr>
        <p:txBody>
          <a:bodyPr/>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7"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9" name="灯片编号占位符 5"/>
          <p:cNvSpPr>
            <a:spLocks noGrp="1"/>
          </p:cNvSpPr>
          <p:nvPr>
            <p:ph type="sldNum" sz="quarter" idx="12"/>
          </p:nvPr>
        </p:nvSpPr>
        <p:spPr/>
        <p:txBody>
          <a:bodyPr/>
          <a:lstStyle>
            <a:lvl1pPr>
              <a:defRPr/>
            </a:lvl1pPr>
          </a:lstStyle>
          <a:p>
            <a:fld id="{45B3E1DB-FD60-4C2D-90D7-2616F765F60F}" type="slidenum">
              <a:rPr lang="zh-CN" altLang="en-US"/>
              <a:pPr/>
              <a:t>‹#›</a:t>
            </a:fld>
            <a:endParaRPr lang="zh-CN" altLang="en-US"/>
          </a:p>
        </p:txBody>
      </p:sp>
    </p:spTree>
    <p:extLst>
      <p:ext uri="{BB962C8B-B14F-4D97-AF65-F5344CB8AC3E}">
        <p14:creationId xmlns:p14="http://schemas.microsoft.com/office/powerpoint/2010/main" val="2984637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Slide Number Placeholder 6"/>
          <p:cNvSpPr>
            <a:spLocks noGrp="1"/>
          </p:cNvSpPr>
          <p:nvPr>
            <p:ph type="sldNum" sz="quarter" idx="10"/>
          </p:nvPr>
        </p:nvSpPr>
        <p:spPr>
          <a:xfrm>
            <a:off x="8077200" y="6356350"/>
            <a:ext cx="609600" cy="365125"/>
          </a:xfrm>
        </p:spPr>
        <p:txBody>
          <a:bodyPr/>
          <a:lstStyle>
            <a:lvl1pPr>
              <a:defRPr/>
            </a:lvl1pPr>
          </a:lstStyle>
          <a:p>
            <a:pPr>
              <a:defRPr/>
            </a:pPr>
            <a:fld id="{D37CC496-5DB1-4B0D-8008-C8CB83FE5345}"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10"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1080642087"/>
      </p:ext>
    </p:extLst>
  </p:cSld>
  <p:clrMapOvr>
    <a:masterClrMapping/>
  </p:clrMapOvr>
  <p:transition spd="med">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1B1DDA1-A8A9-4986-AF2F-2C6F7D1C270D}"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942109074"/>
      </p:ext>
    </p:extLst>
  </p:cSld>
  <p:clrMapOvr>
    <a:masterClrMapping/>
  </p:clrMapOvr>
  <p:transition spd="med">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7FE31D3-32A4-49F3-883F-07BAA7EA30F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1051102978"/>
      </p:ext>
    </p:extLst>
  </p:cSld>
  <p:clrMapOvr>
    <a:masterClrMapping/>
  </p:clrMapOvr>
  <p:transition spd="med">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3"/>
          <p:cNvSpPr txBox="1"/>
          <p:nvPr userDrawn="1"/>
        </p:nvSpPr>
        <p:spPr>
          <a:xfrm>
            <a:off x="214313" y="142875"/>
            <a:ext cx="646112" cy="461963"/>
          </a:xfrm>
          <a:prstGeom prst="rect">
            <a:avLst/>
          </a:prstGeom>
          <a:noFill/>
        </p:spPr>
        <p:txBody>
          <a:bodyPr>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4"/>
          <p:cNvSpPr txBox="1"/>
          <p:nvPr userDrawn="1"/>
        </p:nvSpPr>
        <p:spPr>
          <a:xfrm>
            <a:off x="357188" y="714375"/>
            <a:ext cx="7643812" cy="1071563"/>
          </a:xfrm>
          <a:prstGeom prst="rect">
            <a:avLst/>
          </a:prstGeom>
          <a:ln>
            <a:noFill/>
          </a:ln>
        </p:spPr>
        <p:txBody>
          <a:bodyPr/>
          <a:lstStyle/>
          <a:p>
            <a:pPr>
              <a:spcBef>
                <a:spcPct val="20000"/>
              </a:spcBef>
              <a:defRPr/>
            </a:pPr>
            <a:r>
              <a:rPr lang="en-US" altLang="zh-CN" sz="5400" dirty="0">
                <a:solidFill>
                  <a:prstClr val="white"/>
                </a:solidFill>
                <a:latin typeface="Constantia"/>
                <a:ea typeface="宋体"/>
              </a:rPr>
              <a:t>Project  Management</a:t>
            </a:r>
            <a:endParaRPr lang="zh-CN" altLang="en-US" sz="5400" dirty="0">
              <a:solidFill>
                <a:prstClr val="white"/>
              </a:solidFill>
              <a:latin typeface="Constantia"/>
              <a:ea typeface="宋体"/>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DDF07808-A32E-4756-BA13-D38E7A5AC07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07AB69F-18BC-46D3-8693-08575474BA0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388118047"/>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410537972"/>
      </p:ext>
    </p:extLst>
  </p:cSld>
  <p:clrMapOvr>
    <a:masterClrMapping/>
  </p:clrMapOvr>
  <p:transition spd="med">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480452692"/>
      </p:ext>
    </p:extLst>
  </p:cSld>
  <p:clrMapOvr>
    <a:masterClrMapping/>
  </p:clrMapOvr>
  <p:transition spd="med">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126364266"/>
      </p:ext>
    </p:extLst>
  </p:cSld>
  <p:clrMapOvr>
    <a:masterClrMapping/>
  </p:clrMapOvr>
  <p:transition spd="med">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表格占位符 2"/>
          <p:cNvSpPr>
            <a:spLocks noGrp="1"/>
          </p:cNvSpPr>
          <p:nvPr>
            <p:ph type="tbl"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solidFill>
                <a:srgbClr val="04617B">
                  <a:shade val="90000"/>
                </a:srgbClr>
              </a:solidFill>
            </a:endParaRPr>
          </a:p>
        </p:txBody>
      </p:sp>
      <p:sp>
        <p:nvSpPr>
          <p:cNvPr id="5" name="Rectangle 3"/>
          <p:cNvSpPr>
            <a:spLocks noGrp="1" noChangeArrowheads="1"/>
          </p:cNvSpPr>
          <p:nvPr>
            <p:ph type="sldNum" sz="quarter" idx="11"/>
          </p:nvPr>
        </p:nvSpPr>
        <p:spPr/>
        <p:txBody>
          <a:bodyPr/>
          <a:lstStyle>
            <a:lvl1pPr>
              <a:defRPr/>
            </a:lvl1pPr>
          </a:lstStyle>
          <a:p>
            <a:pPr>
              <a:defRPr/>
            </a:pPr>
            <a:fld id="{03E257F4-A980-485F-AFD4-49207D69B766}" type="slidenum">
              <a:rPr lang="en-US" altLang="zh-CN">
                <a:solidFill>
                  <a:srgbClr val="04617B">
                    <a:shade val="90000"/>
                  </a:srgbClr>
                </a:solidFill>
              </a:rPr>
              <a:pPr>
                <a:defRPr/>
              </a:pPr>
              <a:t>‹#›</a:t>
            </a:fld>
            <a:endParaRPr lang="en-US" altLang="zh-CN">
              <a:solidFill>
                <a:srgbClr val="04617B">
                  <a:shade val="90000"/>
                </a:srgbClr>
              </a:solidFill>
            </a:endParaRPr>
          </a:p>
        </p:txBody>
      </p:sp>
      <p:sp>
        <p:nvSpPr>
          <p:cNvPr id="6" name="Rectangle 16"/>
          <p:cNvSpPr>
            <a:spLocks noGrp="1" noChangeArrowheads="1"/>
          </p:cNvSpPr>
          <p:nvPr>
            <p:ph type="dt" sz="half" idx="12"/>
          </p:nvPr>
        </p:nvSpPr>
        <p:spPr/>
        <p:txBody>
          <a:bodyPr/>
          <a:lstStyle>
            <a:lvl1pPr>
              <a:defRPr/>
            </a:lvl1pPr>
          </a:lstStyle>
          <a:p>
            <a:pPr>
              <a:defRPr/>
            </a:pPr>
            <a:endParaRPr lang="en-US" altLang="zh-CN">
              <a:solidFill>
                <a:srgbClr val="04617B">
                  <a:shade val="90000"/>
                </a:srgbClr>
              </a:solidFill>
            </a:endParaRPr>
          </a:p>
        </p:txBody>
      </p:sp>
    </p:spTree>
    <p:extLst>
      <p:ext uri="{BB962C8B-B14F-4D97-AF65-F5344CB8AC3E}">
        <p14:creationId xmlns:p14="http://schemas.microsoft.com/office/powerpoint/2010/main" val="18868077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Footer Placeholder 18"/>
          <p:cNvSpPr>
            <a:spLocks noGrp="1"/>
          </p:cNvSpPr>
          <p:nvPr>
            <p:ph type="ftr" sz="quarter" idx="10"/>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
        <p:nvSpPr>
          <p:cNvPr id="5" name="Slide Number Placeholder 26"/>
          <p:cNvSpPr>
            <a:spLocks noGrp="1"/>
          </p:cNvSpPr>
          <p:nvPr>
            <p:ph type="sldNum" sz="quarter" idx="11"/>
          </p:nvPr>
        </p:nvSpPr>
        <p:spPr/>
        <p:txBody>
          <a:bodyPr/>
          <a:lstStyle>
            <a:lvl1pPr>
              <a:defRPr/>
            </a:lvl1pPr>
          </a:lstStyle>
          <a:p>
            <a:pPr>
              <a:defRPr/>
            </a:pPr>
            <a:fld id="{DB950A92-A27B-4ABA-978F-D0634E9CB4AC}" type="slidenum">
              <a:rPr lang="zh-CN" altLang="en-US" smtClean="0">
                <a:solidFill>
                  <a:srgbClr val="DBF5F9">
                    <a:shade val="90000"/>
                  </a:srgbClr>
                </a:solidFill>
              </a:rPr>
              <a:pPr>
                <a:defRPr/>
              </a:pPr>
              <a:t>‹#›</a:t>
            </a:fld>
            <a:endParaRPr lang="zh-CN" altLang="en-US">
              <a:solidFill>
                <a:srgbClr val="DBF5F9">
                  <a:shade val="90000"/>
                </a:srgbClr>
              </a:solidFill>
            </a:endParaRPr>
          </a:p>
        </p:txBody>
      </p:sp>
    </p:spTree>
    <p:extLst>
      <p:ext uri="{BB962C8B-B14F-4D97-AF65-F5344CB8AC3E}">
        <p14:creationId xmlns:p14="http://schemas.microsoft.com/office/powerpoint/2010/main" val="41836640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ooter Placeholder 18"/>
          <p:cNvSpPr txBox="1">
            <a:spLocks/>
          </p:cNvSpPr>
          <p:nvPr/>
        </p:nvSpPr>
        <p:spPr>
          <a:xfrm>
            <a:off x="152400" y="6553200"/>
            <a:ext cx="5867400" cy="228600"/>
          </a:xfrm>
          <a:prstGeom prst="rect">
            <a:avLst/>
          </a:prstGeom>
        </p:spPr>
        <p:txBody>
          <a:bodyPr lIns="0" tIns="0" rIns="0" bIns="0" anchor="b"/>
          <a:lstStyle/>
          <a:p>
            <a:pPr>
              <a:buFontTx/>
              <a:buNone/>
              <a:defRPr/>
            </a:pPr>
            <a:r>
              <a:rPr lang="en-US" sz="1200">
                <a:solidFill>
                  <a:srgbClr val="045C75"/>
                </a:solidFill>
                <a:latin typeface="Constantia" pitchFamily="18" charset="0"/>
                <a:ea typeface="宋体" charset="-122"/>
              </a:rPr>
              <a:t>Copyright © 2013 Pearson Education, Inc. Publishing as Prentice Hall</a:t>
            </a:r>
          </a:p>
        </p:txBody>
      </p:sp>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5"/>
          <p:cNvSpPr>
            <a:spLocks noGrp="1"/>
          </p:cNvSpPr>
          <p:nvPr>
            <p:ph type="sldNum" sz="quarter" idx="10"/>
          </p:nvPr>
        </p:nvSpPr>
        <p:spPr/>
        <p:txBody>
          <a:bodyPr/>
          <a:lstStyle>
            <a:lvl1pPr>
              <a:defRPr/>
            </a:lvl1pPr>
          </a:lstStyle>
          <a:p>
            <a:pPr>
              <a:defRPr/>
            </a:pPr>
            <a:fld id="{DB950A92-A27B-4ABA-978F-D0634E9CB4AC}"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1173852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476510" y="2170176"/>
            <a:ext cx="4190980" cy="1511808"/>
          </a:xfrm>
        </p:spPr>
        <p:txBody>
          <a:bodyPr>
            <a:normAutofit/>
          </a:bodyPr>
          <a:lstStyle>
            <a:lvl1pPr algn="ctr">
              <a:defRPr sz="7200"/>
            </a:lvl1pPr>
          </a:lstStyle>
          <a:p>
            <a:r>
              <a:rPr lang="zh-CN" altLang="en-US" noProof="1"/>
              <a:t>单击此处编辑母版标题样式</a:t>
            </a:r>
          </a:p>
        </p:txBody>
      </p:sp>
      <p:sp>
        <p:nvSpPr>
          <p:cNvPr id="3" name="日期占位符 2"/>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r>
              <a:rPr lang="zh-CN" altLang="en-US"/>
              <a:t>清华大学出版社</a:t>
            </a:r>
          </a:p>
        </p:txBody>
      </p:sp>
      <p:sp>
        <p:nvSpPr>
          <p:cNvPr id="5" name="灯片编号占位符 4"/>
          <p:cNvSpPr>
            <a:spLocks noGrp="1"/>
          </p:cNvSpPr>
          <p:nvPr>
            <p:ph type="sldNum" sz="quarter" idx="12"/>
          </p:nvPr>
        </p:nvSpPr>
        <p:spPr/>
        <p:txBody>
          <a:bodyPr/>
          <a:lstStyle>
            <a:lvl1pPr>
              <a:defRPr/>
            </a:lvl1pPr>
          </a:lstStyle>
          <a:p>
            <a:fld id="{DC30CCA6-FB4E-4725-BEF6-03D02E914BCF}" type="slidenum">
              <a:rPr lang="zh-CN" altLang="en-US"/>
              <a:pPr/>
              <a:t>‹#›</a:t>
            </a:fld>
            <a:endParaRPr lang="zh-CN" altLang="en-US"/>
          </a:p>
        </p:txBody>
      </p:sp>
    </p:spTree>
    <p:extLst>
      <p:ext uri="{BB962C8B-B14F-4D97-AF65-F5344CB8AC3E}">
        <p14:creationId xmlns:p14="http://schemas.microsoft.com/office/powerpoint/2010/main" val="15059957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4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30352" y="2704664"/>
            <a:ext cx="7772400" cy="1509712"/>
          </a:xfrm>
        </p:spPr>
        <p:txBody>
          <a:bodyPr lIns="45720" rIns="45720">
            <a:normAutofit/>
          </a:bodyPr>
          <a:lstStyle>
            <a:lvl1pPr marL="0" indent="0">
              <a:buNone/>
              <a:defRPr sz="3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4" name="Slide Number Placeholder 5"/>
          <p:cNvSpPr>
            <a:spLocks noGrp="1"/>
          </p:cNvSpPr>
          <p:nvPr>
            <p:ph type="sldNum" sz="quarter" idx="10"/>
          </p:nvPr>
        </p:nvSpPr>
        <p:spPr/>
        <p:txBody>
          <a:bodyPr/>
          <a:lstStyle>
            <a:lvl1pPr>
              <a:defRPr/>
            </a:lvl1pPr>
          </a:lstStyle>
          <a:p>
            <a:pPr>
              <a:defRPr/>
            </a:pPr>
            <a:fld id="{B518DCCF-0359-4A28-B47D-9AB1DCD595E0}" type="slidenum">
              <a:rPr lang="zh-CN" altLang="en-US" smtClean="0">
                <a:solidFill>
                  <a:srgbClr val="DBF5F9">
                    <a:shade val="90000"/>
                  </a:srgbClr>
                </a:solidFill>
              </a:rPr>
              <a:pPr>
                <a:defRPr/>
              </a:pPr>
              <a:t>‹#›</a:t>
            </a:fld>
            <a:endParaRPr lang="zh-CN" altLang="en-US">
              <a:solidFill>
                <a:srgbClr val="DBF5F9">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Tree>
    <p:extLst>
      <p:ext uri="{BB962C8B-B14F-4D97-AF65-F5344CB8AC3E}">
        <p14:creationId xmlns:p14="http://schemas.microsoft.com/office/powerpoint/2010/main" val="1021877704"/>
      </p:ext>
    </p:extLst>
  </p:cSld>
  <p:clrMapOvr>
    <a:overrideClrMapping bg1="dk1" tx1="lt1" bg2="dk2" tx2="lt2" accent1="accent1" accent2="accent2" accent3="accent3" accent4="accent4" accent5="accent5" accent6="accent6" hlink="hlink" folHlink="folHlink"/>
  </p:clrMapOvr>
  <p:transition spd="med">
    <p:rand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ooter Placeholder 18"/>
          <p:cNvSpPr txBox="1">
            <a:spLocks/>
          </p:cNvSpPr>
          <p:nvPr/>
        </p:nvSpPr>
        <p:spPr>
          <a:xfrm>
            <a:off x="152400" y="6553200"/>
            <a:ext cx="5867400" cy="228600"/>
          </a:xfrm>
          <a:prstGeom prst="rect">
            <a:avLst/>
          </a:prstGeom>
        </p:spPr>
        <p:txBody>
          <a:bodyPr lIns="0" tIns="0" rIns="0" bIns="0" anchor="b"/>
          <a:lstStyle>
            <a:defPPr>
              <a:defRPr lang="en-US"/>
            </a:defPPr>
            <a:lvl1pPr marL="0" algn="l"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defRPr/>
            </a:pPr>
            <a:r>
              <a:rPr lang="en-US" dirty="0">
                <a:solidFill>
                  <a:srgbClr val="04617B">
                    <a:shade val="90000"/>
                  </a:srgbClr>
                </a:solidFill>
              </a:rPr>
              <a:t>Copyright © 2012 Pearson Education, Inc. Publishing as Prentice Hall</a:t>
            </a:r>
          </a:p>
        </p:txBody>
      </p:sp>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Slide Number Placeholder 6"/>
          <p:cNvSpPr>
            <a:spLocks noGrp="1"/>
          </p:cNvSpPr>
          <p:nvPr>
            <p:ph type="sldNum" sz="quarter" idx="10"/>
          </p:nvPr>
        </p:nvSpPr>
        <p:spPr/>
        <p:txBody>
          <a:bodyPr/>
          <a:lstStyle>
            <a:lvl1pPr>
              <a:defRPr/>
            </a:lvl1pPr>
          </a:lstStyle>
          <a:p>
            <a:pPr>
              <a:defRPr/>
            </a:pPr>
            <a:fld id="{63E2F713-7595-488D-A594-C003F5CECB50}"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988309099"/>
      </p:ext>
    </p:extLst>
  </p:cSld>
  <p:clrMapOvr>
    <a:masterClrMapping/>
  </p:clrMapOvr>
  <p:transition spd="med">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Slide Number Placeholder 8"/>
          <p:cNvSpPr>
            <a:spLocks noGrp="1"/>
          </p:cNvSpPr>
          <p:nvPr>
            <p:ph type="sldNum" sz="quarter" idx="10"/>
          </p:nvPr>
        </p:nvSpPr>
        <p:spPr/>
        <p:txBody>
          <a:bodyPr/>
          <a:lstStyle>
            <a:lvl1pPr>
              <a:defRPr/>
            </a:lvl1pPr>
          </a:lstStyle>
          <a:p>
            <a:pPr>
              <a:defRPr/>
            </a:pPr>
            <a:fld id="{B0800487-6CE6-44C2-BAFF-A8AD9FD83D24}"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8"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468457414"/>
      </p:ext>
    </p:extLst>
  </p:cSld>
  <p:clrMapOvr>
    <a:masterClrMapping/>
  </p:clrMapOvr>
  <p:transition spd="med">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4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Slide Number Placeholder 4"/>
          <p:cNvSpPr>
            <a:spLocks noGrp="1"/>
          </p:cNvSpPr>
          <p:nvPr>
            <p:ph type="sldNum" sz="quarter" idx="10"/>
          </p:nvPr>
        </p:nvSpPr>
        <p:spPr/>
        <p:txBody>
          <a:bodyPr/>
          <a:lstStyle>
            <a:lvl1pPr>
              <a:defRPr/>
            </a:lvl1pPr>
          </a:lstStyle>
          <a:p>
            <a:pPr>
              <a:defRPr/>
            </a:pPr>
            <a:fld id="{D4CC9576-5888-46B1-B4B4-191C260E5FE8}"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4"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730244220"/>
      </p:ext>
    </p:extLst>
  </p:cSld>
  <p:clrMapOvr>
    <a:masterClrMapping/>
  </p:clrMapOvr>
  <p:transition spd="med">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a:defRPr/>
            </a:lvl1pPr>
          </a:lstStyle>
          <a:p>
            <a:pPr>
              <a:defRPr/>
            </a:pPr>
            <a:fld id="{696500BD-D733-457D-9A8B-989E027F760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3"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134870403"/>
      </p:ext>
    </p:extLst>
  </p:cSld>
  <p:clrMapOvr>
    <a:masterClrMapping/>
  </p:clrMapOvr>
  <p:transition spd="med">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8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6"/>
          <p:cNvSpPr>
            <a:spLocks noGrp="1"/>
          </p:cNvSpPr>
          <p:nvPr>
            <p:ph type="sldNum" sz="quarter" idx="10"/>
          </p:nvPr>
        </p:nvSpPr>
        <p:spPr/>
        <p:txBody>
          <a:bodyPr/>
          <a:lstStyle>
            <a:lvl1pPr>
              <a:defRPr/>
            </a:lvl1pPr>
          </a:lstStyle>
          <a:p>
            <a:pPr>
              <a:defRPr/>
            </a:pPr>
            <a:fld id="{6D596450-6CB5-4E25-AD73-69238F6DF6B7}"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6"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1110321777"/>
      </p:ext>
    </p:extLst>
  </p:cSld>
  <p:clrMapOvr>
    <a:masterClrMapping/>
  </p:clrMapOvr>
  <p:transition spd="med">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Slide Number Placeholder 6"/>
          <p:cNvSpPr>
            <a:spLocks noGrp="1"/>
          </p:cNvSpPr>
          <p:nvPr>
            <p:ph type="sldNum" sz="quarter" idx="10"/>
          </p:nvPr>
        </p:nvSpPr>
        <p:spPr>
          <a:xfrm>
            <a:off x="8077200" y="6356350"/>
            <a:ext cx="609600" cy="365125"/>
          </a:xfrm>
        </p:spPr>
        <p:txBody>
          <a:bodyPr/>
          <a:lstStyle>
            <a:lvl1pPr>
              <a:defRPr/>
            </a:lvl1pPr>
          </a:lstStyle>
          <a:p>
            <a:pPr>
              <a:defRPr/>
            </a:pPr>
            <a:fld id="{D37CC496-5DB1-4B0D-8008-C8CB83FE5345}"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10"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1865331149"/>
      </p:ext>
    </p:extLst>
  </p:cSld>
  <p:clrMapOvr>
    <a:masterClrMapping/>
  </p:clrMapOvr>
  <p:transition spd="med">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1B1DDA1-A8A9-4986-AF2F-2C6F7D1C270D}"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1000889793"/>
      </p:ext>
    </p:extLst>
  </p:cSld>
  <p:clrMapOvr>
    <a:masterClrMapping/>
  </p:clrMapOvr>
  <p:transition spd="med">
    <p:rand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7FE31D3-32A4-49F3-883F-07BAA7EA30F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63615993"/>
      </p:ext>
    </p:extLst>
  </p:cSld>
  <p:clrMapOvr>
    <a:masterClrMapping/>
  </p:clrMapOvr>
  <p:transition spd="med">
    <p:rand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3"/>
          <p:cNvSpPr txBox="1"/>
          <p:nvPr userDrawn="1"/>
        </p:nvSpPr>
        <p:spPr>
          <a:xfrm>
            <a:off x="214313" y="142875"/>
            <a:ext cx="646112" cy="461963"/>
          </a:xfrm>
          <a:prstGeom prst="rect">
            <a:avLst/>
          </a:prstGeom>
          <a:noFill/>
        </p:spPr>
        <p:txBody>
          <a:bodyPr>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4"/>
          <p:cNvSpPr txBox="1"/>
          <p:nvPr userDrawn="1"/>
        </p:nvSpPr>
        <p:spPr>
          <a:xfrm>
            <a:off x="357188" y="714375"/>
            <a:ext cx="7643812" cy="1071563"/>
          </a:xfrm>
          <a:prstGeom prst="rect">
            <a:avLst/>
          </a:prstGeom>
          <a:ln>
            <a:noFill/>
          </a:ln>
        </p:spPr>
        <p:txBody>
          <a:bodyPr/>
          <a:lstStyle/>
          <a:p>
            <a:pPr>
              <a:spcBef>
                <a:spcPct val="20000"/>
              </a:spcBef>
              <a:defRPr/>
            </a:pPr>
            <a:r>
              <a:rPr lang="en-US" altLang="zh-CN" sz="5400" dirty="0">
                <a:solidFill>
                  <a:prstClr val="white"/>
                </a:solidFill>
                <a:latin typeface="Constantia"/>
                <a:ea typeface="宋体"/>
              </a:rPr>
              <a:t>Project  Management</a:t>
            </a:r>
            <a:endParaRPr lang="zh-CN" altLang="en-US" sz="5400" dirty="0">
              <a:solidFill>
                <a:prstClr val="white"/>
              </a:solidFill>
              <a:latin typeface="Constantia"/>
              <a:ea typeface="宋体"/>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DDF07808-A32E-4756-BA13-D38E7A5AC07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07AB69F-18BC-46D3-8693-08575474BA0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023673932"/>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5"/>
          <p:cNvPicPr>
            <a:picLocks noChangeAspect="1" noChangeArrowheads="1"/>
          </p:cNvPicPr>
          <p:nvPr/>
        </p:nvPicPr>
        <p:blipFill>
          <a:blip r:embed="rId2">
            <a:extLst>
              <a:ext uri="{28A0092B-C50C-407E-A947-70E740481C1C}">
                <a14:useLocalDpi xmlns:a14="http://schemas.microsoft.com/office/drawing/2010/main" val="0"/>
              </a:ext>
            </a:extLst>
          </a:blip>
          <a:srcRect l="378" t="37" r="4761" b="6355"/>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0"/>
            <a:ext cx="9144000" cy="6548967"/>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4" name="日期占位符 1"/>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r>
              <a:rPr lang="zh-CN" altLang="en-US"/>
              <a:t>清华大学出版社</a:t>
            </a:r>
          </a:p>
        </p:txBody>
      </p:sp>
      <p:sp>
        <p:nvSpPr>
          <p:cNvPr id="6" name="灯片编号占位符 3"/>
          <p:cNvSpPr>
            <a:spLocks noGrp="1"/>
          </p:cNvSpPr>
          <p:nvPr>
            <p:ph type="sldNum" sz="quarter" idx="12"/>
          </p:nvPr>
        </p:nvSpPr>
        <p:spPr/>
        <p:txBody>
          <a:bodyPr/>
          <a:lstStyle>
            <a:lvl1pPr>
              <a:defRPr/>
            </a:lvl1pPr>
          </a:lstStyle>
          <a:p>
            <a:fld id="{D77BE6BC-D27F-4D61-902C-465AD0B54DF0}" type="slidenum">
              <a:rPr lang="zh-CN" altLang="en-US"/>
              <a:pPr/>
              <a:t>‹#›</a:t>
            </a:fld>
            <a:endParaRPr lang="zh-CN" altLang="en-US"/>
          </a:p>
        </p:txBody>
      </p:sp>
    </p:spTree>
    <p:extLst>
      <p:ext uri="{BB962C8B-B14F-4D97-AF65-F5344CB8AC3E}">
        <p14:creationId xmlns:p14="http://schemas.microsoft.com/office/powerpoint/2010/main" val="12953688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351384977"/>
      </p:ext>
    </p:extLst>
  </p:cSld>
  <p:clrMapOvr>
    <a:masterClrMapping/>
  </p:clrMapOvr>
  <p:transition spd="med">
    <p:random/>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839121413"/>
      </p:ext>
    </p:extLst>
  </p:cSld>
  <p:clrMapOvr>
    <a:masterClrMapping/>
  </p:clrMapOvr>
  <p:transition spd="med">
    <p:random/>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表格占位符 2"/>
          <p:cNvSpPr>
            <a:spLocks noGrp="1"/>
          </p:cNvSpPr>
          <p:nvPr>
            <p:ph type="tbl"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solidFill>
                <a:srgbClr val="04617B">
                  <a:shade val="90000"/>
                </a:srgbClr>
              </a:solidFill>
            </a:endParaRPr>
          </a:p>
        </p:txBody>
      </p:sp>
      <p:sp>
        <p:nvSpPr>
          <p:cNvPr id="5" name="Rectangle 3"/>
          <p:cNvSpPr>
            <a:spLocks noGrp="1" noChangeArrowheads="1"/>
          </p:cNvSpPr>
          <p:nvPr>
            <p:ph type="sldNum" sz="quarter" idx="11"/>
          </p:nvPr>
        </p:nvSpPr>
        <p:spPr/>
        <p:txBody>
          <a:bodyPr/>
          <a:lstStyle>
            <a:lvl1pPr>
              <a:defRPr/>
            </a:lvl1pPr>
          </a:lstStyle>
          <a:p>
            <a:pPr>
              <a:defRPr/>
            </a:pPr>
            <a:fld id="{03E257F4-A980-485F-AFD4-49207D69B766}" type="slidenum">
              <a:rPr lang="en-US" altLang="zh-CN">
                <a:solidFill>
                  <a:srgbClr val="04617B">
                    <a:shade val="90000"/>
                  </a:srgbClr>
                </a:solidFill>
              </a:rPr>
              <a:pPr>
                <a:defRPr/>
              </a:pPr>
              <a:t>‹#›</a:t>
            </a:fld>
            <a:endParaRPr lang="en-US" altLang="zh-CN">
              <a:solidFill>
                <a:srgbClr val="04617B">
                  <a:shade val="90000"/>
                </a:srgbClr>
              </a:solidFill>
            </a:endParaRPr>
          </a:p>
        </p:txBody>
      </p:sp>
      <p:sp>
        <p:nvSpPr>
          <p:cNvPr id="6" name="Rectangle 16"/>
          <p:cNvSpPr>
            <a:spLocks noGrp="1" noChangeArrowheads="1"/>
          </p:cNvSpPr>
          <p:nvPr>
            <p:ph type="dt" sz="half" idx="12"/>
          </p:nvPr>
        </p:nvSpPr>
        <p:spPr/>
        <p:txBody>
          <a:bodyPr/>
          <a:lstStyle>
            <a:lvl1pPr>
              <a:defRPr/>
            </a:lvl1pPr>
          </a:lstStyle>
          <a:p>
            <a:pPr>
              <a:defRPr/>
            </a:pPr>
            <a:endParaRPr lang="en-US" altLang="zh-CN">
              <a:solidFill>
                <a:srgbClr val="04617B">
                  <a:shade val="90000"/>
                </a:srgbClr>
              </a:solidFill>
            </a:endParaRPr>
          </a:p>
        </p:txBody>
      </p:sp>
    </p:spTree>
    <p:extLst>
      <p:ext uri="{BB962C8B-B14F-4D97-AF65-F5344CB8AC3E}">
        <p14:creationId xmlns:p14="http://schemas.microsoft.com/office/powerpoint/2010/main" val="4405378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Footer Placeholder 18"/>
          <p:cNvSpPr>
            <a:spLocks noGrp="1"/>
          </p:cNvSpPr>
          <p:nvPr>
            <p:ph type="ftr" sz="quarter" idx="10"/>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
        <p:nvSpPr>
          <p:cNvPr id="5" name="Slide Number Placeholder 26"/>
          <p:cNvSpPr>
            <a:spLocks noGrp="1"/>
          </p:cNvSpPr>
          <p:nvPr>
            <p:ph type="sldNum" sz="quarter" idx="11"/>
          </p:nvPr>
        </p:nvSpPr>
        <p:spPr/>
        <p:txBody>
          <a:bodyPr/>
          <a:lstStyle>
            <a:lvl1pPr>
              <a:defRPr/>
            </a:lvl1pPr>
          </a:lstStyle>
          <a:p>
            <a:pPr>
              <a:defRPr/>
            </a:pPr>
            <a:fld id="{DB950A92-A27B-4ABA-978F-D0634E9CB4AC}" type="slidenum">
              <a:rPr lang="zh-CN" altLang="en-US" smtClean="0">
                <a:solidFill>
                  <a:srgbClr val="DBF5F9">
                    <a:shade val="90000"/>
                  </a:srgbClr>
                </a:solidFill>
              </a:rPr>
              <a:pPr>
                <a:defRPr/>
              </a:pPr>
              <a:t>‹#›</a:t>
            </a:fld>
            <a:endParaRPr lang="zh-CN" altLang="en-US">
              <a:solidFill>
                <a:srgbClr val="DBF5F9">
                  <a:shade val="90000"/>
                </a:srgbClr>
              </a:solidFill>
            </a:endParaRPr>
          </a:p>
        </p:txBody>
      </p:sp>
    </p:spTree>
    <p:extLst>
      <p:ext uri="{BB962C8B-B14F-4D97-AF65-F5344CB8AC3E}">
        <p14:creationId xmlns:p14="http://schemas.microsoft.com/office/powerpoint/2010/main" val="2020713011"/>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ooter Placeholder 18"/>
          <p:cNvSpPr txBox="1">
            <a:spLocks/>
          </p:cNvSpPr>
          <p:nvPr/>
        </p:nvSpPr>
        <p:spPr>
          <a:xfrm>
            <a:off x="152400" y="6553200"/>
            <a:ext cx="5867400" cy="228600"/>
          </a:xfrm>
          <a:prstGeom prst="rect">
            <a:avLst/>
          </a:prstGeom>
        </p:spPr>
        <p:txBody>
          <a:bodyPr lIns="0" tIns="0" rIns="0" bIns="0" anchor="b"/>
          <a:lstStyle/>
          <a:p>
            <a:pPr>
              <a:buFontTx/>
              <a:buNone/>
              <a:defRPr/>
            </a:pPr>
            <a:r>
              <a:rPr lang="en-US" sz="1200">
                <a:solidFill>
                  <a:srgbClr val="045C75"/>
                </a:solidFill>
                <a:latin typeface="Constantia" pitchFamily="18" charset="0"/>
                <a:ea typeface="宋体" charset="-122"/>
              </a:rPr>
              <a:t>Copyright © 2013 Pearson Education, Inc. Publishing as Prentice Hall</a:t>
            </a:r>
          </a:p>
        </p:txBody>
      </p:sp>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5"/>
          <p:cNvSpPr>
            <a:spLocks noGrp="1"/>
          </p:cNvSpPr>
          <p:nvPr>
            <p:ph type="sldNum" sz="quarter" idx="10"/>
          </p:nvPr>
        </p:nvSpPr>
        <p:spPr/>
        <p:txBody>
          <a:bodyPr/>
          <a:lstStyle>
            <a:lvl1pPr>
              <a:defRPr/>
            </a:lvl1pPr>
          </a:lstStyle>
          <a:p>
            <a:pPr>
              <a:defRPr/>
            </a:pPr>
            <a:fld id="{DB950A92-A27B-4ABA-978F-D0634E9CB4AC}"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4277912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4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30352" y="2704664"/>
            <a:ext cx="7772400" cy="1509712"/>
          </a:xfrm>
        </p:spPr>
        <p:txBody>
          <a:bodyPr lIns="45720" rIns="45720">
            <a:normAutofit/>
          </a:bodyPr>
          <a:lstStyle>
            <a:lvl1pPr marL="0" indent="0">
              <a:buNone/>
              <a:defRPr sz="3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4" name="Slide Number Placeholder 5"/>
          <p:cNvSpPr>
            <a:spLocks noGrp="1"/>
          </p:cNvSpPr>
          <p:nvPr>
            <p:ph type="sldNum" sz="quarter" idx="10"/>
          </p:nvPr>
        </p:nvSpPr>
        <p:spPr/>
        <p:txBody>
          <a:bodyPr/>
          <a:lstStyle>
            <a:lvl1pPr>
              <a:defRPr/>
            </a:lvl1pPr>
          </a:lstStyle>
          <a:p>
            <a:pPr>
              <a:defRPr/>
            </a:pPr>
            <a:fld id="{B518DCCF-0359-4A28-B47D-9AB1DCD595E0}" type="slidenum">
              <a:rPr lang="zh-CN" altLang="en-US" smtClean="0">
                <a:solidFill>
                  <a:srgbClr val="DBF5F9">
                    <a:shade val="90000"/>
                  </a:srgbClr>
                </a:solidFill>
              </a:rPr>
              <a:pPr>
                <a:defRPr/>
              </a:pPr>
              <a:t>‹#›</a:t>
            </a:fld>
            <a:endParaRPr lang="zh-CN" altLang="en-US">
              <a:solidFill>
                <a:srgbClr val="DBF5F9">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Tree>
    <p:extLst>
      <p:ext uri="{BB962C8B-B14F-4D97-AF65-F5344CB8AC3E}">
        <p14:creationId xmlns:p14="http://schemas.microsoft.com/office/powerpoint/2010/main" val="1183623703"/>
      </p:ext>
    </p:extLst>
  </p:cSld>
  <p:clrMapOvr>
    <a:overrideClrMapping bg1="dk1" tx1="lt1" bg2="dk2" tx2="lt2" accent1="accent1" accent2="accent2" accent3="accent3" accent4="accent4" accent5="accent5" accent6="accent6" hlink="hlink" folHlink="folHlink"/>
  </p:clrMapOvr>
  <p:transition spd="med">
    <p:random/>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ooter Placeholder 18"/>
          <p:cNvSpPr txBox="1">
            <a:spLocks/>
          </p:cNvSpPr>
          <p:nvPr/>
        </p:nvSpPr>
        <p:spPr>
          <a:xfrm>
            <a:off x="152400" y="6553200"/>
            <a:ext cx="5867400" cy="228600"/>
          </a:xfrm>
          <a:prstGeom prst="rect">
            <a:avLst/>
          </a:prstGeom>
        </p:spPr>
        <p:txBody>
          <a:bodyPr lIns="0" tIns="0" rIns="0" bIns="0" anchor="b"/>
          <a:lstStyle>
            <a:defPPr>
              <a:defRPr lang="en-US"/>
            </a:defPPr>
            <a:lvl1pPr marL="0" algn="l"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defRPr/>
            </a:pPr>
            <a:r>
              <a:rPr lang="en-US" dirty="0">
                <a:solidFill>
                  <a:srgbClr val="04617B">
                    <a:shade val="90000"/>
                  </a:srgbClr>
                </a:solidFill>
              </a:rPr>
              <a:t>Copyright © 2012 Pearson Education, Inc. Publishing as Prentice Hall</a:t>
            </a:r>
          </a:p>
        </p:txBody>
      </p:sp>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Slide Number Placeholder 6"/>
          <p:cNvSpPr>
            <a:spLocks noGrp="1"/>
          </p:cNvSpPr>
          <p:nvPr>
            <p:ph type="sldNum" sz="quarter" idx="10"/>
          </p:nvPr>
        </p:nvSpPr>
        <p:spPr/>
        <p:txBody>
          <a:bodyPr/>
          <a:lstStyle>
            <a:lvl1pPr>
              <a:defRPr/>
            </a:lvl1pPr>
          </a:lstStyle>
          <a:p>
            <a:pPr>
              <a:defRPr/>
            </a:pPr>
            <a:fld id="{63E2F713-7595-488D-A594-C003F5CECB50}"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639763668"/>
      </p:ext>
    </p:extLst>
  </p:cSld>
  <p:clrMapOvr>
    <a:masterClrMapping/>
  </p:clrMapOvr>
  <p:transition spd="med">
    <p:random/>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Slide Number Placeholder 8"/>
          <p:cNvSpPr>
            <a:spLocks noGrp="1"/>
          </p:cNvSpPr>
          <p:nvPr>
            <p:ph type="sldNum" sz="quarter" idx="10"/>
          </p:nvPr>
        </p:nvSpPr>
        <p:spPr/>
        <p:txBody>
          <a:bodyPr/>
          <a:lstStyle>
            <a:lvl1pPr>
              <a:defRPr/>
            </a:lvl1pPr>
          </a:lstStyle>
          <a:p>
            <a:pPr>
              <a:defRPr/>
            </a:pPr>
            <a:fld id="{B0800487-6CE6-44C2-BAFF-A8AD9FD83D24}"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8"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678573483"/>
      </p:ext>
    </p:extLst>
  </p:cSld>
  <p:clrMapOvr>
    <a:masterClrMapping/>
  </p:clrMapOvr>
  <p:transition spd="med">
    <p:random/>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4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Slide Number Placeholder 4"/>
          <p:cNvSpPr>
            <a:spLocks noGrp="1"/>
          </p:cNvSpPr>
          <p:nvPr>
            <p:ph type="sldNum" sz="quarter" idx="10"/>
          </p:nvPr>
        </p:nvSpPr>
        <p:spPr/>
        <p:txBody>
          <a:bodyPr/>
          <a:lstStyle>
            <a:lvl1pPr>
              <a:defRPr/>
            </a:lvl1pPr>
          </a:lstStyle>
          <a:p>
            <a:pPr>
              <a:defRPr/>
            </a:pPr>
            <a:fld id="{D4CC9576-5888-46B1-B4B4-191C260E5FE8}"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4"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518228919"/>
      </p:ext>
    </p:extLst>
  </p:cSld>
  <p:clrMapOvr>
    <a:masterClrMapping/>
  </p:clrMapOvr>
  <p:transition spd="med">
    <p:rand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a:defRPr/>
            </a:lvl1pPr>
          </a:lstStyle>
          <a:p>
            <a:pPr>
              <a:defRPr/>
            </a:pPr>
            <a:fld id="{696500BD-D733-457D-9A8B-989E027F760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3"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1408514666"/>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321200" y="547200"/>
            <a:ext cx="6710400" cy="727200"/>
          </a:xfrm>
        </p:spPr>
        <p:txBody>
          <a:bodyPr anchor="ctr">
            <a:normAutofit/>
          </a:bodyPr>
          <a:lstStyle>
            <a:lvl1pPr algn="ctr">
              <a:defRPr sz="2800"/>
            </a:lvl1pPr>
          </a:lstStyle>
          <a:p>
            <a:r>
              <a:rPr lang="zh-CN" altLang="en-US" noProof="1"/>
              <a:t>单击此处编辑母版标题样式</a:t>
            </a:r>
            <a:endParaRPr lang="en-US" noProof="1"/>
          </a:p>
        </p:txBody>
      </p:sp>
      <p:sp>
        <p:nvSpPr>
          <p:cNvPr id="3" name="KSO_BC1"/>
          <p:cNvSpPr>
            <a:spLocks noGrp="1"/>
          </p:cNvSpPr>
          <p:nvPr>
            <p:ph type="pic" idx="1"/>
          </p:nvPr>
        </p:nvSpPr>
        <p:spPr>
          <a:xfrm>
            <a:off x="1321200" y="1299600"/>
            <a:ext cx="6710400" cy="2851200"/>
          </a:xfrm>
        </p:spPr>
        <p:txBody>
          <a:bodyPr anchor="ct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1"/>
              <a:t>单击图标添加图片</a:t>
            </a:r>
            <a:endParaRPr lang="en-US" altLang="en-US" noProof="1"/>
          </a:p>
        </p:txBody>
      </p:sp>
      <p:sp>
        <p:nvSpPr>
          <p:cNvPr id="4" name="KSO_BC2"/>
          <p:cNvSpPr>
            <a:spLocks noGrp="1"/>
          </p:cNvSpPr>
          <p:nvPr>
            <p:ph type="body" sz="half" idx="2"/>
          </p:nvPr>
        </p:nvSpPr>
        <p:spPr>
          <a:xfrm>
            <a:off x="1321200" y="4431600"/>
            <a:ext cx="6710400" cy="1494000"/>
          </a:xfrm>
        </p:spPr>
        <p:txBody>
          <a:bodyPr>
            <a:normAutofit/>
          </a:bodyPr>
          <a:lstStyle>
            <a:lvl1pPr marL="0" indent="0" algn="l">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7" name="灯片编号占位符 5"/>
          <p:cNvSpPr>
            <a:spLocks noGrp="1"/>
          </p:cNvSpPr>
          <p:nvPr>
            <p:ph type="sldNum" sz="quarter" idx="12"/>
          </p:nvPr>
        </p:nvSpPr>
        <p:spPr/>
        <p:txBody>
          <a:bodyPr/>
          <a:lstStyle>
            <a:lvl1pPr>
              <a:defRPr/>
            </a:lvl1pPr>
          </a:lstStyle>
          <a:p>
            <a:fld id="{6E685E22-BFBD-4359-A80B-9BA4A37F1E94}" type="slidenum">
              <a:rPr lang="zh-CN" altLang="en-US"/>
              <a:pPr/>
              <a:t>‹#›</a:t>
            </a:fld>
            <a:endParaRPr lang="zh-CN" altLang="en-US"/>
          </a:p>
        </p:txBody>
      </p:sp>
    </p:spTree>
    <p:extLst>
      <p:ext uri="{BB962C8B-B14F-4D97-AF65-F5344CB8AC3E}">
        <p14:creationId xmlns:p14="http://schemas.microsoft.com/office/powerpoint/2010/main" val="27810981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8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6"/>
          <p:cNvSpPr>
            <a:spLocks noGrp="1"/>
          </p:cNvSpPr>
          <p:nvPr>
            <p:ph type="sldNum" sz="quarter" idx="10"/>
          </p:nvPr>
        </p:nvSpPr>
        <p:spPr/>
        <p:txBody>
          <a:bodyPr/>
          <a:lstStyle>
            <a:lvl1pPr>
              <a:defRPr/>
            </a:lvl1pPr>
          </a:lstStyle>
          <a:p>
            <a:pPr>
              <a:defRPr/>
            </a:pPr>
            <a:fld id="{6D596450-6CB5-4E25-AD73-69238F6DF6B7}"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6"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230503473"/>
      </p:ext>
    </p:extLst>
  </p:cSld>
  <p:clrMapOvr>
    <a:masterClrMapping/>
  </p:clrMapOvr>
  <p:transition spd="med">
    <p:rand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Slide Number Placeholder 6"/>
          <p:cNvSpPr>
            <a:spLocks noGrp="1"/>
          </p:cNvSpPr>
          <p:nvPr>
            <p:ph type="sldNum" sz="quarter" idx="10"/>
          </p:nvPr>
        </p:nvSpPr>
        <p:spPr>
          <a:xfrm>
            <a:off x="8077200" y="6356350"/>
            <a:ext cx="609600" cy="365125"/>
          </a:xfrm>
        </p:spPr>
        <p:txBody>
          <a:bodyPr/>
          <a:lstStyle>
            <a:lvl1pPr>
              <a:defRPr/>
            </a:lvl1pPr>
          </a:lstStyle>
          <a:p>
            <a:pPr>
              <a:defRPr/>
            </a:pPr>
            <a:fld id="{D37CC496-5DB1-4B0D-8008-C8CB83FE5345}"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10"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954279066"/>
      </p:ext>
    </p:extLst>
  </p:cSld>
  <p:clrMapOvr>
    <a:masterClrMapping/>
  </p:clrMapOvr>
  <p:transition spd="med">
    <p:rand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1B1DDA1-A8A9-4986-AF2F-2C6F7D1C270D}"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650211042"/>
      </p:ext>
    </p:extLst>
  </p:cSld>
  <p:clrMapOvr>
    <a:masterClrMapping/>
  </p:clrMapOvr>
  <p:transition spd="med">
    <p:rand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7FE31D3-32A4-49F3-883F-07BAA7EA30F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76555146"/>
      </p:ext>
    </p:extLst>
  </p:cSld>
  <p:clrMapOvr>
    <a:masterClrMapping/>
  </p:clrMapOvr>
  <p:transition spd="med">
    <p:rand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3"/>
          <p:cNvSpPr txBox="1"/>
          <p:nvPr userDrawn="1"/>
        </p:nvSpPr>
        <p:spPr>
          <a:xfrm>
            <a:off x="214313" y="142875"/>
            <a:ext cx="646112" cy="461963"/>
          </a:xfrm>
          <a:prstGeom prst="rect">
            <a:avLst/>
          </a:prstGeom>
          <a:noFill/>
        </p:spPr>
        <p:txBody>
          <a:bodyPr>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4"/>
          <p:cNvSpPr txBox="1"/>
          <p:nvPr userDrawn="1"/>
        </p:nvSpPr>
        <p:spPr>
          <a:xfrm>
            <a:off x="357188" y="714375"/>
            <a:ext cx="7643812" cy="1071563"/>
          </a:xfrm>
          <a:prstGeom prst="rect">
            <a:avLst/>
          </a:prstGeom>
          <a:ln>
            <a:noFill/>
          </a:ln>
        </p:spPr>
        <p:txBody>
          <a:bodyPr/>
          <a:lstStyle/>
          <a:p>
            <a:pPr>
              <a:spcBef>
                <a:spcPct val="20000"/>
              </a:spcBef>
              <a:defRPr/>
            </a:pPr>
            <a:r>
              <a:rPr lang="en-US" altLang="zh-CN" sz="5400" dirty="0">
                <a:solidFill>
                  <a:prstClr val="white"/>
                </a:solidFill>
                <a:latin typeface="Constantia"/>
                <a:ea typeface="宋体"/>
              </a:rPr>
              <a:t>Project  Management</a:t>
            </a:r>
            <a:endParaRPr lang="zh-CN" altLang="en-US" sz="5400" dirty="0">
              <a:solidFill>
                <a:prstClr val="white"/>
              </a:solidFill>
              <a:latin typeface="Constantia"/>
              <a:ea typeface="宋体"/>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DDF07808-A32E-4756-BA13-D38E7A5AC07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07AB69F-18BC-46D3-8693-08575474BA09}"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623467684"/>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404331760"/>
      </p:ext>
    </p:extLst>
  </p:cSld>
  <p:clrMapOvr>
    <a:masterClrMapping/>
  </p:clrMapOvr>
  <p:transition spd="med">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4223987644"/>
      </p:ext>
    </p:extLst>
  </p:cSld>
  <p:clrMapOvr>
    <a:masterClrMapping/>
  </p:clrMapOvr>
  <p:transition spd="med">
    <p:rand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日期占位符 3"/>
          <p:cNvSpPr txBox="1">
            <a:spLocks/>
          </p:cNvSpPr>
          <p:nvPr userDrawn="1"/>
        </p:nvSpPr>
        <p:spPr>
          <a:xfrm>
            <a:off x="528638" y="6356350"/>
            <a:ext cx="2133600" cy="365125"/>
          </a:xfrm>
          <a:prstGeom prst="rect">
            <a:avLst/>
          </a:prstGeom>
        </p:spPr>
        <p:txBody>
          <a:bodyPr anchor="ctr"/>
          <a:lstStyle/>
          <a:p>
            <a:pPr>
              <a:buFontTx/>
              <a:buNone/>
              <a:defRPr/>
            </a:pPr>
            <a:fld id="{5CC8DF32-1F8E-4D18-8CDF-15F1A0BB5362}" type="datetimeFigureOut">
              <a:rPr lang="zh-CN" altLang="en-US" sz="1200">
                <a:solidFill>
                  <a:prstClr val="black">
                    <a:tint val="75000"/>
                  </a:prstClr>
                </a:solidFill>
                <a:latin typeface="Arial" charset="0"/>
              </a:rPr>
              <a:pPr>
                <a:buFontTx/>
                <a:buNone/>
                <a:defRPr/>
              </a:pPr>
              <a:t>2024/12/2</a:t>
            </a:fld>
            <a:endParaRPr lang="zh-CN" altLang="en-US" sz="1200">
              <a:solidFill>
                <a:prstClr val="black">
                  <a:tint val="75000"/>
                </a:prstClr>
              </a:solidFill>
              <a:latin typeface="Arial" charset="0"/>
            </a:endParaRPr>
          </a:p>
        </p:txBody>
      </p:sp>
      <p:sp>
        <p:nvSpPr>
          <p:cNvPr id="3" name="灯片编号占位符 5"/>
          <p:cNvSpPr txBox="1">
            <a:spLocks/>
          </p:cNvSpPr>
          <p:nvPr userDrawn="1"/>
        </p:nvSpPr>
        <p:spPr>
          <a:xfrm>
            <a:off x="6553200" y="6356350"/>
            <a:ext cx="2133600" cy="365125"/>
          </a:xfrm>
          <a:prstGeom prst="rect">
            <a:avLst/>
          </a:prstGeom>
        </p:spPr>
        <p:txBody>
          <a:bodyPr anchor="ctr"/>
          <a:lstStyle/>
          <a:p>
            <a:pPr algn="r">
              <a:buFontTx/>
              <a:buNone/>
              <a:defRPr/>
            </a:pPr>
            <a:fld id="{8B5D5D22-BD7B-4872-A595-AACAC2EB656D}" type="slidenum">
              <a:rPr lang="zh-CN" altLang="en-US" sz="1200">
                <a:solidFill>
                  <a:prstClr val="black">
                    <a:tint val="75000"/>
                  </a:prstClr>
                </a:solidFill>
                <a:latin typeface="Arial" charset="0"/>
              </a:rPr>
              <a:pPr algn="r">
                <a:buFontTx/>
                <a:buNone/>
                <a:defRPr/>
              </a:pPr>
              <a:t>‹#›</a:t>
            </a:fld>
            <a:endParaRPr lang="zh-CN" altLang="en-US" sz="1200">
              <a:solidFill>
                <a:prstClr val="black">
                  <a:tint val="75000"/>
                </a:prstClr>
              </a:solidFill>
              <a:latin typeface="Arial" charset="0"/>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4"/>
          <p:cNvSpPr txBox="1"/>
          <p:nvPr userDrawn="1"/>
        </p:nvSpPr>
        <p:spPr>
          <a:xfrm>
            <a:off x="214313" y="142875"/>
            <a:ext cx="646112" cy="461963"/>
          </a:xfrm>
          <a:prstGeom prst="rect">
            <a:avLst/>
          </a:prstGeom>
          <a:noFill/>
        </p:spPr>
        <p:txBody>
          <a:bodyPr wrap="none">
            <a:spAutoFit/>
          </a:bodyPr>
          <a:lstStyle/>
          <a:p>
            <a:pPr>
              <a:buFontTx/>
              <a:buNone/>
              <a:defRPr/>
            </a:pPr>
            <a:r>
              <a:rPr lang="en-US" altLang="zh-CN" sz="2400" dirty="0">
                <a:solidFill>
                  <a:prstClr val="white"/>
                </a:solidFill>
                <a:latin typeface="Arial" charset="0"/>
              </a:rPr>
              <a:t>PM</a:t>
            </a:r>
            <a:endParaRPr lang="zh-CN" altLang="en-US" sz="2400" dirty="0">
              <a:solidFill>
                <a:prstClr val="white"/>
              </a:solidFill>
              <a:latin typeface="Arial" charset="0"/>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0F6FC6">
                    <a:lumMod val="40000"/>
                    <a:lumOff val="60000"/>
                  </a:srgbClr>
                </a:solidFill>
              </a:rPr>
              <a:t>PM</a:t>
            </a:r>
            <a:endParaRPr lang="zh-CN" altLang="en-US" sz="2400" b="1" dirty="0">
              <a:solidFill>
                <a:srgbClr val="0F6FC6">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81E6D682-792E-4C99-B515-E2F9E087A997}" type="datetimeFigureOut">
              <a:rPr lang="zh-CN" altLang="en-US">
                <a:solidFill>
                  <a:srgbClr val="04617B">
                    <a:shade val="90000"/>
                  </a:srgbClr>
                </a:solidFill>
              </a:rPr>
              <a:pPr>
                <a:defRPr/>
              </a:pPr>
              <a:t>2024/12/2</a:t>
            </a:fld>
            <a:endParaRPr lang="zh-CN" altLang="en-US">
              <a:solidFill>
                <a:srgbClr val="04617B">
                  <a:shade val="90000"/>
                </a:srgb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srgbClr val="04617B">
                  <a:shade val="90000"/>
                </a:srgbClr>
              </a:solidFill>
            </a:endParaRPr>
          </a:p>
        </p:txBody>
      </p:sp>
      <p:sp>
        <p:nvSpPr>
          <p:cNvPr id="22" name="灯片编号占位符 5"/>
          <p:cNvSpPr>
            <a:spLocks noGrp="1"/>
          </p:cNvSpPr>
          <p:nvPr>
            <p:ph type="sldNum" sz="quarter" idx="12"/>
          </p:nvPr>
        </p:nvSpPr>
        <p:spPr/>
        <p:txBody>
          <a:bodyPr/>
          <a:lstStyle>
            <a:lvl1pPr>
              <a:defRPr/>
            </a:lvl1pPr>
          </a:lstStyle>
          <a:p>
            <a:pPr>
              <a:defRPr/>
            </a:pPr>
            <a:fld id="{D857C6C2-6D76-437F-B421-03E207A63DB8}" type="slidenum">
              <a:rPr lang="zh-CN" altLang="en-US">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3350944726"/>
      </p:ext>
    </p:extLst>
  </p:cSld>
  <p:clrMapOvr>
    <a:masterClrMapping/>
  </p:clrMapOvr>
  <p:transition spd="med">
    <p:random/>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a:t>单击此处编辑母版标题样式</a:t>
            </a:r>
          </a:p>
        </p:txBody>
      </p:sp>
      <p:sp>
        <p:nvSpPr>
          <p:cNvPr id="3" name="表格占位符 2"/>
          <p:cNvSpPr>
            <a:spLocks noGrp="1"/>
          </p:cNvSpPr>
          <p:nvPr>
            <p:ph type="tbl" idx="1"/>
          </p:nvPr>
        </p:nvSpPr>
        <p:spPr>
          <a:xfrm>
            <a:off x="457200" y="1981200"/>
            <a:ext cx="8229600" cy="3886200"/>
          </a:xfrm>
        </p:spPr>
        <p:txBody>
          <a:bodyPr/>
          <a:lstStyle/>
          <a:p>
            <a:pPr lvl="0"/>
            <a:endParaRPr lang="zh-CN" altLang="en-US" noProof="0"/>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solidFill>
                <a:srgbClr val="04617B">
                  <a:shade val="90000"/>
                </a:srgbClr>
              </a:solidFill>
            </a:endParaRPr>
          </a:p>
        </p:txBody>
      </p:sp>
      <p:sp>
        <p:nvSpPr>
          <p:cNvPr id="5" name="Rectangle 3"/>
          <p:cNvSpPr>
            <a:spLocks noGrp="1" noChangeArrowheads="1"/>
          </p:cNvSpPr>
          <p:nvPr>
            <p:ph type="sldNum" sz="quarter" idx="11"/>
          </p:nvPr>
        </p:nvSpPr>
        <p:spPr/>
        <p:txBody>
          <a:bodyPr/>
          <a:lstStyle>
            <a:lvl1pPr>
              <a:defRPr/>
            </a:lvl1pPr>
          </a:lstStyle>
          <a:p>
            <a:pPr>
              <a:defRPr/>
            </a:pPr>
            <a:fld id="{03E257F4-A980-485F-AFD4-49207D69B766}" type="slidenum">
              <a:rPr lang="en-US" altLang="zh-CN">
                <a:solidFill>
                  <a:srgbClr val="04617B">
                    <a:shade val="90000"/>
                  </a:srgbClr>
                </a:solidFill>
              </a:rPr>
              <a:pPr>
                <a:defRPr/>
              </a:pPr>
              <a:t>‹#›</a:t>
            </a:fld>
            <a:endParaRPr lang="en-US" altLang="zh-CN">
              <a:solidFill>
                <a:srgbClr val="04617B">
                  <a:shade val="90000"/>
                </a:srgbClr>
              </a:solidFill>
            </a:endParaRPr>
          </a:p>
        </p:txBody>
      </p:sp>
      <p:sp>
        <p:nvSpPr>
          <p:cNvPr id="6" name="Rectangle 16"/>
          <p:cNvSpPr>
            <a:spLocks noGrp="1" noChangeArrowheads="1"/>
          </p:cNvSpPr>
          <p:nvPr>
            <p:ph type="dt" sz="half" idx="12"/>
          </p:nvPr>
        </p:nvSpPr>
        <p:spPr/>
        <p:txBody>
          <a:bodyPr/>
          <a:lstStyle>
            <a:lvl1pPr>
              <a:defRPr/>
            </a:lvl1pPr>
          </a:lstStyle>
          <a:p>
            <a:pPr>
              <a:defRPr/>
            </a:pPr>
            <a:endParaRPr lang="en-US" altLang="zh-CN">
              <a:solidFill>
                <a:srgbClr val="04617B">
                  <a:shade val="90000"/>
                </a:srgbClr>
              </a:solidFill>
            </a:endParaRPr>
          </a:p>
        </p:txBody>
      </p:sp>
    </p:spTree>
    <p:extLst>
      <p:ext uri="{BB962C8B-B14F-4D97-AF65-F5344CB8AC3E}">
        <p14:creationId xmlns:p14="http://schemas.microsoft.com/office/powerpoint/2010/main" val="19118173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单击此处编辑母版副标题样式</a:t>
            </a:r>
            <a:endParaRPr lang="en-US"/>
          </a:p>
        </p:txBody>
      </p:sp>
      <p:sp>
        <p:nvSpPr>
          <p:cNvPr id="4" name="Footer Placeholder 18"/>
          <p:cNvSpPr>
            <a:spLocks noGrp="1"/>
          </p:cNvSpPr>
          <p:nvPr>
            <p:ph type="ftr" sz="quarter" idx="10"/>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
        <p:nvSpPr>
          <p:cNvPr id="5" name="Slide Number Placeholder 26"/>
          <p:cNvSpPr>
            <a:spLocks noGrp="1"/>
          </p:cNvSpPr>
          <p:nvPr>
            <p:ph type="sldNum" sz="quarter" idx="11"/>
          </p:nvPr>
        </p:nvSpPr>
        <p:spPr/>
        <p:txBody>
          <a:bodyPr/>
          <a:lstStyle>
            <a:lvl1pPr>
              <a:defRPr/>
            </a:lvl1pPr>
          </a:lstStyle>
          <a:p>
            <a:pPr>
              <a:defRPr/>
            </a:pPr>
            <a:fld id="{DB950A92-A27B-4ABA-978F-D0634E9CB4AC}" type="slidenum">
              <a:rPr lang="zh-CN" altLang="en-US" smtClean="0">
                <a:solidFill>
                  <a:srgbClr val="DBF5F9">
                    <a:shade val="90000"/>
                  </a:srgbClr>
                </a:solidFill>
              </a:rPr>
              <a:pPr>
                <a:defRPr/>
              </a:pPr>
              <a:t>‹#›</a:t>
            </a:fld>
            <a:endParaRPr lang="zh-CN" altLang="en-US">
              <a:solidFill>
                <a:srgbClr val="DBF5F9">
                  <a:shade val="90000"/>
                </a:srgbClr>
              </a:solidFill>
            </a:endParaRPr>
          </a:p>
        </p:txBody>
      </p:sp>
    </p:spTree>
    <p:extLst>
      <p:ext uri="{BB962C8B-B14F-4D97-AF65-F5344CB8AC3E}">
        <p14:creationId xmlns:p14="http://schemas.microsoft.com/office/powerpoint/2010/main" val="1744902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6"/>
            <a:ext cx="886883" cy="5811839"/>
          </a:xfrm>
        </p:spPr>
        <p:txBody>
          <a:bodyPr vert="eaVert"/>
          <a:lstStyle/>
          <a:p>
            <a:r>
              <a:rPr lang="zh-CN" altLang="en-US" noProof="1"/>
              <a:t>单击此处编辑母版标题样式</a:t>
            </a:r>
            <a:endParaRPr lang="en-US" noProof="1"/>
          </a:p>
        </p:txBody>
      </p:sp>
      <p:sp>
        <p:nvSpPr>
          <p:cNvPr id="3" name="KSO_BC1"/>
          <p:cNvSpPr>
            <a:spLocks noGrp="1"/>
          </p:cNvSpPr>
          <p:nvPr>
            <p:ph type="body" orient="vert" idx="1"/>
          </p:nvPr>
        </p:nvSpPr>
        <p:spPr>
          <a:xfrm>
            <a:off x="1585381" y="365126"/>
            <a:ext cx="5949952" cy="5811839"/>
          </a:xfrm>
        </p:spPr>
        <p:txBody>
          <a:bodyPr vert="eaVert"/>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4"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6" name="灯片编号占位符 5"/>
          <p:cNvSpPr>
            <a:spLocks noGrp="1"/>
          </p:cNvSpPr>
          <p:nvPr>
            <p:ph type="sldNum" sz="quarter" idx="12"/>
          </p:nvPr>
        </p:nvSpPr>
        <p:spPr/>
        <p:txBody>
          <a:bodyPr/>
          <a:lstStyle>
            <a:lvl1pPr>
              <a:defRPr/>
            </a:lvl1pPr>
          </a:lstStyle>
          <a:p>
            <a:fld id="{31C2A03F-12C9-4C96-BF94-89D1B7FF2E56}" type="slidenum">
              <a:rPr lang="zh-CN" altLang="en-US"/>
              <a:pPr/>
              <a:t>‹#›</a:t>
            </a:fld>
            <a:endParaRPr lang="zh-CN" altLang="en-US"/>
          </a:p>
        </p:txBody>
      </p:sp>
    </p:spTree>
    <p:extLst>
      <p:ext uri="{BB962C8B-B14F-4D97-AF65-F5344CB8AC3E}">
        <p14:creationId xmlns:p14="http://schemas.microsoft.com/office/powerpoint/2010/main" val="25442298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ooter Placeholder 18"/>
          <p:cNvSpPr txBox="1">
            <a:spLocks/>
          </p:cNvSpPr>
          <p:nvPr/>
        </p:nvSpPr>
        <p:spPr>
          <a:xfrm>
            <a:off x="152400" y="6553200"/>
            <a:ext cx="5867400" cy="228600"/>
          </a:xfrm>
          <a:prstGeom prst="rect">
            <a:avLst/>
          </a:prstGeom>
        </p:spPr>
        <p:txBody>
          <a:bodyPr lIns="0" tIns="0" rIns="0" bIns="0" anchor="b"/>
          <a:lstStyle/>
          <a:p>
            <a:pPr>
              <a:buFontTx/>
              <a:buNone/>
              <a:defRPr/>
            </a:pPr>
            <a:r>
              <a:rPr lang="en-US" sz="1200">
                <a:solidFill>
                  <a:srgbClr val="045C75"/>
                </a:solidFill>
                <a:latin typeface="Constantia" pitchFamily="18" charset="0"/>
                <a:ea typeface="宋体" charset="-122"/>
              </a:rPr>
              <a:t>Copyright © 2013 Pearson Education, Inc. Publishing as Prentice Hall</a:t>
            </a:r>
          </a:p>
        </p:txBody>
      </p:sp>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5"/>
          <p:cNvSpPr>
            <a:spLocks noGrp="1"/>
          </p:cNvSpPr>
          <p:nvPr>
            <p:ph type="sldNum" sz="quarter" idx="10"/>
          </p:nvPr>
        </p:nvSpPr>
        <p:spPr/>
        <p:txBody>
          <a:bodyPr/>
          <a:lstStyle>
            <a:lvl1pPr>
              <a:defRPr/>
            </a:lvl1pPr>
          </a:lstStyle>
          <a:p>
            <a:pPr>
              <a:defRPr/>
            </a:pPr>
            <a:fld id="{DB950A92-A27B-4ABA-978F-D0634E9CB4AC}"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7006580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4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30352" y="2704664"/>
            <a:ext cx="7772400" cy="1509712"/>
          </a:xfrm>
        </p:spPr>
        <p:txBody>
          <a:bodyPr lIns="45720" rIns="45720">
            <a:normAutofit/>
          </a:bodyPr>
          <a:lstStyle>
            <a:lvl1pPr marL="0" indent="0">
              <a:buNone/>
              <a:defRPr sz="3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4" name="Slide Number Placeholder 5"/>
          <p:cNvSpPr>
            <a:spLocks noGrp="1"/>
          </p:cNvSpPr>
          <p:nvPr>
            <p:ph type="sldNum" sz="quarter" idx="10"/>
          </p:nvPr>
        </p:nvSpPr>
        <p:spPr/>
        <p:txBody>
          <a:bodyPr/>
          <a:lstStyle>
            <a:lvl1pPr>
              <a:defRPr/>
            </a:lvl1pPr>
          </a:lstStyle>
          <a:p>
            <a:pPr>
              <a:defRPr/>
            </a:pPr>
            <a:fld id="{B518DCCF-0359-4A28-B47D-9AB1DCD595E0}" type="slidenum">
              <a:rPr lang="zh-CN" altLang="en-US" smtClean="0">
                <a:solidFill>
                  <a:srgbClr val="DBF5F9">
                    <a:shade val="90000"/>
                  </a:srgbClr>
                </a:solidFill>
              </a:rPr>
              <a:pPr>
                <a:defRPr/>
              </a:pPr>
              <a:t>‹#›</a:t>
            </a:fld>
            <a:endParaRPr lang="zh-CN" altLang="en-US">
              <a:solidFill>
                <a:srgbClr val="DBF5F9">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DBF5F9">
                  <a:shade val="90000"/>
                </a:srgbClr>
              </a:solidFill>
            </a:endParaRPr>
          </a:p>
        </p:txBody>
      </p:sp>
    </p:spTree>
    <p:extLst>
      <p:ext uri="{BB962C8B-B14F-4D97-AF65-F5344CB8AC3E}">
        <p14:creationId xmlns:p14="http://schemas.microsoft.com/office/powerpoint/2010/main" val="3874732101"/>
      </p:ext>
    </p:extLst>
  </p:cSld>
  <p:clrMapOvr>
    <a:overrideClrMapping bg1="dk1" tx1="lt1" bg2="dk2" tx2="lt2" accent1="accent1" accent2="accent2" accent3="accent3" accent4="accent4" accent5="accent5" accent6="accent6" hlink="hlink" folHlink="folHlink"/>
  </p:clrMapOvr>
  <p:transition spd="med">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ooter Placeholder 18"/>
          <p:cNvSpPr txBox="1">
            <a:spLocks/>
          </p:cNvSpPr>
          <p:nvPr/>
        </p:nvSpPr>
        <p:spPr>
          <a:xfrm>
            <a:off x="152400" y="6553200"/>
            <a:ext cx="5867400" cy="228600"/>
          </a:xfrm>
          <a:prstGeom prst="rect">
            <a:avLst/>
          </a:prstGeom>
        </p:spPr>
        <p:txBody>
          <a:bodyPr lIns="0" tIns="0" rIns="0" bIns="0" anchor="b"/>
          <a:lstStyle>
            <a:defPPr>
              <a:defRPr lang="en-US"/>
            </a:defPPr>
            <a:lvl1pPr marL="0" algn="l"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Tx/>
              <a:buNone/>
              <a:defRPr/>
            </a:pPr>
            <a:r>
              <a:rPr lang="en-US" dirty="0">
                <a:solidFill>
                  <a:srgbClr val="04617B">
                    <a:shade val="90000"/>
                  </a:srgbClr>
                </a:solidFill>
              </a:rPr>
              <a:t>Copyright © 2012 Pearson Education, Inc. Publishing as Prentice Hall</a:t>
            </a:r>
          </a:p>
        </p:txBody>
      </p:sp>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Slide Number Placeholder 6"/>
          <p:cNvSpPr>
            <a:spLocks noGrp="1"/>
          </p:cNvSpPr>
          <p:nvPr>
            <p:ph type="sldNum" sz="quarter" idx="10"/>
          </p:nvPr>
        </p:nvSpPr>
        <p:spPr/>
        <p:txBody>
          <a:bodyPr/>
          <a:lstStyle>
            <a:lvl1pPr>
              <a:defRPr/>
            </a:lvl1pPr>
          </a:lstStyle>
          <a:p>
            <a:pPr>
              <a:defRPr/>
            </a:pPr>
            <a:fld id="{63E2F713-7595-488D-A594-C003F5CECB50}" type="slidenum">
              <a:rPr lang="zh-CN" altLang="en-US" smtClean="0">
                <a:solidFill>
                  <a:srgbClr val="04617B">
                    <a:shade val="90000"/>
                  </a:srgbClr>
                </a:solidFill>
              </a:rPr>
              <a:pPr>
                <a:defRPr/>
              </a:pPr>
              <a:t>‹#›</a:t>
            </a:fld>
            <a:endParaRPr lang="zh-CN" altLang="en-US">
              <a:solidFill>
                <a:srgbClr val="04617B">
                  <a:shade val="90000"/>
                </a:srgbClr>
              </a:solidFill>
            </a:endParaRPr>
          </a:p>
        </p:txBody>
      </p:sp>
    </p:spTree>
    <p:extLst>
      <p:ext uri="{BB962C8B-B14F-4D97-AF65-F5344CB8AC3E}">
        <p14:creationId xmlns:p14="http://schemas.microsoft.com/office/powerpoint/2010/main" val="2022634099"/>
      </p:ext>
    </p:extLst>
  </p:cSld>
  <p:clrMapOvr>
    <a:masterClrMapping/>
  </p:clrMapOvr>
  <p:transition spd="med">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normAutofit/>
          </a:bodyPr>
          <a:lstStyle>
            <a:lvl1pPr>
              <a:defRPr sz="4000"/>
            </a:lvl1pPr>
          </a:lstStyle>
          <a:p>
            <a:r>
              <a:rPr lang="zh-CN" altLang="en-US"/>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Slide Number Placeholder 8"/>
          <p:cNvSpPr>
            <a:spLocks noGrp="1"/>
          </p:cNvSpPr>
          <p:nvPr>
            <p:ph type="sldNum" sz="quarter" idx="10"/>
          </p:nvPr>
        </p:nvSpPr>
        <p:spPr/>
        <p:txBody>
          <a:bodyPr/>
          <a:lstStyle>
            <a:lvl1pPr>
              <a:defRPr/>
            </a:lvl1pPr>
          </a:lstStyle>
          <a:p>
            <a:pPr>
              <a:defRPr/>
            </a:pPr>
            <a:fld id="{B0800487-6CE6-44C2-BAFF-A8AD9FD83D24}"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8"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891366250"/>
      </p:ext>
    </p:extLst>
  </p:cSld>
  <p:clrMapOvr>
    <a:masterClrMapping/>
  </p:clrMapOvr>
  <p:transition spd="med">
    <p:random/>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40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Slide Number Placeholder 4"/>
          <p:cNvSpPr>
            <a:spLocks noGrp="1"/>
          </p:cNvSpPr>
          <p:nvPr>
            <p:ph type="sldNum" sz="quarter" idx="10"/>
          </p:nvPr>
        </p:nvSpPr>
        <p:spPr/>
        <p:txBody>
          <a:bodyPr/>
          <a:lstStyle>
            <a:lvl1pPr>
              <a:defRPr/>
            </a:lvl1pPr>
          </a:lstStyle>
          <a:p>
            <a:pPr>
              <a:defRPr/>
            </a:pPr>
            <a:fld id="{D4CC9576-5888-46B1-B4B4-191C260E5FE8}"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4"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61125436"/>
      </p:ext>
    </p:extLst>
  </p:cSld>
  <p:clrMapOvr>
    <a:masterClrMapping/>
  </p:clrMapOvr>
  <p:transition spd="med">
    <p:random/>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a:defRPr/>
            </a:lvl1pPr>
          </a:lstStyle>
          <a:p>
            <a:pPr>
              <a:defRPr/>
            </a:pPr>
            <a:fld id="{696500BD-D733-457D-9A8B-989E027F760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3"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097940867"/>
      </p:ext>
    </p:extLst>
  </p:cSld>
  <p:clrMapOvr>
    <a:masterClrMapping/>
  </p:clrMapOvr>
  <p:transition spd="med">
    <p:random/>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800" b="0">
                <a:ln>
                  <a:noFill/>
                </a:ln>
                <a:solidFill>
                  <a:schemeClr val="tx2"/>
                </a:solidFill>
                <a:effectLst/>
                <a:latin typeface="+mj-lt"/>
                <a:ea typeface="+mj-ea"/>
                <a:cs typeface="+mj-cs"/>
              </a:defRPr>
            </a:lvl1pPr>
          </a:lstStyle>
          <a:p>
            <a:r>
              <a:rPr lang="zh-CN" altLang="en-US"/>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Slide Number Placeholder 6"/>
          <p:cNvSpPr>
            <a:spLocks noGrp="1"/>
          </p:cNvSpPr>
          <p:nvPr>
            <p:ph type="sldNum" sz="quarter" idx="10"/>
          </p:nvPr>
        </p:nvSpPr>
        <p:spPr/>
        <p:txBody>
          <a:bodyPr/>
          <a:lstStyle>
            <a:lvl1pPr>
              <a:defRPr/>
            </a:lvl1pPr>
          </a:lstStyle>
          <a:p>
            <a:pPr>
              <a:defRPr/>
            </a:pPr>
            <a:fld id="{6D596450-6CB5-4E25-AD73-69238F6DF6B7}"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6"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893225965"/>
      </p:ext>
    </p:extLst>
  </p:cSld>
  <p:clrMapOvr>
    <a:masterClrMapping/>
  </p:clrMapOvr>
  <p:transition spd="med">
    <p:rand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en-US" dirty="0">
              <a:solidFill>
                <a:prstClr val="white"/>
              </a:solidFill>
            </a:endParaRPr>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a:t>单击图标添加图片</a:t>
            </a:r>
            <a:endParaRPr lang="en-US" noProof="0" dirty="0"/>
          </a:p>
        </p:txBody>
      </p:sp>
      <p:sp>
        <p:nvSpPr>
          <p:cNvPr id="9" name="Slide Number Placeholder 6"/>
          <p:cNvSpPr>
            <a:spLocks noGrp="1"/>
          </p:cNvSpPr>
          <p:nvPr>
            <p:ph type="sldNum" sz="quarter" idx="10"/>
          </p:nvPr>
        </p:nvSpPr>
        <p:spPr>
          <a:xfrm>
            <a:off x="8077200" y="6356350"/>
            <a:ext cx="609600" cy="365125"/>
          </a:xfrm>
        </p:spPr>
        <p:txBody>
          <a:bodyPr/>
          <a:lstStyle>
            <a:lvl1pPr>
              <a:defRPr/>
            </a:lvl1pPr>
          </a:lstStyle>
          <a:p>
            <a:pPr>
              <a:defRPr/>
            </a:pPr>
            <a:fld id="{D37CC496-5DB1-4B0D-8008-C8CB83FE5345}"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10"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2830462977"/>
      </p:ext>
    </p:extLst>
  </p:cSld>
  <p:clrMapOvr>
    <a:masterClrMapping/>
  </p:clrMapOvr>
  <p:transition spd="med">
    <p:random/>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1B1DDA1-A8A9-4986-AF2F-2C6F7D1C270D}"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921888037"/>
      </p:ext>
    </p:extLst>
  </p:cSld>
  <p:clrMapOvr>
    <a:masterClrMapping/>
  </p:clrMapOvr>
  <p:transition spd="med">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normAutofit/>
          </a:bodyPr>
          <a:lstStyle>
            <a:lvl1pPr>
              <a:defRPr sz="4000"/>
            </a:lvl1pPr>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Slide Number Placeholder 5"/>
          <p:cNvSpPr>
            <a:spLocks noGrp="1"/>
          </p:cNvSpPr>
          <p:nvPr>
            <p:ph type="sldNum" sz="quarter" idx="10"/>
          </p:nvPr>
        </p:nvSpPr>
        <p:spPr/>
        <p:txBody>
          <a:bodyPr/>
          <a:lstStyle>
            <a:lvl1pPr>
              <a:defRPr/>
            </a:lvl1pPr>
          </a:lstStyle>
          <a:p>
            <a:pPr>
              <a:defRPr/>
            </a:pPr>
            <a:fld id="{57FE31D3-32A4-49F3-883F-07BAA7EA30F2}" type="slidenum">
              <a:rPr lang="zh-CN" altLang="en-US" smtClean="0">
                <a:solidFill>
                  <a:srgbClr val="04617B">
                    <a:shade val="90000"/>
                  </a:srgbClr>
                </a:solidFill>
              </a:rPr>
              <a:pPr>
                <a:defRPr/>
              </a:pPr>
              <a:t>‹#›</a:t>
            </a:fld>
            <a:endParaRPr lang="zh-CN" altLang="en-US">
              <a:solidFill>
                <a:srgbClr val="04617B">
                  <a:shade val="90000"/>
                </a:srgbClr>
              </a:solidFill>
            </a:endParaRPr>
          </a:p>
        </p:txBody>
      </p:sp>
      <p:sp>
        <p:nvSpPr>
          <p:cNvPr id="5" name="Footer Placeholder 18"/>
          <p:cNvSpPr>
            <a:spLocks noGrp="1"/>
          </p:cNvSpPr>
          <p:nvPr>
            <p:ph type="ftr" sz="quarter" idx="11"/>
          </p:nvPr>
        </p:nvSpPr>
        <p:spPr>
          <a:xfrm>
            <a:off x="152400" y="6553200"/>
            <a:ext cx="5867400" cy="228600"/>
          </a:xfrm>
        </p:spPr>
        <p:txBody>
          <a:bodyPr/>
          <a:lstStyle>
            <a:lvl1pPr>
              <a:defRPr/>
            </a:lvl1pPr>
          </a:lstStyle>
          <a:p>
            <a:pPr>
              <a:defRPr/>
            </a:pPr>
            <a:endParaRPr lang="zh-CN" altLang="en-US">
              <a:solidFill>
                <a:srgbClr val="04617B">
                  <a:shade val="90000"/>
                </a:srgbClr>
              </a:solidFill>
            </a:endParaRPr>
          </a:p>
        </p:txBody>
      </p:sp>
    </p:spTree>
    <p:extLst>
      <p:ext uri="{BB962C8B-B14F-4D97-AF65-F5344CB8AC3E}">
        <p14:creationId xmlns:p14="http://schemas.microsoft.com/office/powerpoint/2010/main" val="3179293402"/>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image" Target="../media/image1.png"/><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theme" Target="../theme/theme1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image" Target="../media/image4.jpeg"/><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theme" Target="../theme/theme11.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2.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theme" Target="../theme/theme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6" Type="http://schemas.openxmlformats.org/officeDocument/2006/relationships/theme" Target="../theme/theme5.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6.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theme" Target="../theme/theme7.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2" Type="http://schemas.openxmlformats.org/officeDocument/2006/relationships/slideLayout" Target="../slideLayouts/slideLayout126.xml"/><Relationship Id="rId16" Type="http://schemas.openxmlformats.org/officeDocument/2006/relationships/theme" Target="../theme/theme9.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14"/>
          <p:cNvPicPr>
            <a:picLocks noChangeAspect="1" noChangeArrowheads="1"/>
          </p:cNvPicPr>
          <p:nvPr/>
        </p:nvPicPr>
        <p:blipFill>
          <a:blip r:embed="rId12">
            <a:extLst>
              <a:ext uri="{28A0092B-C50C-407E-A947-70E740481C1C}">
                <a14:useLocalDpi xmlns:a14="http://schemas.microsoft.com/office/drawing/2010/main" val="0"/>
              </a:ext>
            </a:extLst>
          </a:blip>
          <a:srcRect l="378" t="37" r="4761" b="6355"/>
          <a:stretch>
            <a:fillRect/>
          </a:stretch>
        </p:blipFill>
        <p:spPr bwMode="auto">
          <a:xfrm>
            <a:off x="0" y="0"/>
            <a:ext cx="9142413"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0" y="0"/>
            <a:ext cx="9144000" cy="6548967"/>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noProof="1"/>
          </a:p>
        </p:txBody>
      </p:sp>
      <p:sp>
        <p:nvSpPr>
          <p:cNvPr id="1028" name="KSO_BT1"/>
          <p:cNvSpPr>
            <a:spLocks noGrp="1" noChangeArrowheads="1"/>
          </p:cNvSpPr>
          <p:nvPr>
            <p:ph type="title" idx="4294967295"/>
          </p:nvPr>
        </p:nvSpPr>
        <p:spPr bwMode="auto">
          <a:xfrm>
            <a:off x="419100" y="184151"/>
            <a:ext cx="8291513" cy="7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en-US"/>
          </a:p>
        </p:txBody>
      </p:sp>
      <p:sp>
        <p:nvSpPr>
          <p:cNvPr id="1029" name="KSO_BC1"/>
          <p:cNvSpPr>
            <a:spLocks noGrp="1" noChangeArrowheads="1"/>
          </p:cNvSpPr>
          <p:nvPr>
            <p:ph type="body" idx="4294967295"/>
          </p:nvPr>
        </p:nvSpPr>
        <p:spPr bwMode="auto">
          <a:xfrm>
            <a:off x="419100" y="1380068"/>
            <a:ext cx="8291513" cy="3570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4" name="日期占位符 3"/>
          <p:cNvSpPr>
            <a:spLocks noGrp="1"/>
          </p:cNvSpPr>
          <p:nvPr>
            <p:ph type="dt" sz="half" idx="2"/>
          </p:nvPr>
        </p:nvSpPr>
        <p:spPr>
          <a:xfrm>
            <a:off x="628650" y="6356351"/>
            <a:ext cx="2057400" cy="366183"/>
          </a:xfrm>
          <a:prstGeom prst="rect">
            <a:avLst/>
          </a:prstGeom>
        </p:spPr>
        <p:txBody>
          <a:bodyPr vert="horz" lIns="91440" tIns="45720" rIns="91440" bIns="45720" rtlCol="0" anchor="ctr">
            <a:normAutofit/>
          </a:bodyPr>
          <a:lstStyle>
            <a:lvl1pPr algn="l">
              <a:buFont typeface="Arial" panose="020B0604020202020204" pitchFamily="34" charset="0"/>
              <a:buNone/>
              <a:defRPr sz="1200" noProof="1">
                <a:solidFill>
                  <a:schemeClr val="tx1">
                    <a:tint val="75000"/>
                  </a:schemeClr>
                </a:solidFill>
                <a:ea typeface="宋体" panose="02010600030101010101" pitchFamily="2" charset="-122"/>
                <a:cs typeface="+mn-ea"/>
              </a:defRPr>
            </a:lvl1pPr>
          </a:lstStyle>
          <a:p>
            <a:pPr>
              <a:defRPr/>
            </a:pPr>
            <a:fld id="{6225C3F8-4198-4E6C-BC5D-A4F2B2592F09}" type="datetime1">
              <a:rPr lang="zh-CN" altLang="en-US"/>
              <a:pPr>
                <a:defRPr/>
              </a:pPr>
              <a:t>2024/12/2</a:t>
            </a:fld>
            <a:endParaRPr lang="zh-CN" altLang="en-US">
              <a:cs typeface="+mn-cs"/>
            </a:endParaRPr>
          </a:p>
        </p:txBody>
      </p:sp>
      <p:sp>
        <p:nvSpPr>
          <p:cNvPr id="5" name="页脚占位符 4"/>
          <p:cNvSpPr>
            <a:spLocks noGrp="1"/>
          </p:cNvSpPr>
          <p:nvPr>
            <p:ph type="ftr" sz="quarter" idx="3"/>
          </p:nvPr>
        </p:nvSpPr>
        <p:spPr>
          <a:xfrm>
            <a:off x="3028950" y="6356351"/>
            <a:ext cx="3086100" cy="366183"/>
          </a:xfrm>
          <a:prstGeom prst="rect">
            <a:avLst/>
          </a:prstGeom>
        </p:spPr>
        <p:txBody>
          <a:bodyPr vert="horz" lIns="91440" tIns="45720" rIns="91440" bIns="45720" rtlCol="0" anchor="ctr">
            <a:normAutofit/>
          </a:bodyPr>
          <a:lstStyle>
            <a:lvl1pPr algn="ctr">
              <a:buFont typeface="Arial" panose="020B0604020202020204" pitchFamily="34" charset="0"/>
              <a:buNone/>
              <a:defRPr sz="1200" noProof="1">
                <a:solidFill>
                  <a:schemeClr val="tx1">
                    <a:tint val="75000"/>
                  </a:schemeClr>
                </a:solidFill>
                <a:ea typeface="宋体" panose="02010600030101010101" pitchFamily="2" charset="-122"/>
              </a:defRPr>
            </a:lvl1pPr>
          </a:lstStyle>
          <a:p>
            <a:pPr>
              <a:defRPr/>
            </a:pPr>
            <a:r>
              <a:rPr lang="zh-CN" altLang="en-US"/>
              <a:t>清华大学出版社</a:t>
            </a:r>
          </a:p>
        </p:txBody>
      </p:sp>
      <p:sp>
        <p:nvSpPr>
          <p:cNvPr id="6" name="灯片编号占位符 5"/>
          <p:cNvSpPr>
            <a:spLocks noGrp="1"/>
          </p:cNvSpPr>
          <p:nvPr>
            <p:ph type="sldNum" sz="quarter" idx="4"/>
          </p:nvPr>
        </p:nvSpPr>
        <p:spPr>
          <a:xfrm>
            <a:off x="6457950" y="6356351"/>
            <a:ext cx="2057400" cy="36618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9D9D9D"/>
                </a:solidFill>
              </a:defRPr>
            </a:lvl1pPr>
          </a:lstStyle>
          <a:p>
            <a:fld id="{29BBEC25-C510-436D-A608-91FF56297A4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txStyles>
    <p:titleStyle>
      <a:lvl1pPr algn="l" rtl="0" eaLnBrk="0" fontAlgn="base" hangingPunct="0">
        <a:lnSpc>
          <a:spcPct val="90000"/>
        </a:lnSpc>
        <a:spcBef>
          <a:spcPct val="0"/>
        </a:spcBef>
        <a:spcAft>
          <a:spcPct val="0"/>
        </a:spcAft>
        <a:defRPr sz="3200" b="1" kern="1200">
          <a:solidFill>
            <a:schemeClr val="accent1"/>
          </a:solidFill>
          <a:latin typeface="Arial" panose="020B0604020202020204" pitchFamily="34" charset="0"/>
          <a:ea typeface="黑体" panose="02010609060101010101" pitchFamily="49" charset="-122"/>
          <a:cs typeface="+mj-cs"/>
        </a:defRPr>
      </a:lvl1pPr>
      <a:lvl2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2pPr>
      <a:lvl3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3pPr>
      <a:lvl4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4pPr>
      <a:lvl5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9pPr>
    </p:titleStyle>
    <p:bodyStyle>
      <a:lvl1pPr marL="357188" indent="-357188" algn="just" rtl="0" eaLnBrk="0" fontAlgn="base" hangingPunct="0">
        <a:spcBef>
          <a:spcPct val="0"/>
        </a:spcBef>
        <a:spcAft>
          <a:spcPct val="0"/>
        </a:spcAft>
        <a:buClr>
          <a:schemeClr val="accent1"/>
        </a:buClr>
        <a:buSzPct val="80000"/>
        <a:buFont typeface="Wingdings 2" pitchFamily="18" charset="2"/>
        <a:buChar char=""/>
        <a:defRPr lang="zh-CN" altLang="en-US" sz="2400" kern="1200" dirty="0">
          <a:solidFill>
            <a:srgbClr val="657B3E"/>
          </a:solidFill>
          <a:latin typeface="Arial" panose="020B0604020202020204" pitchFamily="34" charset="0"/>
          <a:ea typeface="黑体" panose="02010609060101010101" pitchFamily="49" charset="-122"/>
          <a:cs typeface="+mn-cs"/>
        </a:defRPr>
      </a:lvl1pPr>
      <a:lvl2pPr marL="719138" indent="-285750" algn="just" rtl="0" eaLnBrk="0" fontAlgn="base" hangingPunct="0">
        <a:spcBef>
          <a:spcPct val="0"/>
        </a:spcBef>
        <a:spcAft>
          <a:spcPct val="0"/>
        </a:spcAft>
        <a:buClr>
          <a:schemeClr val="accent1"/>
        </a:buClr>
        <a:buFont typeface="Arial" pitchFamily="34" charset="0"/>
        <a:buChar char="•"/>
        <a:defRPr sz="2400" kern="1200">
          <a:solidFill>
            <a:srgbClr val="657B3E"/>
          </a:solidFill>
          <a:latin typeface="Arial" panose="020B0604020202020204" pitchFamily="34" charset="0"/>
          <a:ea typeface="黑体" panose="02010609060101010101" pitchFamily="49" charset="-122"/>
          <a:cs typeface="+mn-cs"/>
        </a:defRPr>
      </a:lvl2pPr>
      <a:lvl3pPr marL="11430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14"/>
          <p:cNvPicPr>
            <a:picLocks noChangeAspect="1" noChangeArrowheads="1"/>
          </p:cNvPicPr>
          <p:nvPr/>
        </p:nvPicPr>
        <p:blipFill>
          <a:blip r:embed="rId12">
            <a:extLst>
              <a:ext uri="{28A0092B-C50C-407E-A947-70E740481C1C}">
                <a14:useLocalDpi xmlns:a14="http://schemas.microsoft.com/office/drawing/2010/main" val="0"/>
              </a:ext>
            </a:extLst>
          </a:blip>
          <a:srcRect l="378" t="37" r="4761" b="6355"/>
          <a:stretch>
            <a:fillRect/>
          </a:stretch>
        </p:blipFill>
        <p:spPr bwMode="auto">
          <a:xfrm>
            <a:off x="0" y="0"/>
            <a:ext cx="9142413"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0" y="0"/>
            <a:ext cx="9144000" cy="6548967"/>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noProof="1">
              <a:solidFill>
                <a:prstClr val="white"/>
              </a:solidFill>
            </a:endParaRPr>
          </a:p>
        </p:txBody>
      </p:sp>
      <p:sp>
        <p:nvSpPr>
          <p:cNvPr id="1028" name="KSO_BT1"/>
          <p:cNvSpPr>
            <a:spLocks noGrp="1" noChangeArrowheads="1"/>
          </p:cNvSpPr>
          <p:nvPr>
            <p:ph type="title" idx="4294967295"/>
          </p:nvPr>
        </p:nvSpPr>
        <p:spPr bwMode="auto">
          <a:xfrm>
            <a:off x="419100" y="184151"/>
            <a:ext cx="8291513" cy="7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en-US"/>
          </a:p>
        </p:txBody>
      </p:sp>
      <p:sp>
        <p:nvSpPr>
          <p:cNvPr id="1029" name="KSO_BC1"/>
          <p:cNvSpPr>
            <a:spLocks noGrp="1" noChangeArrowheads="1"/>
          </p:cNvSpPr>
          <p:nvPr>
            <p:ph type="body" idx="4294967295"/>
          </p:nvPr>
        </p:nvSpPr>
        <p:spPr bwMode="auto">
          <a:xfrm>
            <a:off x="419100" y="1380068"/>
            <a:ext cx="8291513" cy="3570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4" name="日期占位符 3"/>
          <p:cNvSpPr>
            <a:spLocks noGrp="1"/>
          </p:cNvSpPr>
          <p:nvPr>
            <p:ph type="dt" sz="half" idx="2"/>
          </p:nvPr>
        </p:nvSpPr>
        <p:spPr>
          <a:xfrm>
            <a:off x="628650" y="6356351"/>
            <a:ext cx="2057400" cy="366183"/>
          </a:xfrm>
          <a:prstGeom prst="rect">
            <a:avLst/>
          </a:prstGeom>
        </p:spPr>
        <p:txBody>
          <a:bodyPr vert="horz" lIns="91440" tIns="45720" rIns="91440" bIns="45720" rtlCol="0" anchor="ctr">
            <a:normAutofit/>
          </a:bodyPr>
          <a:lstStyle>
            <a:lvl1pPr algn="l">
              <a:buFont typeface="Arial" panose="020B0604020202020204" pitchFamily="34" charset="0"/>
              <a:buNone/>
              <a:defRPr sz="1200" noProof="1">
                <a:solidFill>
                  <a:schemeClr val="tx1">
                    <a:tint val="75000"/>
                  </a:schemeClr>
                </a:solidFill>
                <a:ea typeface="宋体" panose="02010600030101010101" pitchFamily="2" charset="-122"/>
                <a:cs typeface="+mn-ea"/>
              </a:defRPr>
            </a:lvl1pPr>
          </a:lstStyle>
          <a:p>
            <a:pPr>
              <a:defRPr/>
            </a:pPr>
            <a:fld id="{6225C3F8-4198-4E6C-BC5D-A4F2B2592F09}" type="datetime1">
              <a:rPr lang="zh-CN" altLang="en-US">
                <a:solidFill>
                  <a:srgbClr val="5F5F5F">
                    <a:tint val="75000"/>
                  </a:srgbClr>
                </a:solidFill>
              </a:rPr>
              <a:pPr>
                <a:defRPr/>
              </a:pPr>
              <a:t>2024/12/2</a:t>
            </a:fld>
            <a:endParaRPr lang="zh-CN" altLang="en-US">
              <a:solidFill>
                <a:srgbClr val="5F5F5F">
                  <a:tint val="75000"/>
                </a:srgbClr>
              </a:solidFill>
            </a:endParaRPr>
          </a:p>
        </p:txBody>
      </p:sp>
      <p:sp>
        <p:nvSpPr>
          <p:cNvPr id="5" name="页脚占位符 4"/>
          <p:cNvSpPr>
            <a:spLocks noGrp="1"/>
          </p:cNvSpPr>
          <p:nvPr>
            <p:ph type="ftr" sz="quarter" idx="3"/>
          </p:nvPr>
        </p:nvSpPr>
        <p:spPr>
          <a:xfrm>
            <a:off x="3028950" y="6356351"/>
            <a:ext cx="3086100" cy="366183"/>
          </a:xfrm>
          <a:prstGeom prst="rect">
            <a:avLst/>
          </a:prstGeom>
        </p:spPr>
        <p:txBody>
          <a:bodyPr vert="horz" lIns="91440" tIns="45720" rIns="91440" bIns="45720" rtlCol="0" anchor="ctr">
            <a:normAutofit/>
          </a:bodyPr>
          <a:lstStyle>
            <a:lvl1pPr algn="ctr">
              <a:buFont typeface="Arial" panose="020B0604020202020204" pitchFamily="34" charset="0"/>
              <a:buNone/>
              <a:defRPr sz="1200" noProof="1">
                <a:solidFill>
                  <a:schemeClr val="tx1">
                    <a:tint val="75000"/>
                  </a:schemeClr>
                </a:solidFill>
                <a:ea typeface="宋体" panose="02010600030101010101" pitchFamily="2" charset="-122"/>
              </a:defRPr>
            </a:lvl1pPr>
          </a:lstStyle>
          <a:p>
            <a:pPr>
              <a:defRPr/>
            </a:pPr>
            <a:r>
              <a:rPr lang="zh-CN" altLang="en-US">
                <a:solidFill>
                  <a:srgbClr val="5F5F5F">
                    <a:tint val="75000"/>
                  </a:srgbClr>
                </a:solidFill>
              </a:rPr>
              <a:t>清华大学出版社</a:t>
            </a:r>
          </a:p>
        </p:txBody>
      </p:sp>
      <p:sp>
        <p:nvSpPr>
          <p:cNvPr id="6" name="灯片编号占位符 5"/>
          <p:cNvSpPr>
            <a:spLocks noGrp="1"/>
          </p:cNvSpPr>
          <p:nvPr>
            <p:ph type="sldNum" sz="quarter" idx="4"/>
          </p:nvPr>
        </p:nvSpPr>
        <p:spPr>
          <a:xfrm>
            <a:off x="6457950" y="6356351"/>
            <a:ext cx="2057400" cy="36618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9D9D9D"/>
                </a:solidFill>
              </a:defRPr>
            </a:lvl1pPr>
          </a:lstStyle>
          <a:p>
            <a:fld id="{29BBEC25-C510-436D-A608-91FF56297A4B}" type="slidenum">
              <a:rPr lang="zh-CN" altLang="en-US"/>
              <a:pPr/>
              <a:t>‹#›</a:t>
            </a:fld>
            <a:endParaRPr lang="zh-CN" altLang="en-US"/>
          </a:p>
        </p:txBody>
      </p:sp>
    </p:spTree>
    <p:extLst>
      <p:ext uri="{BB962C8B-B14F-4D97-AF65-F5344CB8AC3E}">
        <p14:creationId xmlns:p14="http://schemas.microsoft.com/office/powerpoint/2010/main" val="221199501"/>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Lst>
  <p:txStyles>
    <p:titleStyle>
      <a:lvl1pPr algn="l" rtl="0" eaLnBrk="0" fontAlgn="base" hangingPunct="0">
        <a:lnSpc>
          <a:spcPct val="90000"/>
        </a:lnSpc>
        <a:spcBef>
          <a:spcPct val="0"/>
        </a:spcBef>
        <a:spcAft>
          <a:spcPct val="0"/>
        </a:spcAft>
        <a:defRPr sz="3200" b="1" kern="1200">
          <a:solidFill>
            <a:schemeClr val="accent1"/>
          </a:solidFill>
          <a:latin typeface="Arial" panose="020B0604020202020204" pitchFamily="34" charset="0"/>
          <a:ea typeface="黑体" panose="02010609060101010101" pitchFamily="49" charset="-122"/>
          <a:cs typeface="+mj-cs"/>
        </a:defRPr>
      </a:lvl1pPr>
      <a:lvl2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2pPr>
      <a:lvl3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3pPr>
      <a:lvl4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4pPr>
      <a:lvl5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9pPr>
    </p:titleStyle>
    <p:bodyStyle>
      <a:lvl1pPr marL="357188" indent="-357188" algn="just" rtl="0" eaLnBrk="0" fontAlgn="base" hangingPunct="0">
        <a:spcBef>
          <a:spcPct val="0"/>
        </a:spcBef>
        <a:spcAft>
          <a:spcPct val="0"/>
        </a:spcAft>
        <a:buClr>
          <a:schemeClr val="accent1"/>
        </a:buClr>
        <a:buSzPct val="80000"/>
        <a:buFont typeface="Wingdings 2" pitchFamily="18" charset="2"/>
        <a:buChar char=""/>
        <a:defRPr lang="zh-CN" altLang="en-US" sz="2400" kern="1200" dirty="0">
          <a:solidFill>
            <a:srgbClr val="657B3E"/>
          </a:solidFill>
          <a:latin typeface="Arial" panose="020B0604020202020204" pitchFamily="34" charset="0"/>
          <a:ea typeface="黑体" panose="02010609060101010101" pitchFamily="49" charset="-122"/>
          <a:cs typeface="+mn-cs"/>
        </a:defRPr>
      </a:lvl1pPr>
      <a:lvl2pPr marL="719138" indent="-285750" algn="just" rtl="0" eaLnBrk="0" fontAlgn="base" hangingPunct="0">
        <a:spcBef>
          <a:spcPct val="0"/>
        </a:spcBef>
        <a:spcAft>
          <a:spcPct val="0"/>
        </a:spcAft>
        <a:buClr>
          <a:schemeClr val="accent1"/>
        </a:buClr>
        <a:buFont typeface="Arial" pitchFamily="34" charset="0"/>
        <a:buChar char="•"/>
        <a:defRPr sz="2400" kern="1200">
          <a:solidFill>
            <a:srgbClr val="657B3E"/>
          </a:solidFill>
          <a:latin typeface="Arial" panose="020B0604020202020204" pitchFamily="34" charset="0"/>
          <a:ea typeface="黑体" panose="02010609060101010101" pitchFamily="49" charset="-122"/>
          <a:cs typeface="+mn-cs"/>
        </a:defRPr>
      </a:lvl2pPr>
      <a:lvl3pPr marL="11430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1">
                <a:gamma/>
                <a:shade val="46275"/>
                <a:invGamma/>
              </a:schemeClr>
            </a:gs>
            <a:gs pos="50000">
              <a:schemeClr val="bg1"/>
            </a:gs>
            <a:gs pos="100000">
              <a:schemeClr val="bg1">
                <a:gamma/>
                <a:shade val="46275"/>
                <a:invGamma/>
              </a:schemeClr>
            </a:gs>
          </a:gsLst>
          <a:lin ang="5400000" scaled="1"/>
        </a:gra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gray">
          <a:xfrm>
            <a:off x="0" y="723900"/>
            <a:ext cx="9144000" cy="3857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endParaRPr lang="en-US">
              <a:solidFill>
                <a:srgbClr val="000000"/>
              </a:solidFill>
              <a:latin typeface="Arial" charset="0"/>
              <a:cs typeface="Arial Unicode MS" pitchFamily="34" charset="-122"/>
            </a:endParaRPr>
          </a:p>
        </p:txBody>
      </p:sp>
      <p:sp>
        <p:nvSpPr>
          <p:cNvPr id="7171" name="Rectangle 3"/>
          <p:cNvSpPr>
            <a:spLocks noChangeArrowheads="1"/>
          </p:cNvSpPr>
          <p:nvPr/>
        </p:nvSpPr>
        <p:spPr bwMode="gray">
          <a:xfrm>
            <a:off x="0" y="0"/>
            <a:ext cx="9144000" cy="7239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endParaRPr lang="en-US">
              <a:solidFill>
                <a:srgbClr val="000000"/>
              </a:solidFill>
              <a:latin typeface="Arial" charset="0"/>
              <a:cs typeface="Arial Unicode MS" pitchFamily="34" charset="-122"/>
            </a:endParaRPr>
          </a:p>
        </p:txBody>
      </p:sp>
      <p:sp>
        <p:nvSpPr>
          <p:cNvPr id="7172" name="Freeform 4"/>
          <p:cNvSpPr>
            <a:spLocks/>
          </p:cNvSpPr>
          <p:nvPr/>
        </p:nvSpPr>
        <p:spPr bwMode="gray">
          <a:xfrm>
            <a:off x="-12700" y="342900"/>
            <a:ext cx="6032500" cy="679450"/>
          </a:xfrm>
          <a:custGeom>
            <a:avLst/>
            <a:gdLst>
              <a:gd name="T0" fmla="*/ 0 w 3800"/>
              <a:gd name="T1" fmla="*/ 0 h 428"/>
              <a:gd name="T2" fmla="*/ 3800 w 3800"/>
              <a:gd name="T3" fmla="*/ 0 h 428"/>
              <a:gd name="T4" fmla="*/ 3456 w 3800"/>
              <a:gd name="T5" fmla="*/ 428 h 428"/>
            </a:gdLst>
            <a:ahLst/>
            <a:cxnLst>
              <a:cxn ang="0">
                <a:pos x="T0" y="T1"/>
              </a:cxn>
              <a:cxn ang="0">
                <a:pos x="T2" y="T3"/>
              </a:cxn>
              <a:cxn ang="0">
                <a:pos x="T4" y="T5"/>
              </a:cxn>
            </a:cxnLst>
            <a:rect l="0" t="0" r="r" b="b"/>
            <a:pathLst>
              <a:path w="3800" h="428">
                <a:moveTo>
                  <a:pt x="0" y="0"/>
                </a:moveTo>
                <a:lnTo>
                  <a:pt x="3800" y="0"/>
                </a:lnTo>
                <a:lnTo>
                  <a:pt x="3456" y="428"/>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sp>
        <p:nvSpPr>
          <p:cNvPr id="7173" name="Rectangle 5"/>
          <p:cNvSpPr>
            <a:spLocks noGrp="1" noChangeArrowheads="1"/>
          </p:cNvSpPr>
          <p:nvPr>
            <p:ph type="body" idx="1"/>
          </p:nvPr>
        </p:nvSpPr>
        <p:spPr bwMode="black">
          <a:xfrm>
            <a:off x="685800" y="1295400"/>
            <a:ext cx="79248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4" name="Rectangle 6"/>
          <p:cNvSpPr>
            <a:spLocks noGrp="1" noChangeArrowheads="1"/>
          </p:cNvSpPr>
          <p:nvPr>
            <p:ph type="sldNum" sz="quarter" idx="4"/>
          </p:nvPr>
        </p:nvSpPr>
        <p:spPr bwMode="gray">
          <a:xfrm>
            <a:off x="3886200" y="6505575"/>
            <a:ext cx="8382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ea typeface="宋体" pitchFamily="2" charset="-122"/>
              </a:defRPr>
            </a:lvl1pPr>
          </a:lstStyle>
          <a:p>
            <a:pPr algn="ctr">
              <a:buFontTx/>
              <a:buNone/>
            </a:pPr>
            <a:fld id="{349977E6-A2D6-48CE-A54C-3E49DCCA29A2}" type="slidenum">
              <a:rPr lang="en-US" altLang="zh-CN" smtClean="0">
                <a:solidFill>
                  <a:srgbClr val="000000"/>
                </a:solidFill>
                <a:latin typeface="Arial" charset="0"/>
                <a:cs typeface="Arial Unicode MS" pitchFamily="34" charset="-122"/>
              </a:rPr>
              <a:pPr algn="ctr">
                <a:buFontTx/>
                <a:buNone/>
              </a:pPr>
              <a:t>‹#›</a:t>
            </a:fld>
            <a:endParaRPr lang="en-US" altLang="zh-CN">
              <a:solidFill>
                <a:srgbClr val="000000"/>
              </a:solidFill>
              <a:latin typeface="Arial" charset="0"/>
              <a:cs typeface="Arial Unicode MS" pitchFamily="34" charset="-122"/>
            </a:endParaRPr>
          </a:p>
        </p:txBody>
      </p:sp>
      <p:sp>
        <p:nvSpPr>
          <p:cNvPr id="7175" name="Rectangle 7"/>
          <p:cNvSpPr>
            <a:spLocks noGrp="1" noChangeArrowheads="1"/>
          </p:cNvSpPr>
          <p:nvPr>
            <p:ph type="dt" sz="half" idx="2"/>
          </p:nvPr>
        </p:nvSpPr>
        <p:spPr bwMode="gray">
          <a:xfrm>
            <a:off x="381000" y="6505575"/>
            <a:ext cx="1905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000">
                <a:ea typeface="宋体" pitchFamily="2" charset="-122"/>
              </a:defRPr>
            </a:lvl1pPr>
          </a:lstStyle>
          <a:p>
            <a:pPr>
              <a:buFontTx/>
              <a:buNone/>
            </a:pPr>
            <a:endParaRPr lang="en-US" altLang="zh-CN">
              <a:solidFill>
                <a:srgbClr val="000000"/>
              </a:solidFill>
              <a:latin typeface="Arial" charset="0"/>
              <a:cs typeface="Arial Unicode MS" pitchFamily="34" charset="-122"/>
            </a:endParaRPr>
          </a:p>
        </p:txBody>
      </p:sp>
      <p:sp>
        <p:nvSpPr>
          <p:cNvPr id="7176" name="Rectangle 8"/>
          <p:cNvSpPr>
            <a:spLocks noGrp="1" noChangeArrowheads="1"/>
          </p:cNvSpPr>
          <p:nvPr>
            <p:ph type="title"/>
          </p:nvPr>
        </p:nvSpPr>
        <p:spPr bwMode="gray">
          <a:xfrm>
            <a:off x="1371600" y="171450"/>
            <a:ext cx="7086600"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7" name="Rectangle 9"/>
          <p:cNvSpPr>
            <a:spLocks noChangeArrowheads="1"/>
          </p:cNvSpPr>
          <p:nvPr/>
        </p:nvSpPr>
        <p:spPr bwMode="gray">
          <a:xfrm>
            <a:off x="0" y="0"/>
            <a:ext cx="1074738" cy="1117600"/>
          </a:xfrm>
          <a:prstGeom prst="rect">
            <a:avLst/>
          </a:prstGeom>
          <a:blipFill dpi="0" rotWithShape="1">
            <a:blip r:embed="rId13"/>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sp>
        <p:nvSpPr>
          <p:cNvPr id="7178" name="Line 10"/>
          <p:cNvSpPr>
            <a:spLocks noChangeShapeType="1"/>
          </p:cNvSpPr>
          <p:nvPr/>
        </p:nvSpPr>
        <p:spPr bwMode="gray">
          <a:xfrm>
            <a:off x="684213" y="0"/>
            <a:ext cx="0" cy="114300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sp>
        <p:nvSpPr>
          <p:cNvPr id="7179" name="Line 11"/>
          <p:cNvSpPr>
            <a:spLocks noChangeShapeType="1"/>
          </p:cNvSpPr>
          <p:nvPr/>
        </p:nvSpPr>
        <p:spPr bwMode="gray">
          <a:xfrm>
            <a:off x="-1588" y="357188"/>
            <a:ext cx="1073151"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sp>
        <p:nvSpPr>
          <p:cNvPr id="7180" name="Line 12"/>
          <p:cNvSpPr>
            <a:spLocks noChangeShapeType="1"/>
          </p:cNvSpPr>
          <p:nvPr/>
        </p:nvSpPr>
        <p:spPr bwMode="gray">
          <a:xfrm>
            <a:off x="3175" y="728663"/>
            <a:ext cx="9140825"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sp>
        <p:nvSpPr>
          <p:cNvPr id="7181" name="Line 13"/>
          <p:cNvSpPr>
            <a:spLocks noChangeShapeType="1"/>
          </p:cNvSpPr>
          <p:nvPr/>
        </p:nvSpPr>
        <p:spPr bwMode="gray">
          <a:xfrm>
            <a:off x="358775" y="-22225"/>
            <a:ext cx="0" cy="115570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FontTx/>
              <a:buNone/>
            </a:pPr>
            <a:endParaRPr lang="en-US" sz="2000">
              <a:solidFill>
                <a:srgbClr val="000000"/>
              </a:solidFill>
              <a:latin typeface="Arial" charset="0"/>
              <a:ea typeface="Arial Unicode MS" pitchFamily="34" charset="-122"/>
              <a:cs typeface="Arial Unicode MS" pitchFamily="34" charset="-122"/>
            </a:endParaRPr>
          </a:p>
        </p:txBody>
      </p:sp>
    </p:spTree>
    <p:extLst>
      <p:ext uri="{BB962C8B-B14F-4D97-AF65-F5344CB8AC3E}">
        <p14:creationId xmlns:p14="http://schemas.microsoft.com/office/powerpoint/2010/main" val="1274345802"/>
      </p:ext>
    </p:extLst>
  </p:cSld>
  <p:clrMap bg1="lt1" tx1="dk1" bg2="lt2" tx2="dk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Lst>
  <p:transition>
    <p:random/>
  </p:transition>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charset="0"/>
        </a:defRPr>
      </a:lvl2pPr>
      <a:lvl3pPr algn="l" rtl="0" fontAlgn="base">
        <a:spcBef>
          <a:spcPct val="0"/>
        </a:spcBef>
        <a:spcAft>
          <a:spcPct val="0"/>
        </a:spcAft>
        <a:defRPr sz="3200">
          <a:solidFill>
            <a:schemeClr val="bg1"/>
          </a:solidFill>
          <a:latin typeface="Arial" charset="0"/>
        </a:defRPr>
      </a:lvl3pPr>
      <a:lvl4pPr algn="l" rtl="0" fontAlgn="base">
        <a:spcBef>
          <a:spcPct val="0"/>
        </a:spcBef>
        <a:spcAft>
          <a:spcPct val="0"/>
        </a:spcAft>
        <a:defRPr sz="3200">
          <a:solidFill>
            <a:schemeClr val="bg1"/>
          </a:solidFill>
          <a:latin typeface="Arial" charset="0"/>
        </a:defRPr>
      </a:lvl4pPr>
      <a:lvl5pPr algn="l" rtl="0" fontAlgn="base">
        <a:spcBef>
          <a:spcPct val="0"/>
        </a:spcBef>
        <a:spcAft>
          <a:spcPct val="0"/>
        </a:spcAft>
        <a:defRPr sz="3200">
          <a:solidFill>
            <a:schemeClr val="bg1"/>
          </a:solidFill>
          <a:latin typeface="Arial" charset="0"/>
        </a:defRPr>
      </a:lvl5pPr>
      <a:lvl6pPr marL="457200" algn="l" rtl="0" fontAlgn="base">
        <a:spcBef>
          <a:spcPct val="0"/>
        </a:spcBef>
        <a:spcAft>
          <a:spcPct val="0"/>
        </a:spcAft>
        <a:defRPr sz="3200">
          <a:solidFill>
            <a:schemeClr val="bg1"/>
          </a:solidFill>
          <a:latin typeface="Arial" charset="0"/>
        </a:defRPr>
      </a:lvl6pPr>
      <a:lvl7pPr marL="914400" algn="l" rtl="0" fontAlgn="base">
        <a:spcBef>
          <a:spcPct val="0"/>
        </a:spcBef>
        <a:spcAft>
          <a:spcPct val="0"/>
        </a:spcAft>
        <a:defRPr sz="3200">
          <a:solidFill>
            <a:schemeClr val="bg1"/>
          </a:solidFill>
          <a:latin typeface="Arial" charset="0"/>
        </a:defRPr>
      </a:lvl7pPr>
      <a:lvl8pPr marL="1371600" algn="l" rtl="0" fontAlgn="base">
        <a:spcBef>
          <a:spcPct val="0"/>
        </a:spcBef>
        <a:spcAft>
          <a:spcPct val="0"/>
        </a:spcAft>
        <a:defRPr sz="3200">
          <a:solidFill>
            <a:schemeClr val="bg1"/>
          </a:solidFill>
          <a:latin typeface="Arial" charset="0"/>
        </a:defRPr>
      </a:lvl8pPr>
      <a:lvl9pPr marL="1828800" algn="l" rtl="0" fontAlgn="base">
        <a:spcBef>
          <a:spcPct val="0"/>
        </a:spcBef>
        <a:spcAft>
          <a:spcPct val="0"/>
        </a:spcAft>
        <a:defRPr sz="3200">
          <a:solidFill>
            <a:schemeClr val="bg1"/>
          </a:solidFill>
          <a:latin typeface="Arial" charset="0"/>
        </a:defRPr>
      </a:lvl9pPr>
    </p:titleStyle>
    <p:bodyStyle>
      <a:lvl1pPr marL="342900" indent="-342900" algn="l" rtl="0" fontAlgn="base">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600">
          <a:solidFill>
            <a:schemeClr val="tx1"/>
          </a:solidFill>
          <a:latin typeface="+mn-lt"/>
        </a:defRPr>
      </a:lvl2pPr>
      <a:lvl3pPr marL="1143000" indent="-228600" algn="l" rtl="0" fontAlgn="base">
        <a:spcBef>
          <a:spcPct val="20000"/>
        </a:spcBef>
        <a:spcAft>
          <a:spcPct val="0"/>
        </a:spcAft>
        <a:buClr>
          <a:schemeClr val="accent2"/>
        </a:buClr>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5604"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a:t>单击此处编辑母版标题样式</a:t>
            </a:r>
            <a:endParaRPr lang="en-US"/>
          </a:p>
        </p:txBody>
      </p:sp>
      <p:sp>
        <p:nvSpPr>
          <p:cNvPr id="25605"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98260397-0F27-4D90-97DB-0CF280E2336F}" type="datetimeFigureOut">
              <a:rPr lang="zh-CN" altLang="en-US" smtClean="0">
                <a:solidFill>
                  <a:srgbClr val="04617B">
                    <a:shade val="90000"/>
                  </a:srgbClr>
                </a:solidFill>
                <a:ea typeface="宋体" charset="-122"/>
              </a:rPr>
              <a:pPr>
                <a:buFontTx/>
                <a:buNone/>
                <a:defRPr/>
              </a:pPr>
              <a:t>2024/12/2</a:t>
            </a:fld>
            <a:endParaRPr lang="zh-CN" altLang="en-US">
              <a:solidFill>
                <a:srgbClr val="04617B">
                  <a:shade val="90000"/>
                </a:srgbClr>
              </a:solidFill>
              <a:ea typeface="宋体" charset="-122"/>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endParaRPr lang="zh-CN" altLang="en-US">
              <a:solidFill>
                <a:srgbClr val="04617B">
                  <a:shade val="90000"/>
                </a:srgbClr>
              </a:solidFill>
              <a:ea typeface="宋体" charset="-122"/>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DB950A92-A27B-4ABA-978F-D0634E9CB4AC}" type="slidenum">
              <a:rPr lang="zh-CN" altLang="en-US" smtClean="0">
                <a:solidFill>
                  <a:srgbClr val="04617B">
                    <a:shade val="90000"/>
                  </a:srgbClr>
                </a:solidFill>
                <a:ea typeface="宋体" charset="-122"/>
              </a:rPr>
              <a:pPr>
                <a:buFontTx/>
                <a:buNone/>
                <a:defRPr/>
              </a:pPr>
              <a:t>‹#›</a:t>
            </a:fld>
            <a:endParaRPr lang="zh-CN" altLang="en-US">
              <a:solidFill>
                <a:srgbClr val="04617B">
                  <a:shade val="90000"/>
                </a:srgbClr>
              </a:solidFill>
              <a:ea typeface="宋体" charset="-122"/>
            </a:endParaRPr>
          </a:p>
        </p:txBody>
      </p:sp>
      <p:grpSp>
        <p:nvGrpSpPr>
          <p:cNvPr id="2"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grpSp>
    </p:spTree>
    <p:extLst>
      <p:ext uri="{BB962C8B-B14F-4D97-AF65-F5344CB8AC3E}">
        <p14:creationId xmlns:p14="http://schemas.microsoft.com/office/powerpoint/2010/main" val="235118168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31" r:id="rId20"/>
  </p:sldLayoutIdLst>
  <p:transition spd="med">
    <p:random/>
  </p:transition>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auto">
          <a:xfrm>
            <a:off x="0" y="0"/>
            <a:ext cx="9144000" cy="1484313"/>
          </a:xfrm>
          <a:prstGeom prst="rect">
            <a:avLst/>
          </a:prstGeom>
          <a:gradFill rotWithShape="1">
            <a:gsLst>
              <a:gs pos="0">
                <a:srgbClr val="0099FF">
                  <a:alpha val="75999"/>
                </a:srgbClr>
              </a:gs>
              <a:gs pos="100000">
                <a:schemeClr val="bg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buFontTx/>
              <a:buNone/>
            </a:pPr>
            <a:endParaRPr lang="zh-CN" altLang="en-US" sz="2400">
              <a:solidFill>
                <a:srgbClr val="000000"/>
              </a:solidFill>
              <a:ea typeface="宋体" charset="-122"/>
            </a:endParaRPr>
          </a:p>
        </p:txBody>
      </p:sp>
      <p:sp>
        <p:nvSpPr>
          <p:cNvPr id="7171" name="Rectangle 3"/>
          <p:cNvSpPr>
            <a:spLocks noGrp="1" noChangeArrowheads="1"/>
          </p:cNvSpPr>
          <p:nvPr>
            <p:ph type="title"/>
          </p:nvPr>
        </p:nvSpPr>
        <p:spPr bwMode="auto">
          <a:xfrm>
            <a:off x="574675" y="304800"/>
            <a:ext cx="8001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7172" name="Rectangle 4"/>
          <p:cNvSpPr>
            <a:spLocks noGrp="1" noChangeArrowheads="1"/>
          </p:cNvSpPr>
          <p:nvPr>
            <p:ph type="body" idx="1"/>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3"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buFontTx/>
              <a:buNone/>
            </a:pPr>
            <a:endParaRPr lang="zh-CN" altLang="en-US" sz="2400">
              <a:solidFill>
                <a:srgbClr val="000000"/>
              </a:solidFill>
              <a:ea typeface="宋体" charset="-122"/>
            </a:endParaRPr>
          </a:p>
        </p:txBody>
      </p:sp>
    </p:spTree>
    <p:extLst>
      <p:ext uri="{BB962C8B-B14F-4D97-AF65-F5344CB8AC3E}">
        <p14:creationId xmlns:p14="http://schemas.microsoft.com/office/powerpoint/2010/main" val="4177155163"/>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rtl="0" fontAlgn="base">
        <a:spcBef>
          <a:spcPct val="0"/>
        </a:spcBef>
        <a:spcAft>
          <a:spcPct val="0"/>
        </a:spcAft>
        <a:defRPr sz="3800">
          <a:solidFill>
            <a:schemeClr val="tx2"/>
          </a:solidFill>
          <a:latin typeface="+mj-lt"/>
          <a:ea typeface="+mj-ea"/>
          <a:cs typeface="+mj-cs"/>
        </a:defRPr>
      </a:lvl1pPr>
      <a:lvl2pPr algn="l" rtl="0" fontAlgn="base">
        <a:spcBef>
          <a:spcPct val="0"/>
        </a:spcBef>
        <a:spcAft>
          <a:spcPct val="0"/>
        </a:spcAft>
        <a:defRPr sz="3800">
          <a:solidFill>
            <a:schemeClr val="tx2"/>
          </a:solidFill>
          <a:latin typeface="Verdana" pitchFamily="34" charset="0"/>
          <a:ea typeface="宋体" charset="-122"/>
        </a:defRPr>
      </a:lvl2pPr>
      <a:lvl3pPr algn="l" rtl="0" fontAlgn="base">
        <a:spcBef>
          <a:spcPct val="0"/>
        </a:spcBef>
        <a:spcAft>
          <a:spcPct val="0"/>
        </a:spcAft>
        <a:defRPr sz="3800">
          <a:solidFill>
            <a:schemeClr val="tx2"/>
          </a:solidFill>
          <a:latin typeface="Verdana" pitchFamily="34" charset="0"/>
          <a:ea typeface="宋体" charset="-122"/>
        </a:defRPr>
      </a:lvl3pPr>
      <a:lvl4pPr algn="l" rtl="0" fontAlgn="base">
        <a:spcBef>
          <a:spcPct val="0"/>
        </a:spcBef>
        <a:spcAft>
          <a:spcPct val="0"/>
        </a:spcAft>
        <a:defRPr sz="3800">
          <a:solidFill>
            <a:schemeClr val="tx2"/>
          </a:solidFill>
          <a:latin typeface="Verdana" pitchFamily="34" charset="0"/>
          <a:ea typeface="宋体" charset="-122"/>
        </a:defRPr>
      </a:lvl4pPr>
      <a:lvl5pPr algn="l" rtl="0" fontAlgn="base">
        <a:spcBef>
          <a:spcPct val="0"/>
        </a:spcBef>
        <a:spcAft>
          <a:spcPct val="0"/>
        </a:spcAft>
        <a:defRPr sz="3800">
          <a:solidFill>
            <a:schemeClr val="tx2"/>
          </a:solidFill>
          <a:latin typeface="Verdana" pitchFamily="34" charset="0"/>
          <a:ea typeface="宋体" charset="-122"/>
        </a:defRPr>
      </a:lvl5pPr>
      <a:lvl6pPr marL="457200" algn="l" rtl="0" fontAlgn="base">
        <a:spcBef>
          <a:spcPct val="0"/>
        </a:spcBef>
        <a:spcAft>
          <a:spcPct val="0"/>
        </a:spcAft>
        <a:defRPr sz="3800">
          <a:solidFill>
            <a:schemeClr val="tx2"/>
          </a:solidFill>
          <a:latin typeface="Verdana" pitchFamily="34" charset="0"/>
          <a:ea typeface="宋体" charset="-122"/>
        </a:defRPr>
      </a:lvl6pPr>
      <a:lvl7pPr marL="914400" algn="l" rtl="0" fontAlgn="base">
        <a:spcBef>
          <a:spcPct val="0"/>
        </a:spcBef>
        <a:spcAft>
          <a:spcPct val="0"/>
        </a:spcAft>
        <a:defRPr sz="3800">
          <a:solidFill>
            <a:schemeClr val="tx2"/>
          </a:solidFill>
          <a:latin typeface="Verdana" pitchFamily="34" charset="0"/>
          <a:ea typeface="宋体" charset="-122"/>
        </a:defRPr>
      </a:lvl7pPr>
      <a:lvl8pPr marL="1371600" algn="l" rtl="0" fontAlgn="base">
        <a:spcBef>
          <a:spcPct val="0"/>
        </a:spcBef>
        <a:spcAft>
          <a:spcPct val="0"/>
        </a:spcAft>
        <a:defRPr sz="3800">
          <a:solidFill>
            <a:schemeClr val="tx2"/>
          </a:solidFill>
          <a:latin typeface="Verdana" pitchFamily="34" charset="0"/>
          <a:ea typeface="宋体" charset="-122"/>
        </a:defRPr>
      </a:lvl8pPr>
      <a:lvl9pPr marL="1828800" algn="l" rtl="0" fontAlgn="base">
        <a:spcBef>
          <a:spcPct val="0"/>
        </a:spcBef>
        <a:spcAft>
          <a:spcPct val="0"/>
        </a:spcAft>
        <a:defRPr sz="3800">
          <a:solidFill>
            <a:schemeClr val="tx2"/>
          </a:solidFill>
          <a:latin typeface="Verdana" pitchFamily="34" charset="0"/>
          <a:ea typeface="宋体" charset="-122"/>
        </a:defRPr>
      </a:lvl9pPr>
    </p:titleStyle>
    <p:bodyStyle>
      <a:lvl1pPr marL="469900" indent="-469900" algn="l" rtl="0" fontAlgn="base">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fontAlgn="base">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fontAlgn="base">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5604"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a:t>单击此处编辑母版标题样式</a:t>
            </a:r>
            <a:endParaRPr lang="en-US"/>
          </a:p>
        </p:txBody>
      </p:sp>
      <p:sp>
        <p:nvSpPr>
          <p:cNvPr id="25605"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98260397-0F27-4D90-97DB-0CF280E2336F}" type="datetimeFigureOut">
              <a:rPr lang="zh-CN" altLang="en-US" smtClean="0">
                <a:solidFill>
                  <a:srgbClr val="04617B">
                    <a:shade val="90000"/>
                  </a:srgbClr>
                </a:solidFill>
                <a:ea typeface="宋体" charset="-122"/>
              </a:rPr>
              <a:pPr>
                <a:buFontTx/>
                <a:buNone/>
                <a:defRPr/>
              </a:pPr>
              <a:t>2024/12/2</a:t>
            </a:fld>
            <a:endParaRPr lang="zh-CN" altLang="en-US">
              <a:solidFill>
                <a:srgbClr val="04617B">
                  <a:shade val="90000"/>
                </a:srgbClr>
              </a:solidFill>
              <a:ea typeface="宋体" charset="-122"/>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endParaRPr lang="zh-CN" altLang="en-US">
              <a:solidFill>
                <a:srgbClr val="04617B">
                  <a:shade val="90000"/>
                </a:srgbClr>
              </a:solidFill>
              <a:ea typeface="宋体" charset="-122"/>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DB950A92-A27B-4ABA-978F-D0634E9CB4AC}" type="slidenum">
              <a:rPr lang="zh-CN" altLang="en-US" smtClean="0">
                <a:solidFill>
                  <a:srgbClr val="04617B">
                    <a:shade val="90000"/>
                  </a:srgbClr>
                </a:solidFill>
                <a:ea typeface="宋体" charset="-122"/>
              </a:rPr>
              <a:pPr>
                <a:buFontTx/>
                <a:buNone/>
                <a:defRPr/>
              </a:pPr>
              <a:t>‹#›</a:t>
            </a:fld>
            <a:endParaRPr lang="zh-CN" altLang="en-US">
              <a:solidFill>
                <a:srgbClr val="04617B">
                  <a:shade val="90000"/>
                </a:srgbClr>
              </a:solidFill>
              <a:ea typeface="宋体" charset="-122"/>
            </a:endParaRPr>
          </a:p>
        </p:txBody>
      </p:sp>
      <p:grpSp>
        <p:nvGrpSpPr>
          <p:cNvPr id="2"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grpSp>
    </p:spTree>
    <p:extLst>
      <p:ext uri="{BB962C8B-B14F-4D97-AF65-F5344CB8AC3E}">
        <p14:creationId xmlns:p14="http://schemas.microsoft.com/office/powerpoint/2010/main" val="91334143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50" r:id="rId14"/>
    <p:sldLayoutId id="2147483851" r:id="rId15"/>
    <p:sldLayoutId id="2147483863" r:id="rId16"/>
  </p:sldLayoutIdLst>
  <p:transition spd="med">
    <p:random/>
  </p:transition>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5604"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a:t>单击此处编辑母版标题样式</a:t>
            </a:r>
            <a:endParaRPr lang="en-US"/>
          </a:p>
        </p:txBody>
      </p:sp>
      <p:sp>
        <p:nvSpPr>
          <p:cNvPr id="25605"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98260397-0F27-4D90-97DB-0CF280E2336F}" type="datetimeFigureOut">
              <a:rPr lang="zh-CN" altLang="en-US" smtClean="0">
                <a:solidFill>
                  <a:srgbClr val="04617B">
                    <a:shade val="90000"/>
                  </a:srgbClr>
                </a:solidFill>
                <a:ea typeface="宋体" charset="-122"/>
              </a:rPr>
              <a:pPr>
                <a:buFontTx/>
                <a:buNone/>
                <a:defRPr/>
              </a:pPr>
              <a:t>2024/12/2</a:t>
            </a:fld>
            <a:endParaRPr lang="zh-CN" altLang="en-US">
              <a:solidFill>
                <a:srgbClr val="04617B">
                  <a:shade val="90000"/>
                </a:srgbClr>
              </a:solidFill>
              <a:ea typeface="宋体" charset="-122"/>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endParaRPr lang="zh-CN" altLang="en-US">
              <a:solidFill>
                <a:srgbClr val="04617B">
                  <a:shade val="90000"/>
                </a:srgbClr>
              </a:solidFill>
              <a:ea typeface="宋体" charset="-122"/>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DB950A92-A27B-4ABA-978F-D0634E9CB4AC}" type="slidenum">
              <a:rPr lang="zh-CN" altLang="en-US" smtClean="0">
                <a:solidFill>
                  <a:srgbClr val="04617B">
                    <a:shade val="90000"/>
                  </a:srgbClr>
                </a:solidFill>
                <a:ea typeface="宋体" charset="-122"/>
              </a:rPr>
              <a:pPr>
                <a:buFontTx/>
                <a:buNone/>
                <a:defRPr/>
              </a:pPr>
              <a:t>‹#›</a:t>
            </a:fld>
            <a:endParaRPr lang="zh-CN" altLang="en-US">
              <a:solidFill>
                <a:srgbClr val="04617B">
                  <a:shade val="90000"/>
                </a:srgbClr>
              </a:solidFill>
              <a:ea typeface="宋体" charset="-122"/>
            </a:endParaRPr>
          </a:p>
        </p:txBody>
      </p:sp>
      <p:grpSp>
        <p:nvGrpSpPr>
          <p:cNvPr id="2"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grpSp>
    </p:spTree>
    <p:extLst>
      <p:ext uri="{BB962C8B-B14F-4D97-AF65-F5344CB8AC3E}">
        <p14:creationId xmlns:p14="http://schemas.microsoft.com/office/powerpoint/2010/main" val="2820846872"/>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914" r:id="rId14"/>
    <p:sldLayoutId id="2147483923" r:id="rId15"/>
  </p:sldLayoutIdLst>
  <p:transition spd="med">
    <p:random/>
  </p:transition>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5604"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a:t>单击此处编辑母版标题样式</a:t>
            </a:r>
            <a:endParaRPr lang="en-US"/>
          </a:p>
        </p:txBody>
      </p:sp>
      <p:sp>
        <p:nvSpPr>
          <p:cNvPr id="25605"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98260397-0F27-4D90-97DB-0CF280E2336F}" type="datetimeFigureOut">
              <a:rPr lang="zh-CN" altLang="en-US" smtClean="0">
                <a:solidFill>
                  <a:srgbClr val="04617B">
                    <a:shade val="90000"/>
                  </a:srgbClr>
                </a:solidFill>
                <a:ea typeface="宋体" charset="-122"/>
              </a:rPr>
              <a:pPr>
                <a:buFontTx/>
                <a:buNone/>
                <a:defRPr/>
              </a:pPr>
              <a:t>2024/12/2</a:t>
            </a:fld>
            <a:endParaRPr lang="zh-CN" altLang="en-US">
              <a:solidFill>
                <a:srgbClr val="04617B">
                  <a:shade val="90000"/>
                </a:srgbClr>
              </a:solidFill>
              <a:ea typeface="宋体" charset="-122"/>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endParaRPr lang="zh-CN" altLang="en-US">
              <a:solidFill>
                <a:srgbClr val="04617B">
                  <a:shade val="90000"/>
                </a:srgbClr>
              </a:solidFill>
              <a:ea typeface="宋体" charset="-122"/>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DB950A92-A27B-4ABA-978F-D0634E9CB4AC}" type="slidenum">
              <a:rPr lang="zh-CN" altLang="en-US" smtClean="0">
                <a:solidFill>
                  <a:srgbClr val="04617B">
                    <a:shade val="90000"/>
                  </a:srgbClr>
                </a:solidFill>
                <a:ea typeface="宋体" charset="-122"/>
              </a:rPr>
              <a:pPr>
                <a:buFontTx/>
                <a:buNone/>
                <a:defRPr/>
              </a:pPr>
              <a:t>‹#›</a:t>
            </a:fld>
            <a:endParaRPr lang="zh-CN" altLang="en-US">
              <a:solidFill>
                <a:srgbClr val="04617B">
                  <a:shade val="90000"/>
                </a:srgbClr>
              </a:solidFill>
              <a:ea typeface="宋体" charset="-122"/>
            </a:endParaRPr>
          </a:p>
        </p:txBody>
      </p:sp>
      <p:grpSp>
        <p:nvGrpSpPr>
          <p:cNvPr id="2"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grpSp>
    </p:spTree>
    <p:extLst>
      <p:ext uri="{BB962C8B-B14F-4D97-AF65-F5344CB8AC3E}">
        <p14:creationId xmlns:p14="http://schemas.microsoft.com/office/powerpoint/2010/main" val="2198136614"/>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75" r:id="rId14"/>
    <p:sldLayoutId id="2147483976" r:id="rId15"/>
    <p:sldLayoutId id="2147483983" r:id="rId16"/>
  </p:sldLayoutIdLst>
  <p:transition spd="med">
    <p:random/>
  </p:transition>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5604"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a:t>单击此处编辑母版标题样式</a:t>
            </a:r>
            <a:endParaRPr lang="en-US"/>
          </a:p>
        </p:txBody>
      </p:sp>
      <p:sp>
        <p:nvSpPr>
          <p:cNvPr id="25605"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98260397-0F27-4D90-97DB-0CF280E2336F}" type="datetimeFigureOut">
              <a:rPr lang="zh-CN" altLang="en-US" smtClean="0">
                <a:solidFill>
                  <a:srgbClr val="04617B">
                    <a:shade val="90000"/>
                  </a:srgbClr>
                </a:solidFill>
                <a:ea typeface="宋体" charset="-122"/>
              </a:rPr>
              <a:pPr>
                <a:buFontTx/>
                <a:buNone/>
                <a:defRPr/>
              </a:pPr>
              <a:t>2024/12/2</a:t>
            </a:fld>
            <a:endParaRPr lang="zh-CN" altLang="en-US">
              <a:solidFill>
                <a:srgbClr val="04617B">
                  <a:shade val="90000"/>
                </a:srgbClr>
              </a:solidFill>
              <a:ea typeface="宋体" charset="-122"/>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endParaRPr lang="zh-CN" altLang="en-US">
              <a:solidFill>
                <a:srgbClr val="04617B">
                  <a:shade val="90000"/>
                </a:srgbClr>
              </a:solidFill>
              <a:ea typeface="宋体" charset="-122"/>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DB950A92-A27B-4ABA-978F-D0634E9CB4AC}" type="slidenum">
              <a:rPr lang="zh-CN" altLang="en-US" smtClean="0">
                <a:solidFill>
                  <a:srgbClr val="04617B">
                    <a:shade val="90000"/>
                  </a:srgbClr>
                </a:solidFill>
                <a:ea typeface="宋体" charset="-122"/>
              </a:rPr>
              <a:pPr>
                <a:buFontTx/>
                <a:buNone/>
                <a:defRPr/>
              </a:pPr>
              <a:t>‹#›</a:t>
            </a:fld>
            <a:endParaRPr lang="zh-CN" altLang="en-US">
              <a:solidFill>
                <a:srgbClr val="04617B">
                  <a:shade val="90000"/>
                </a:srgbClr>
              </a:solidFill>
              <a:ea typeface="宋体" charset="-122"/>
            </a:endParaRPr>
          </a:p>
        </p:txBody>
      </p:sp>
      <p:grpSp>
        <p:nvGrpSpPr>
          <p:cNvPr id="2"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grpSp>
    </p:spTree>
    <p:extLst>
      <p:ext uri="{BB962C8B-B14F-4D97-AF65-F5344CB8AC3E}">
        <p14:creationId xmlns:p14="http://schemas.microsoft.com/office/powerpoint/2010/main" val="419354473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43" r:id="rId13"/>
    <p:sldLayoutId id="2147484063" r:id="rId14"/>
  </p:sldLayoutIdLst>
  <p:transition spd="med">
    <p:random/>
  </p:transition>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5604"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a:t>单击此处编辑母版标题样式</a:t>
            </a:r>
            <a:endParaRPr lang="en-US"/>
          </a:p>
        </p:txBody>
      </p:sp>
      <p:sp>
        <p:nvSpPr>
          <p:cNvPr id="25605"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98260397-0F27-4D90-97DB-0CF280E2336F}" type="datetimeFigureOut">
              <a:rPr lang="zh-CN" altLang="en-US" smtClean="0">
                <a:solidFill>
                  <a:srgbClr val="04617B">
                    <a:shade val="90000"/>
                  </a:srgbClr>
                </a:solidFill>
                <a:ea typeface="宋体" charset="-122"/>
              </a:rPr>
              <a:pPr>
                <a:buFontTx/>
                <a:buNone/>
                <a:defRPr/>
              </a:pPr>
              <a:t>2024/12/2</a:t>
            </a:fld>
            <a:endParaRPr lang="zh-CN" altLang="en-US">
              <a:solidFill>
                <a:srgbClr val="04617B">
                  <a:shade val="90000"/>
                </a:srgbClr>
              </a:solidFill>
              <a:ea typeface="宋体" charset="-122"/>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endParaRPr lang="zh-CN" altLang="en-US">
              <a:solidFill>
                <a:srgbClr val="04617B">
                  <a:shade val="90000"/>
                </a:srgbClr>
              </a:solidFill>
              <a:ea typeface="宋体" charset="-122"/>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DB950A92-A27B-4ABA-978F-D0634E9CB4AC}" type="slidenum">
              <a:rPr lang="zh-CN" altLang="en-US" smtClean="0">
                <a:solidFill>
                  <a:srgbClr val="04617B">
                    <a:shade val="90000"/>
                  </a:srgbClr>
                </a:solidFill>
                <a:ea typeface="宋体" charset="-122"/>
              </a:rPr>
              <a:pPr>
                <a:buFontTx/>
                <a:buNone/>
                <a:defRPr/>
              </a:pPr>
              <a:t>‹#›</a:t>
            </a:fld>
            <a:endParaRPr lang="zh-CN" altLang="en-US">
              <a:solidFill>
                <a:srgbClr val="04617B">
                  <a:shade val="90000"/>
                </a:srgbClr>
              </a:solidFill>
              <a:ea typeface="宋体" charset="-122"/>
            </a:endParaRPr>
          </a:p>
        </p:txBody>
      </p:sp>
      <p:grpSp>
        <p:nvGrpSpPr>
          <p:cNvPr id="2"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grpSp>
    </p:spTree>
    <p:extLst>
      <p:ext uri="{BB962C8B-B14F-4D97-AF65-F5344CB8AC3E}">
        <p14:creationId xmlns:p14="http://schemas.microsoft.com/office/powerpoint/2010/main" val="230100421"/>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223" r:id="rId14"/>
    <p:sldLayoutId id="2147484227" r:id="rId15"/>
    <p:sldLayoutId id="2147484228" r:id="rId16"/>
    <p:sldLayoutId id="2147484229" r:id="rId17"/>
    <p:sldLayoutId id="2147484230" r:id="rId18"/>
    <p:sldLayoutId id="2147484231" r:id="rId19"/>
    <p:sldLayoutId id="2147484233" r:id="rId20"/>
    <p:sldLayoutId id="2147484234" r:id="rId21"/>
    <p:sldLayoutId id="2147484235" r:id="rId22"/>
  </p:sldLayoutIdLst>
  <p:transition spd="med">
    <p:random/>
  </p:transition>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25604"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zh-CN" altLang="en-US"/>
              <a:t>单击此处编辑母版标题样式</a:t>
            </a:r>
            <a:endParaRPr lang="en-US"/>
          </a:p>
        </p:txBody>
      </p:sp>
      <p:sp>
        <p:nvSpPr>
          <p:cNvPr id="25605"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98260397-0F27-4D90-97DB-0CF280E2336F}" type="datetimeFigureOut">
              <a:rPr lang="zh-CN" altLang="en-US" smtClean="0">
                <a:solidFill>
                  <a:srgbClr val="04617B">
                    <a:shade val="90000"/>
                  </a:srgbClr>
                </a:solidFill>
                <a:ea typeface="宋体" charset="-122"/>
              </a:rPr>
              <a:pPr>
                <a:buFontTx/>
                <a:buNone/>
                <a:defRPr/>
              </a:pPr>
              <a:t>2024/12/2</a:t>
            </a:fld>
            <a:endParaRPr lang="zh-CN" altLang="en-US">
              <a:solidFill>
                <a:srgbClr val="04617B">
                  <a:shade val="90000"/>
                </a:srgbClr>
              </a:solidFill>
              <a:ea typeface="宋体" charset="-122"/>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endParaRPr lang="zh-CN" altLang="en-US">
              <a:solidFill>
                <a:srgbClr val="04617B">
                  <a:shade val="90000"/>
                </a:srgbClr>
              </a:solidFill>
              <a:ea typeface="宋体" charset="-122"/>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cs typeface="+mn-cs"/>
              </a:defRPr>
            </a:lvl1pPr>
          </a:lstStyle>
          <a:p>
            <a:pPr>
              <a:buFontTx/>
              <a:buNone/>
              <a:defRPr/>
            </a:pPr>
            <a:fld id="{DB950A92-A27B-4ABA-978F-D0634E9CB4AC}" type="slidenum">
              <a:rPr lang="zh-CN" altLang="en-US" smtClean="0">
                <a:solidFill>
                  <a:srgbClr val="04617B">
                    <a:shade val="90000"/>
                  </a:srgbClr>
                </a:solidFill>
                <a:ea typeface="宋体" charset="-122"/>
              </a:rPr>
              <a:pPr>
                <a:buFontTx/>
                <a:buNone/>
                <a:defRPr/>
              </a:pPr>
              <a:t>‹#›</a:t>
            </a:fld>
            <a:endParaRPr lang="zh-CN" altLang="en-US">
              <a:solidFill>
                <a:srgbClr val="04617B">
                  <a:shade val="90000"/>
                </a:srgbClr>
              </a:solidFill>
              <a:ea typeface="宋体" charset="-122"/>
            </a:endParaRPr>
          </a:p>
        </p:txBody>
      </p:sp>
      <p:grpSp>
        <p:nvGrpSpPr>
          <p:cNvPr id="2"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buFontTx/>
                <a:buNone/>
                <a:defRPr/>
              </a:pPr>
              <a:endParaRPr lang="en-US" dirty="0">
                <a:solidFill>
                  <a:prstClr val="black"/>
                </a:solidFill>
                <a:latin typeface="Constantia"/>
                <a:ea typeface="宋体" charset="-122"/>
              </a:endParaRPr>
            </a:p>
          </p:txBody>
        </p:sp>
      </p:grpSp>
    </p:spTree>
    <p:extLst>
      <p:ext uri="{BB962C8B-B14F-4D97-AF65-F5344CB8AC3E}">
        <p14:creationId xmlns:p14="http://schemas.microsoft.com/office/powerpoint/2010/main" val="1770483662"/>
      </p:ext>
    </p:extLst>
  </p:cSld>
  <p:clrMap bg1="lt1" tx1="dk1" bg2="lt2" tx2="dk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83" r:id="rId14"/>
    <p:sldLayoutId id="2147484302" r:id="rId15"/>
  </p:sldLayoutIdLst>
  <p:transition spd="med">
    <p:random/>
  </p:transition>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0.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5.bin"/><Relationship Id="rId1" Type="http://schemas.openxmlformats.org/officeDocument/2006/relationships/slideLayout" Target="../slideLayouts/slideLayout55.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6.bin"/><Relationship Id="rId1" Type="http://schemas.openxmlformats.org/officeDocument/2006/relationships/slideLayout" Target="../slideLayouts/slideLayout56.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slideLayout" Target="../slideLayouts/slideLayout6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image" Target="../media/image19.tmp"/><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Presentation.pptx"/><Relationship Id="rId2" Type="http://schemas.openxmlformats.org/officeDocument/2006/relationships/notesSlide" Target="../notesSlides/notesSlide5.xml"/><Relationship Id="rId1" Type="http://schemas.openxmlformats.org/officeDocument/2006/relationships/slideLayout" Target="../slideLayouts/slideLayout79.xml"/><Relationship Id="rId4" Type="http://schemas.openxmlformats.org/officeDocument/2006/relationships/image" Target="../media/image2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7.xml"/><Relationship Id="rId1" Type="http://schemas.openxmlformats.org/officeDocument/2006/relationships/slideLayout" Target="../slideLayouts/slideLayout87.xml"/><Relationship Id="rId5" Type="http://schemas.openxmlformats.org/officeDocument/2006/relationships/image" Target="../media/image22.png"/><Relationship Id="rId4" Type="http://schemas.openxmlformats.org/officeDocument/2006/relationships/image" Target="../media/image22.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8.xml"/><Relationship Id="rId1" Type="http://schemas.openxmlformats.org/officeDocument/2006/relationships/slideLayout" Target="../slideLayouts/slideLayout79.xml"/><Relationship Id="rId4" Type="http://schemas.openxmlformats.org/officeDocument/2006/relationships/image" Target="../media/image23.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0.bin"/><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1.bin"/><Relationship Id="rId1" Type="http://schemas.openxmlformats.org/officeDocument/2006/relationships/slideLayout" Target="../slideLayouts/slideLayout95.xml"/><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18" Type="http://schemas.openxmlformats.org/officeDocument/2006/relationships/slideLayout" Target="../slideLayouts/slideLayout7.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 Type="http://schemas.openxmlformats.org/officeDocument/2006/relationships/tags" Target="../tags/tag25.xml"/><Relationship Id="rId16" Type="http://schemas.openxmlformats.org/officeDocument/2006/relationships/tags" Target="../tags/tag39.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tags" Target="../tags/tag38.xml"/><Relationship Id="rId10" Type="http://schemas.openxmlformats.org/officeDocument/2006/relationships/tags" Target="../tags/tag33.xml"/><Relationship Id="rId19" Type="http://schemas.openxmlformats.org/officeDocument/2006/relationships/image" Target="../media/image19.tmp"/><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9.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3.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image" Target="../media/image19.tmp"/><Relationship Id="rId3" Type="http://schemas.openxmlformats.org/officeDocument/2006/relationships/tags" Target="../tags/tag43.xml"/><Relationship Id="rId21" Type="http://schemas.openxmlformats.org/officeDocument/2006/relationships/tags" Target="../tags/tag61.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slideLayout" Target="../slideLayouts/slideLayout109.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10" Type="http://schemas.openxmlformats.org/officeDocument/2006/relationships/tags" Target="../tags/tag50.xml"/><Relationship Id="rId19" Type="http://schemas.openxmlformats.org/officeDocument/2006/relationships/tags" Target="../tags/tag59.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7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0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4.xml"/></Relationships>
</file>

<file path=ppt/slides/_rels/slide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0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14.bin"/><Relationship Id="rId1" Type="http://schemas.openxmlformats.org/officeDocument/2006/relationships/slideLayout" Target="../slideLayouts/slideLayout141.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8.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08.xml"/></Relationships>
</file>

<file path=ppt/slides/_rels/slide8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1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4.xml"/></Relationships>
</file>

<file path=ppt/slides/_rels/slide91.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18" Type="http://schemas.openxmlformats.org/officeDocument/2006/relationships/slideLayout" Target="../slideLayouts/slideLayout109.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tags" Target="../tags/tag81.xml"/><Relationship Id="rId2" Type="http://schemas.openxmlformats.org/officeDocument/2006/relationships/tags" Target="../tags/tag66.xml"/><Relationship Id="rId16" Type="http://schemas.openxmlformats.org/officeDocument/2006/relationships/tags" Target="../tags/tag80.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tags" Target="../tags/tag79.xml"/><Relationship Id="rId10" Type="http://schemas.openxmlformats.org/officeDocument/2006/relationships/tags" Target="../tags/tag74.xml"/><Relationship Id="rId19" Type="http://schemas.openxmlformats.org/officeDocument/2006/relationships/image" Target="../media/image19.tmp"/><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tags" Target="../tags/tag7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2"/>
          <p:cNvSpPr>
            <a:spLocks noGrp="1" noChangeArrowheads="1"/>
          </p:cNvSpPr>
          <p:nvPr>
            <p:ph type="title"/>
          </p:nvPr>
        </p:nvSpPr>
        <p:spPr>
          <a:xfrm>
            <a:off x="4419604" y="1371654"/>
            <a:ext cx="4360863" cy="1856309"/>
          </a:xfrm>
        </p:spPr>
        <p:txBody>
          <a:bodyPr>
            <a:normAutofit fontScale="90000"/>
          </a:bodyPr>
          <a:lstStyle/>
          <a:p>
            <a:pPr>
              <a:spcBef>
                <a:spcPct val="20000"/>
              </a:spcBef>
            </a:pPr>
            <a:r>
              <a:rPr sz="5400" dirty="0">
                <a:solidFill>
                  <a:srgbClr val="0070C0"/>
                </a:solidFill>
              </a:rPr>
              <a:t>第</a:t>
            </a:r>
            <a:r>
              <a:rPr altLang="zh-CN" sz="5400" dirty="0">
                <a:solidFill>
                  <a:srgbClr val="0070C0"/>
                </a:solidFill>
              </a:rPr>
              <a:t>9</a:t>
            </a:r>
            <a:r>
              <a:rPr sz="5400" dirty="0">
                <a:solidFill>
                  <a:srgbClr val="0070C0"/>
                </a:solidFill>
              </a:rPr>
              <a:t>章</a:t>
            </a:r>
            <a:br>
              <a:rPr altLang="zh-CN" sz="5400" dirty="0">
                <a:solidFill>
                  <a:srgbClr val="0070C0"/>
                </a:solidFill>
              </a:rPr>
            </a:br>
            <a:r>
              <a:rPr sz="5400" dirty="0">
                <a:solidFill>
                  <a:srgbClr val="0070C0"/>
                </a:solidFill>
              </a:rPr>
              <a:t>项目成本管理</a:t>
            </a:r>
          </a:p>
        </p:txBody>
      </p:sp>
      <p:sp>
        <p:nvSpPr>
          <p:cNvPr id="13314"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nSpc>
                <a:spcPct val="80000"/>
              </a:lnSpc>
            </a:pPr>
            <a:r>
              <a:rPr lang="zh-CN" altLang="en-US" sz="1500">
                <a:solidFill>
                  <a:srgbClr val="000000"/>
                </a:solidFill>
                <a:latin typeface="华文楷体" pitchFamily="2" charset="-122"/>
                <a:ea typeface="华文楷体" pitchFamily="2" charset="-122"/>
              </a:rPr>
              <a:t>清华大学出版社</a:t>
            </a:r>
          </a:p>
        </p:txBody>
      </p:sp>
      <p:sp>
        <p:nvSpPr>
          <p:cNvPr id="1331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nSpc>
                <a:spcPct val="80000"/>
              </a:lnSpc>
            </a:pPr>
            <a:fld id="{13BD53F2-2062-4584-9BAE-3F433178A5AF}" type="slidenum">
              <a:rPr altLang="en-US" sz="1500">
                <a:solidFill>
                  <a:srgbClr val="000000"/>
                </a:solidFill>
                <a:latin typeface="华文楷体" pitchFamily="2" charset="-122"/>
                <a:ea typeface="华文楷体" pitchFamily="2" charset="-122"/>
              </a:rPr>
              <a:pPr>
                <a:lnSpc>
                  <a:spcPct val="80000"/>
                </a:lnSpc>
              </a:pPr>
              <a:t>1</a:t>
            </a:fld>
            <a:endParaRPr lang="zh-CN" altLang="en-US" sz="1500">
              <a:solidFill>
                <a:srgbClr val="000000"/>
              </a:solidFill>
              <a:latin typeface="华文楷体" pitchFamily="2" charset="-122"/>
              <a:ea typeface="华文楷体" pitchFamily="2" charset="-122"/>
            </a:endParaRPr>
          </a:p>
        </p:txBody>
      </p:sp>
      <p:sp>
        <p:nvSpPr>
          <p:cNvPr id="5" name="Rectangle 6"/>
          <p:cNvSpPr>
            <a:spLocks noChangeArrowheads="1"/>
          </p:cNvSpPr>
          <p:nvPr/>
        </p:nvSpPr>
        <p:spPr bwMode="auto">
          <a:xfrm>
            <a:off x="3657624" y="3657594"/>
            <a:ext cx="5384722" cy="177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lstStyle>
            <a:lvl1pPr marL="341313" indent="-341313"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spcBef>
                <a:spcPct val="20000"/>
              </a:spcBef>
              <a:buClr>
                <a:schemeClr val="hlink"/>
              </a:buClr>
            </a:pPr>
            <a:r>
              <a:rPr lang="zh-CN" altLang="en-US" sz="3200" b="1" dirty="0">
                <a:solidFill>
                  <a:srgbClr val="000000"/>
                </a:solidFill>
                <a:ea typeface="华文新魏" pitchFamily="2" charset="-122"/>
              </a:rPr>
              <a:t>杭州电子科技大学 管理学院</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noChangeArrowheads="1"/>
          </p:cNvSpPr>
          <p:nvPr>
            <p:ph type="title"/>
          </p:nvPr>
        </p:nvSpPr>
        <p:spPr>
          <a:xfrm>
            <a:off x="547688" y="685801"/>
            <a:ext cx="8291512" cy="700617"/>
          </a:xfrm>
        </p:spPr>
        <p:txBody>
          <a:bodyPr/>
          <a:lstStyle/>
          <a:p>
            <a:r>
              <a:rPr lang="zh-CN" altLang="en-US"/>
              <a:t>一、</a:t>
            </a:r>
            <a:r>
              <a:rPr lang="zh-CN" altLang="zh-CN"/>
              <a:t>项目成本管理的概念</a:t>
            </a:r>
            <a:endParaRPr lang="zh-CN" altLang="en-US"/>
          </a:p>
        </p:txBody>
      </p:sp>
      <p:sp>
        <p:nvSpPr>
          <p:cNvPr id="3" name="内容占位符 2"/>
          <p:cNvSpPr>
            <a:spLocks noGrp="1"/>
          </p:cNvSpPr>
          <p:nvPr>
            <p:ph idx="1"/>
          </p:nvPr>
        </p:nvSpPr>
        <p:spPr>
          <a:xfrm>
            <a:off x="1219200" y="1498600"/>
            <a:ext cx="6019800" cy="3860800"/>
          </a:xfrm>
          <a:solidFill>
            <a:schemeClr val="accent3">
              <a:lumMod val="20000"/>
              <a:lumOff val="80000"/>
            </a:schemeClr>
          </a:solidFill>
        </p:spPr>
        <p:txBody>
          <a:bodyPr/>
          <a:lstStyle/>
          <a:p>
            <a:pPr marL="357505" indent="-357505" eaLnBrk="1" hangingPunct="1">
              <a:defRPr/>
            </a:pPr>
            <a:r>
              <a:rPr altLang="en-US" sz="2800"/>
              <a:t>项目成本管理又被称为项目造价管理，是有关项目成本和项目价值两个方面的管理，是为保障以最小的成本实现最大的项目价值而开展的项目专项管理工作。</a:t>
            </a:r>
          </a:p>
          <a:p>
            <a:pPr marL="357505" indent="-357505" eaLnBrk="1" hangingPunct="1">
              <a:defRPr/>
            </a:pPr>
            <a:endParaRPr altLang="en-US"/>
          </a:p>
        </p:txBody>
      </p:sp>
      <p:sp>
        <p:nvSpPr>
          <p:cNvPr id="1638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1638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CF547998-881E-4E28-B7CC-41B107E95146}" type="slidenum">
              <a:rPr altLang="zh-CN">
                <a:solidFill>
                  <a:srgbClr val="000000"/>
                </a:solidFill>
                <a:latin typeface="华文楷体" pitchFamily="2" charset="-122"/>
                <a:ea typeface="华文楷体" pitchFamily="2" charset="-122"/>
              </a:rPr>
              <a:pPr/>
              <a:t>10</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912" y="901732"/>
            <a:ext cx="8839088" cy="5820801"/>
          </a:xfrm>
          <a:solidFill>
            <a:schemeClr val="accent3">
              <a:lumMod val="20000"/>
              <a:lumOff val="80000"/>
            </a:schemeClr>
          </a:solidFill>
        </p:spPr>
        <p:txBody>
          <a:bodyPr>
            <a:normAutofit/>
          </a:bodyPr>
          <a:lstStyle/>
          <a:p>
            <a:pPr marL="0" indent="0" eaLnBrk="1" hangingPunct="1">
              <a:buFont typeface="Wingdings 2" pitchFamily="18" charset="2"/>
              <a:buNone/>
              <a:defRPr/>
            </a:pPr>
            <a:r>
              <a:rPr b="1" dirty="0"/>
              <a:t>项目成本可分为以下几个部分</a:t>
            </a:r>
            <a:r>
              <a:rPr altLang="en-US" b="1" dirty="0"/>
              <a:t>：</a:t>
            </a:r>
            <a:endParaRPr lang="en-US" b="1" dirty="0"/>
          </a:p>
          <a:p>
            <a:pPr marL="357505" indent="0" eaLnBrk="1" hangingPunct="1">
              <a:lnSpc>
                <a:spcPct val="150000"/>
              </a:lnSpc>
              <a:defRPr/>
            </a:pPr>
            <a:r>
              <a:rPr dirty="0"/>
              <a:t>定义与决策成本</a:t>
            </a:r>
            <a:endParaRPr lang="en-US" dirty="0"/>
          </a:p>
          <a:p>
            <a:pPr marL="357505" indent="0" eaLnBrk="1" hangingPunct="1">
              <a:lnSpc>
                <a:spcPct val="150000"/>
              </a:lnSpc>
              <a:buNone/>
              <a:defRPr/>
            </a:pPr>
            <a:r>
              <a:rPr lang="zh-CN" altLang="en-US" dirty="0"/>
              <a:t>市场调查，资料收集等，进行可行性研究所花费成本。</a:t>
            </a:r>
            <a:endParaRPr dirty="0"/>
          </a:p>
          <a:p>
            <a:pPr marL="357505" indent="0" eaLnBrk="1" hangingPunct="1">
              <a:lnSpc>
                <a:spcPct val="150000"/>
              </a:lnSpc>
              <a:defRPr/>
            </a:pPr>
            <a:r>
              <a:rPr dirty="0"/>
              <a:t>项目设计费用</a:t>
            </a:r>
          </a:p>
          <a:p>
            <a:pPr marL="357505" indent="0" eaLnBrk="1" hangingPunct="1">
              <a:lnSpc>
                <a:spcPct val="150000"/>
              </a:lnSpc>
              <a:defRPr/>
            </a:pPr>
            <a:r>
              <a:rPr dirty="0"/>
              <a:t>项目实施成本</a:t>
            </a:r>
            <a:endParaRPr lang="en-US" dirty="0"/>
          </a:p>
          <a:p>
            <a:pPr marL="357505" indent="0" eaLnBrk="1" hangingPunct="1">
              <a:lnSpc>
                <a:spcPct val="150000"/>
              </a:lnSpc>
              <a:buNone/>
              <a:defRPr/>
            </a:pPr>
            <a:r>
              <a:rPr lang="zh-CN" altLang="en-US" dirty="0"/>
              <a:t>完成项目、获得项目产出物而耗用的各</a:t>
            </a:r>
            <a:endParaRPr lang="en-US" altLang="zh-CN" dirty="0"/>
          </a:p>
          <a:p>
            <a:pPr marL="357505" indent="0" eaLnBrk="1" hangingPunct="1">
              <a:lnSpc>
                <a:spcPct val="150000"/>
              </a:lnSpc>
              <a:buNone/>
              <a:defRPr/>
            </a:pPr>
            <a:r>
              <a:rPr lang="zh-CN" altLang="en-US" dirty="0"/>
              <a:t>种资源所构成的成本，如人工费、材料费</a:t>
            </a:r>
            <a:endParaRPr lang="en-US" altLang="zh-CN" dirty="0"/>
          </a:p>
          <a:p>
            <a:pPr marL="357505" indent="0" eaLnBrk="1" hangingPunct="1">
              <a:lnSpc>
                <a:spcPct val="150000"/>
              </a:lnSpc>
              <a:buNone/>
              <a:defRPr/>
            </a:pPr>
            <a:r>
              <a:rPr lang="zh-CN" altLang="en-US" dirty="0"/>
              <a:t>、管理费等。</a:t>
            </a:r>
            <a:endParaRPr dirty="0"/>
          </a:p>
          <a:p>
            <a:pPr marL="357505" indent="0" eaLnBrk="1" hangingPunct="1">
              <a:lnSpc>
                <a:spcPct val="150000"/>
              </a:lnSpc>
              <a:defRPr/>
            </a:pPr>
            <a:r>
              <a:rPr dirty="0"/>
              <a:t>项目获取成本</a:t>
            </a:r>
            <a:endParaRPr lang="en-US" dirty="0"/>
          </a:p>
          <a:p>
            <a:pPr marL="357505" indent="0" eaLnBrk="1" hangingPunct="1">
              <a:lnSpc>
                <a:spcPct val="150000"/>
              </a:lnSpc>
              <a:buNone/>
              <a:defRPr/>
            </a:pPr>
            <a:r>
              <a:rPr lang="zh-CN" altLang="en-US" dirty="0"/>
              <a:t>询价、供方选择、广告、招投标、承发包等工作花费的成本。</a:t>
            </a:r>
            <a:endParaRPr dirty="0"/>
          </a:p>
          <a:p>
            <a:pPr marL="357505" indent="-357505" eaLnBrk="1" hangingPunct="1">
              <a:defRPr/>
            </a:pPr>
            <a:endParaRPr altLang="en-US" dirty="0"/>
          </a:p>
        </p:txBody>
      </p:sp>
      <p:sp>
        <p:nvSpPr>
          <p:cNvPr id="17410"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17411"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BAFC43A2-BEEF-472E-93C2-3AE5D50D5DF7}" type="slidenum">
              <a:rPr altLang="zh-CN">
                <a:solidFill>
                  <a:srgbClr val="000000"/>
                </a:solidFill>
                <a:latin typeface="华文楷体" pitchFamily="2" charset="-122"/>
                <a:ea typeface="华文楷体" pitchFamily="2" charset="-122"/>
              </a:rPr>
              <a:pPr/>
              <a:t>11</a:t>
            </a:fld>
            <a:endParaRPr lang="zh-CN" altLang="zh-CN">
              <a:solidFill>
                <a:srgbClr val="000000"/>
              </a:solidFill>
              <a:latin typeface="华文楷体" pitchFamily="2" charset="-122"/>
              <a:ea typeface="华文楷体" pitchFamily="2" charset="-122"/>
            </a:endParaRPr>
          </a:p>
        </p:txBody>
      </p:sp>
      <p:sp>
        <p:nvSpPr>
          <p:cNvPr id="5" name="Text Box 6"/>
          <p:cNvSpPr txBox="1">
            <a:spLocks noChangeArrowheads="1"/>
          </p:cNvSpPr>
          <p:nvPr/>
        </p:nvSpPr>
        <p:spPr bwMode="auto">
          <a:xfrm>
            <a:off x="6248356" y="2895614"/>
            <a:ext cx="2819400" cy="2844800"/>
          </a:xfrm>
          <a:prstGeom prst="rect">
            <a:avLst/>
          </a:prstGeom>
          <a:noFill/>
          <a:ln w="9525">
            <a:solidFill>
              <a:srgbClr val="0070C0"/>
            </a:solidFill>
            <a:prstDash val="dash"/>
            <a:miter lim="800000"/>
            <a:headEnd/>
            <a:tailEnd/>
          </a:ln>
        </p:spPr>
        <p:txBody>
          <a:bodyPr>
            <a:spAutoFit/>
          </a:bodyPr>
          <a:lstStyle/>
          <a:p>
            <a:pPr>
              <a:lnSpc>
                <a:spcPct val="150000"/>
              </a:lnSpc>
            </a:pPr>
            <a:r>
              <a:rPr lang="en-US" altLang="zh-CN" sz="2000" b="1" dirty="0">
                <a:solidFill>
                  <a:srgbClr val="000000"/>
                </a:solidFill>
              </a:rPr>
              <a:t>      </a:t>
            </a:r>
            <a:r>
              <a:rPr lang="zh-CN" altLang="en-US" sz="2000" b="1" dirty="0">
                <a:solidFill>
                  <a:srgbClr val="000000"/>
                </a:solidFill>
                <a:latin typeface="楷体_GB2312" pitchFamily="49" charset="-122"/>
                <a:ea typeface="楷体_GB2312" pitchFamily="49" charset="-122"/>
              </a:rPr>
              <a:t>项目实施费用是项目总费用的主要组成部分，在没有项目决策或设计错误的情况下，项目实施成本会占项目总成本的</a:t>
            </a:r>
            <a:r>
              <a:rPr lang="en-US" altLang="zh-CN" sz="2000" b="1" dirty="0">
                <a:solidFill>
                  <a:srgbClr val="C00000"/>
                </a:solidFill>
                <a:latin typeface="楷体_GB2312" pitchFamily="49" charset="-122"/>
                <a:ea typeface="楷体_GB2312" pitchFamily="49" charset="-122"/>
              </a:rPr>
              <a:t>90%</a:t>
            </a:r>
            <a:r>
              <a:rPr lang="zh-CN" altLang="en-US" sz="2000" b="1" dirty="0">
                <a:solidFill>
                  <a:srgbClr val="C00000"/>
                </a:solidFill>
                <a:latin typeface="楷体_GB2312" pitchFamily="49" charset="-122"/>
                <a:ea typeface="楷体_GB2312" pitchFamily="49" charset="-122"/>
              </a:rPr>
              <a:t>左右。 </a:t>
            </a:r>
          </a:p>
        </p:txBody>
      </p:sp>
      <p:sp>
        <p:nvSpPr>
          <p:cNvPr id="2" name="箭头: 右 1">
            <a:extLst>
              <a:ext uri="{FF2B5EF4-FFF2-40B4-BE49-F238E27FC236}">
                <a16:creationId xmlns:a16="http://schemas.microsoft.com/office/drawing/2014/main" id="{0CFDD4D6-0E59-8579-9C87-1D4FFF8F307C}"/>
              </a:ext>
            </a:extLst>
          </p:cNvPr>
          <p:cNvSpPr/>
          <p:nvPr/>
        </p:nvSpPr>
        <p:spPr>
          <a:xfrm>
            <a:off x="4267208" y="3100204"/>
            <a:ext cx="1981148" cy="3287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noChangeArrowheads="1"/>
          </p:cNvSpPr>
          <p:nvPr>
            <p:ph type="title"/>
          </p:nvPr>
        </p:nvSpPr>
        <p:spPr>
          <a:xfrm>
            <a:off x="547575" y="685872"/>
            <a:ext cx="8291513" cy="700088"/>
          </a:xfrm>
        </p:spPr>
        <p:txBody>
          <a:bodyPr/>
          <a:lstStyle/>
          <a:p>
            <a:r>
              <a:rPr lang="zh-CN" altLang="en-US"/>
              <a:t>二、</a:t>
            </a:r>
            <a:r>
              <a:rPr lang="zh-CN" altLang="zh-CN"/>
              <a:t>项目成本管理的理念</a:t>
            </a:r>
            <a:endParaRPr lang="zh-CN" altLang="en-US"/>
          </a:p>
        </p:txBody>
      </p:sp>
      <p:sp>
        <p:nvSpPr>
          <p:cNvPr id="3" name="内容占位符 2"/>
          <p:cNvSpPr>
            <a:spLocks noGrp="1"/>
          </p:cNvSpPr>
          <p:nvPr>
            <p:ph idx="1"/>
          </p:nvPr>
        </p:nvSpPr>
        <p:spPr>
          <a:xfrm>
            <a:off x="1143090" y="1498651"/>
            <a:ext cx="7238810" cy="4470283"/>
          </a:xfrm>
          <a:solidFill>
            <a:schemeClr val="accent3">
              <a:lumMod val="20000"/>
              <a:lumOff val="80000"/>
            </a:schemeClr>
          </a:solidFill>
        </p:spPr>
        <p:txBody>
          <a:bodyPr>
            <a:normAutofit/>
          </a:bodyPr>
          <a:lstStyle/>
          <a:p>
            <a:r>
              <a:rPr lang="zh-CN" altLang="en-US" dirty="0"/>
              <a:t>全过程项目成本管理</a:t>
            </a:r>
          </a:p>
          <a:p>
            <a:endParaRPr lang="en-US" altLang="zh-CN" dirty="0"/>
          </a:p>
          <a:p>
            <a:r>
              <a:rPr lang="zh-CN" altLang="en-US" dirty="0"/>
              <a:t>全寿命周期项目成本管理</a:t>
            </a:r>
          </a:p>
          <a:p>
            <a:endParaRPr lang="en-US" altLang="zh-CN" dirty="0"/>
          </a:p>
          <a:p>
            <a:r>
              <a:rPr lang="zh-CN" altLang="en-US" dirty="0"/>
              <a:t>全面项目费用管理</a:t>
            </a:r>
          </a:p>
          <a:p>
            <a:pPr marL="0" indent="0">
              <a:buNone/>
            </a:pPr>
            <a:endParaRPr lang="zh-CN" altLang="en-US" dirty="0"/>
          </a:p>
        </p:txBody>
      </p:sp>
      <p:sp>
        <p:nvSpPr>
          <p:cNvPr id="18435" name="页脚占位符 3"/>
          <p:cNvSpPr>
            <a:spLocks noGrp="1" noChangeArrowheads="1"/>
          </p:cNvSpPr>
          <p:nvPr>
            <p:ph type="ftr" sz="quarter" idx="11"/>
          </p:nvPr>
        </p:nvSpPr>
        <p:spPr bwMode="auto">
          <a:xfrm>
            <a:off x="3028950" y="6356351"/>
            <a:ext cx="3086100" cy="3661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dirty="0"/>
              <a:t>清华大学出版社</a:t>
            </a:r>
          </a:p>
        </p:txBody>
      </p:sp>
      <p:sp>
        <p:nvSpPr>
          <p:cNvPr id="18436" name="灯片编号占位符 4"/>
          <p:cNvSpPr>
            <a:spLocks noGrp="1" noChangeArrowheads="1"/>
          </p:cNvSpPr>
          <p:nvPr>
            <p:ph type="sldNum" sz="quarter" idx="12"/>
          </p:nvPr>
        </p:nvSpPr>
        <p:spPr bwMode="auto">
          <a:xfrm>
            <a:off x="6457950" y="6356351"/>
            <a:ext cx="2057400" cy="3661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B67693ED-9DEA-4268-A2B2-44953066C392}" type="slidenum">
              <a:rPr lang="en-US" altLang="zh-CN"/>
              <a:pPr/>
              <a:t>12</a:t>
            </a:fld>
            <a:endParaRPr lang="zh-CN" altLang="en-US"/>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3222315012"/>
              </p:ext>
            </p:extLst>
          </p:nvPr>
        </p:nvGraphicFramePr>
        <p:xfrm>
          <a:off x="5257782" y="1371654"/>
          <a:ext cx="884273" cy="663049"/>
        </p:xfrm>
        <a:graphic>
          <a:graphicData uri="http://schemas.openxmlformats.org/presentationml/2006/ole">
            <mc:AlternateContent xmlns:mc="http://schemas.openxmlformats.org/markup-compatibility/2006">
              <mc:Choice xmlns:v="urn:schemas-microsoft-com:vml" Requires="v">
                <p:oleObj name="演示文稿" r:id="rId2" imgW="4511161" imgH="3383393" progId="PowerPoint.Show.8">
                  <p:embed/>
                </p:oleObj>
              </mc:Choice>
              <mc:Fallback>
                <p:oleObj name="演示文稿" r:id="rId2" imgW="4511161" imgH="3383393" progId="PowerPoint.Show.8">
                  <p:embed/>
                  <p:pic>
                    <p:nvPicPr>
                      <p:cNvPr id="0" name=""/>
                      <p:cNvPicPr/>
                      <p:nvPr/>
                    </p:nvPicPr>
                    <p:blipFill>
                      <a:blip r:embed="rId3"/>
                      <a:stretch>
                        <a:fillRect/>
                      </a:stretch>
                    </p:blipFill>
                    <p:spPr>
                      <a:xfrm>
                        <a:off x="5257782" y="1371654"/>
                        <a:ext cx="884273" cy="663049"/>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4227420115"/>
              </p:ext>
            </p:extLst>
          </p:nvPr>
        </p:nvGraphicFramePr>
        <p:xfrm>
          <a:off x="5410178" y="2133634"/>
          <a:ext cx="832083" cy="623916"/>
        </p:xfrm>
        <a:graphic>
          <a:graphicData uri="http://schemas.openxmlformats.org/presentationml/2006/ole">
            <mc:AlternateContent xmlns:mc="http://schemas.openxmlformats.org/markup-compatibility/2006">
              <mc:Choice xmlns:v="urn:schemas-microsoft-com:vml" Requires="v">
                <p:oleObj name="演示文稿" r:id="rId4" imgW="4511161" imgH="3383393" progId="PowerPoint.Show.8">
                  <p:embed/>
                </p:oleObj>
              </mc:Choice>
              <mc:Fallback>
                <p:oleObj name="演示文稿" r:id="rId4" imgW="4511161" imgH="3383393" progId="PowerPoint.Show.8">
                  <p:embed/>
                  <p:pic>
                    <p:nvPicPr>
                      <p:cNvPr id="0" name=""/>
                      <p:cNvPicPr/>
                      <p:nvPr/>
                    </p:nvPicPr>
                    <p:blipFill>
                      <a:blip r:embed="rId5"/>
                      <a:stretch>
                        <a:fillRect/>
                      </a:stretch>
                    </p:blipFill>
                    <p:spPr>
                      <a:xfrm>
                        <a:off x="5410178" y="2133634"/>
                        <a:ext cx="832083" cy="623916"/>
                      </a:xfrm>
                      <a:prstGeom prst="rect">
                        <a:avLst/>
                      </a:prstGeom>
                    </p:spPr>
                  </p:pic>
                </p:oleObj>
              </mc:Fallback>
            </mc:AlternateContent>
          </a:graphicData>
        </a:graphic>
      </p:graphicFrame>
      <p:graphicFrame>
        <p:nvGraphicFramePr>
          <p:cNvPr id="10" name="对象 9">
            <a:hlinkClick r:id="" action="ppaction://ole?verb=0"/>
            <a:extLst>
              <a:ext uri="{FF2B5EF4-FFF2-40B4-BE49-F238E27FC236}">
                <a16:creationId xmlns:a16="http://schemas.microsoft.com/office/drawing/2014/main" id="{A8999B8E-927C-70FB-7A93-F97115A4BD58}"/>
              </a:ext>
            </a:extLst>
          </p:cNvPr>
          <p:cNvGraphicFramePr>
            <a:graphicFrameLocks noChangeAspect="1"/>
          </p:cNvGraphicFramePr>
          <p:nvPr>
            <p:extLst>
              <p:ext uri="{D42A27DB-BD31-4B8C-83A1-F6EECF244321}">
                <p14:modId xmlns:p14="http://schemas.microsoft.com/office/powerpoint/2010/main" val="3600794391"/>
              </p:ext>
            </p:extLst>
          </p:nvPr>
        </p:nvGraphicFramePr>
        <p:xfrm>
          <a:off x="5257782" y="2971812"/>
          <a:ext cx="2087238" cy="1174796"/>
        </p:xfrm>
        <a:graphic>
          <a:graphicData uri="http://schemas.openxmlformats.org/presentationml/2006/ole">
            <mc:AlternateContent xmlns:mc="http://schemas.openxmlformats.org/markup-compatibility/2006">
              <mc:Choice xmlns:v="urn:schemas-microsoft-com:vml" Requires="v">
                <p:oleObj name="Presentation" r:id="rId6" imgW="4485419" imgH="2522483" progId="PowerPoint.Show.8">
                  <p:embed/>
                </p:oleObj>
              </mc:Choice>
              <mc:Fallback>
                <p:oleObj name="Presentation" r:id="rId6" imgW="4485419" imgH="2522483" progId="PowerPoint.Show.8">
                  <p:embed/>
                  <p:pic>
                    <p:nvPicPr>
                      <p:cNvPr id="0" name=""/>
                      <p:cNvPicPr/>
                      <p:nvPr/>
                    </p:nvPicPr>
                    <p:blipFill>
                      <a:blip r:embed="rId7"/>
                      <a:stretch>
                        <a:fillRect/>
                      </a:stretch>
                    </p:blipFill>
                    <p:spPr>
                      <a:xfrm>
                        <a:off x="5257782" y="2971812"/>
                        <a:ext cx="2087238" cy="1174796"/>
                      </a:xfrm>
                      <a:prstGeom prst="rect">
                        <a:avLst/>
                      </a:prstGeom>
                    </p:spPr>
                  </p:pic>
                </p:oleObj>
              </mc:Fallback>
            </mc:AlternateContent>
          </a:graphicData>
        </a:graphic>
      </p:graphicFrame>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noChangeArrowheads="1"/>
          </p:cNvSpPr>
          <p:nvPr>
            <p:ph type="title"/>
          </p:nvPr>
        </p:nvSpPr>
        <p:spPr>
          <a:xfrm>
            <a:off x="547688" y="685801"/>
            <a:ext cx="8291512" cy="700617"/>
          </a:xfrm>
        </p:spPr>
        <p:txBody>
          <a:bodyPr/>
          <a:lstStyle/>
          <a:p>
            <a:r>
              <a:rPr lang="zh-CN" altLang="en-US"/>
              <a:t>三、</a:t>
            </a:r>
            <a:r>
              <a:rPr lang="zh-CN" altLang="zh-CN"/>
              <a:t>影响项目成本的因素</a:t>
            </a:r>
            <a:endParaRPr lang="zh-CN" altLang="en-US"/>
          </a:p>
        </p:txBody>
      </p:sp>
      <p:sp>
        <p:nvSpPr>
          <p:cNvPr id="3" name="内容占位符 2"/>
          <p:cNvSpPr>
            <a:spLocks noGrp="1"/>
          </p:cNvSpPr>
          <p:nvPr>
            <p:ph idx="1"/>
          </p:nvPr>
        </p:nvSpPr>
        <p:spPr>
          <a:xfrm>
            <a:off x="1143000" y="1397000"/>
            <a:ext cx="6400800" cy="4978400"/>
          </a:xfrm>
          <a:solidFill>
            <a:schemeClr val="accent3">
              <a:lumMod val="20000"/>
              <a:lumOff val="80000"/>
            </a:schemeClr>
          </a:solidFill>
        </p:spPr>
        <p:txBody>
          <a:bodyPr/>
          <a:lstStyle/>
          <a:p>
            <a:pPr marL="357505" indent="-357505" eaLnBrk="1" hangingPunct="1">
              <a:defRPr/>
            </a:pPr>
            <a:r>
              <a:t>质量对成本的影响</a:t>
            </a:r>
            <a:endParaRPr lang="en-US"/>
          </a:p>
          <a:p>
            <a:pPr marL="0" indent="0" eaLnBrk="1" hangingPunct="1">
              <a:buFont typeface="Wingdings 2" pitchFamily="18" charset="2"/>
              <a:buNone/>
              <a:defRPr/>
            </a:pPr>
            <a:endParaRPr altLang="en-US"/>
          </a:p>
        </p:txBody>
      </p:sp>
      <p:sp>
        <p:nvSpPr>
          <p:cNvPr id="1945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1946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4DF5A4F3-3421-4C74-8D7A-2A3979B65145}" type="slidenum">
              <a:rPr altLang="zh-CN">
                <a:solidFill>
                  <a:srgbClr val="000000"/>
                </a:solidFill>
                <a:latin typeface="华文楷体" pitchFamily="2" charset="-122"/>
                <a:ea typeface="华文楷体" pitchFamily="2" charset="-122"/>
              </a:rPr>
              <a:pPr/>
              <a:t>13</a:t>
            </a:fld>
            <a:endParaRPr lang="zh-CN" altLang="zh-CN">
              <a:solidFill>
                <a:srgbClr val="000000"/>
              </a:solidFill>
              <a:latin typeface="华文楷体" pitchFamily="2" charset="-122"/>
              <a:ea typeface="华文楷体" pitchFamily="2" charset="-122"/>
            </a:endParaRPr>
          </a:p>
        </p:txBody>
      </p:sp>
      <p:pic>
        <p:nvPicPr>
          <p:cNvPr id="1946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06600"/>
            <a:ext cx="5105400" cy="376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676400" y="5776385"/>
            <a:ext cx="5105400" cy="307777"/>
          </a:xfrm>
          <a:prstGeom prst="rect">
            <a:avLst/>
          </a:prstGeom>
        </p:spPr>
        <p:txBody>
          <a:bodyPr>
            <a:spAutoFit/>
          </a:bodyPr>
          <a:lstStyle/>
          <a:p>
            <a:pPr indent="266700" algn="ctr">
              <a:spcAft>
                <a:spcPts val="0"/>
              </a:spcAft>
              <a:defRPr/>
            </a:pPr>
            <a:r>
              <a:rPr lang="zh-CN" altLang="zh-CN" sz="1400" b="1" kern="0" dirty="0">
                <a:solidFill>
                  <a:srgbClr val="000000"/>
                </a:solidFill>
                <a:latin typeface="宋体" panose="02010600030101010101" pitchFamily="2" charset="-122"/>
                <a:cs typeface="宋体" panose="02010600030101010101" pitchFamily="2" charset="-122"/>
              </a:rPr>
              <a:t>图</a:t>
            </a:r>
            <a:r>
              <a:rPr lang="en-US" altLang="zh-CN" sz="1400" b="1" kern="0" dirty="0">
                <a:solidFill>
                  <a:srgbClr val="000000"/>
                </a:solidFill>
                <a:latin typeface="宋体" panose="02010600030101010101" pitchFamily="2" charset="-122"/>
                <a:cs typeface="宋体" panose="02010600030101010101" pitchFamily="2" charset="-122"/>
              </a:rPr>
              <a:t>9-1 </a:t>
            </a:r>
            <a:r>
              <a:rPr lang="zh-CN" altLang="zh-CN" sz="1400" b="1" kern="0" dirty="0">
                <a:solidFill>
                  <a:srgbClr val="000000"/>
                </a:solidFill>
                <a:latin typeface="宋体" panose="02010600030101010101" pitchFamily="2" charset="-122"/>
                <a:cs typeface="宋体" panose="02010600030101010101" pitchFamily="2" charset="-122"/>
              </a:rPr>
              <a:t>质量对成本的影响</a:t>
            </a:r>
            <a:endParaRPr lang="zh-CN" altLang="zh-CN" kern="100" dirty="0">
              <a:solidFill>
                <a:srgbClr val="000000"/>
              </a:solidFill>
              <a:latin typeface="宋体" panose="02010600030101010101" pitchFamily="2" charset="-122"/>
              <a:cs typeface="Times New Roman" panose="02020603050405020304"/>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noChangeArrowheads="1"/>
          </p:cNvSpPr>
          <p:nvPr>
            <p:ph type="title"/>
          </p:nvPr>
        </p:nvSpPr>
        <p:spPr>
          <a:xfrm>
            <a:off x="547688" y="685801"/>
            <a:ext cx="8291512" cy="700617"/>
          </a:xfrm>
        </p:spPr>
        <p:txBody>
          <a:bodyPr/>
          <a:lstStyle/>
          <a:p>
            <a:r>
              <a:rPr lang="zh-CN" altLang="en-US"/>
              <a:t>三、</a:t>
            </a:r>
            <a:r>
              <a:rPr lang="zh-CN" altLang="zh-CN"/>
              <a:t>影响项目成本的因素</a:t>
            </a:r>
            <a:endParaRPr lang="zh-CN" altLang="en-US"/>
          </a:p>
        </p:txBody>
      </p:sp>
      <p:sp>
        <p:nvSpPr>
          <p:cNvPr id="3" name="内容占位符 2"/>
          <p:cNvSpPr>
            <a:spLocks noGrp="1"/>
          </p:cNvSpPr>
          <p:nvPr>
            <p:ph idx="1"/>
          </p:nvPr>
        </p:nvSpPr>
        <p:spPr>
          <a:xfrm>
            <a:off x="1143000" y="1397000"/>
            <a:ext cx="6553200" cy="4876800"/>
          </a:xfrm>
          <a:solidFill>
            <a:schemeClr val="accent3">
              <a:lumMod val="20000"/>
              <a:lumOff val="80000"/>
            </a:schemeClr>
          </a:solidFill>
        </p:spPr>
        <p:txBody>
          <a:bodyPr/>
          <a:lstStyle/>
          <a:p>
            <a:pPr marL="357505" indent="-357505" eaLnBrk="1" hangingPunct="1">
              <a:defRPr/>
            </a:pPr>
            <a:r>
              <a:t>工期对成本的影响</a:t>
            </a:r>
            <a:endParaRPr lang="en-US"/>
          </a:p>
          <a:p>
            <a:pPr marL="0" indent="0" eaLnBrk="1" hangingPunct="1">
              <a:buFont typeface="Wingdings 2" pitchFamily="18" charset="2"/>
              <a:buNone/>
              <a:defRPr/>
            </a:pPr>
            <a:endParaRPr altLang="en-US"/>
          </a:p>
        </p:txBody>
      </p:sp>
      <p:sp>
        <p:nvSpPr>
          <p:cNvPr id="2048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048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DCC91E63-74E4-464C-AADA-39CCFBF6CA6D}" type="slidenum">
              <a:rPr altLang="zh-CN">
                <a:solidFill>
                  <a:srgbClr val="000000"/>
                </a:solidFill>
                <a:latin typeface="华文楷体" pitchFamily="2" charset="-122"/>
                <a:ea typeface="华文楷体" pitchFamily="2" charset="-122"/>
              </a:rPr>
              <a:pPr/>
              <a:t>14</a:t>
            </a:fld>
            <a:endParaRPr lang="zh-CN" altLang="zh-CN">
              <a:solidFill>
                <a:srgbClr val="000000"/>
              </a:solidFill>
              <a:latin typeface="华文楷体" pitchFamily="2" charset="-122"/>
              <a:ea typeface="华文楷体" pitchFamily="2" charset="-122"/>
            </a:endParaRPr>
          </a:p>
        </p:txBody>
      </p:sp>
      <p:pic>
        <p:nvPicPr>
          <p:cNvPr id="204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2051051"/>
            <a:ext cx="5248275" cy="361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矩形 5"/>
          <p:cNvSpPr>
            <a:spLocks noChangeArrowheads="1"/>
          </p:cNvSpPr>
          <p:nvPr/>
        </p:nvSpPr>
        <p:spPr bwMode="auto">
          <a:xfrm>
            <a:off x="1676401" y="5664201"/>
            <a:ext cx="52482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gn="ctr"/>
            <a:r>
              <a:rPr lang="zh-CN" altLang="zh-CN" sz="1400" b="1">
                <a:solidFill>
                  <a:srgbClr val="000000"/>
                </a:solidFill>
                <a:latin typeface="宋体" pitchFamily="2" charset="-122"/>
              </a:rPr>
              <a:t>图</a:t>
            </a:r>
            <a:r>
              <a:rPr lang="en-US" altLang="zh-CN" sz="1400" b="1">
                <a:solidFill>
                  <a:srgbClr val="000000"/>
                </a:solidFill>
                <a:latin typeface="宋体" pitchFamily="2" charset="-122"/>
              </a:rPr>
              <a:t>9-2 </a:t>
            </a:r>
            <a:r>
              <a:rPr lang="zh-CN" altLang="zh-CN" sz="1400" b="1">
                <a:solidFill>
                  <a:srgbClr val="000000"/>
                </a:solidFill>
                <a:latin typeface="宋体" pitchFamily="2" charset="-122"/>
              </a:rPr>
              <a:t>项目总成本与总周期的关系</a:t>
            </a:r>
            <a:endParaRPr lang="zh-CN" altLang="zh-CN" sz="1400">
              <a:solidFill>
                <a:srgbClr val="000000"/>
              </a:solidFill>
              <a:latin typeface="宋体" pitchFamily="2" charset="-122"/>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43000" y="889000"/>
            <a:ext cx="7239000" cy="4470400"/>
          </a:xfrm>
          <a:solidFill>
            <a:schemeClr val="accent3">
              <a:lumMod val="20000"/>
              <a:lumOff val="80000"/>
            </a:schemeClr>
          </a:solidFill>
        </p:spPr>
        <p:txBody>
          <a:bodyPr/>
          <a:lstStyle/>
          <a:p>
            <a:pPr marL="357505" indent="-357505" eaLnBrk="1" hangingPunct="1">
              <a:defRPr/>
            </a:pPr>
            <a:r>
              <a:rPr dirty="0"/>
              <a:t>价格对成本的影响</a:t>
            </a:r>
            <a:r>
              <a:rPr lang="zh-CN" altLang="en-US" sz="2000" dirty="0"/>
              <a:t>   </a:t>
            </a:r>
            <a:endParaRPr sz="2000" dirty="0"/>
          </a:p>
          <a:p>
            <a:pPr marL="719455" marR="0" lvl="1" indent="-285750" algn="l" defTabSz="914400" rtl="0" eaLnBrk="1" fontAlgn="base" latinLnBrk="0" hangingPunct="1">
              <a:lnSpc>
                <a:spcPct val="100000"/>
              </a:lnSpc>
              <a:spcBef>
                <a:spcPct val="0"/>
              </a:spcBef>
              <a:spcAft>
                <a:spcPct val="0"/>
              </a:spcAft>
              <a:buClr>
                <a:srgbClr val="00B0F0"/>
              </a:buClr>
              <a:buSzTx/>
              <a:buFont typeface="Arial" pitchFamily="34" charset="0"/>
              <a:buChar char="•"/>
              <a:tabLst/>
              <a:defRPr/>
            </a:pPr>
            <a:r>
              <a:rPr lang="zh-CN" altLang="en-US" sz="2000" dirty="0"/>
              <a:t>设计阶段对于费用的影响主要反应在施工图的预算，预算取决于设计方案价格，价格又直接影响工程造价。</a:t>
            </a:r>
            <a:endParaRPr lang="en-US" altLang="zh-CN" sz="2000" dirty="0"/>
          </a:p>
          <a:p>
            <a:pPr marL="719455" marR="0" lvl="1" indent="-285750" algn="l" defTabSz="914400" rtl="0" eaLnBrk="1" fontAlgn="base" latinLnBrk="0" hangingPunct="1">
              <a:lnSpc>
                <a:spcPct val="100000"/>
              </a:lnSpc>
              <a:spcBef>
                <a:spcPct val="0"/>
              </a:spcBef>
              <a:spcAft>
                <a:spcPct val="0"/>
              </a:spcAft>
              <a:buClr>
                <a:srgbClr val="00B0F0"/>
              </a:buClr>
              <a:buSzTx/>
              <a:buFont typeface="Arial" pitchFamily="34" charset="0"/>
              <a:buChar char="•"/>
              <a:tabLst/>
              <a:defRPr/>
            </a:pPr>
            <a:endParaRPr lang="zh-CN" altLang="en-US" dirty="0"/>
          </a:p>
          <a:p>
            <a:pPr marL="357505" indent="-357505" eaLnBrk="1" hangingPunct="1">
              <a:defRPr/>
            </a:pPr>
            <a:r>
              <a:rPr dirty="0"/>
              <a:t>管理水平对项目成本的影响</a:t>
            </a:r>
          </a:p>
          <a:p>
            <a:pPr marL="719455" lvl="1" eaLnBrk="1" hangingPunct="1">
              <a:buClr>
                <a:srgbClr val="00B0F0"/>
              </a:buClr>
              <a:defRPr/>
            </a:pPr>
            <a:r>
              <a:rPr lang="zh-CN" altLang="zh-CN" dirty="0"/>
              <a:t>对预算成本估算偏低，例如征地费用或拆迁费用大大超过计划而影响成本</a:t>
            </a:r>
          </a:p>
          <a:p>
            <a:pPr marL="719455" lvl="1" eaLnBrk="1" hangingPunct="1">
              <a:buClr>
                <a:srgbClr val="00B0F0"/>
              </a:buClr>
              <a:defRPr/>
            </a:pPr>
            <a:r>
              <a:rPr lang="zh-CN" altLang="en-US" dirty="0"/>
              <a:t>由</a:t>
            </a:r>
            <a:r>
              <a:rPr lang="zh-CN" altLang="zh-CN" dirty="0"/>
              <a:t>于资金供应紧张或材料、设备供应发生问题，从而影响工程进展，造成建设成本增加</a:t>
            </a:r>
          </a:p>
          <a:p>
            <a:pPr marL="719455" lvl="1" eaLnBrk="1" hangingPunct="1">
              <a:buClr>
                <a:srgbClr val="00B0F0"/>
              </a:buClr>
              <a:defRPr/>
            </a:pPr>
            <a:r>
              <a:rPr lang="zh-CN" altLang="zh-CN" dirty="0"/>
              <a:t>风险控制不当造成的额外损失</a:t>
            </a:r>
          </a:p>
          <a:p>
            <a:pPr marL="719455" lvl="1" eaLnBrk="1" hangingPunct="1">
              <a:buClr>
                <a:srgbClr val="00B0F0"/>
              </a:buClr>
              <a:defRPr/>
            </a:pPr>
            <a:r>
              <a:rPr lang="zh-CN" altLang="zh-CN" dirty="0"/>
              <a:t>更改设计可能增加或减少成本开支，但往往会影响施工进展．</a:t>
            </a:r>
            <a:r>
              <a:rPr lang="zh-CN" altLang="en-US" dirty="0"/>
              <a:t>给</a:t>
            </a:r>
            <a:r>
              <a:rPr lang="zh-CN" altLang="zh-CN" dirty="0"/>
              <a:t>成本控制带来不利影响。</a:t>
            </a:r>
          </a:p>
          <a:p>
            <a:pPr marL="357505" indent="-357505" eaLnBrk="1" hangingPunct="1">
              <a:defRPr/>
            </a:pPr>
            <a:endParaRPr altLang="en-US" dirty="0"/>
          </a:p>
        </p:txBody>
      </p:sp>
      <p:sp>
        <p:nvSpPr>
          <p:cNvPr id="21506"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1507"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E7A3BF77-78D1-484D-8501-EA1F3F675B08}" type="slidenum">
              <a:rPr altLang="zh-CN">
                <a:solidFill>
                  <a:srgbClr val="000000"/>
                </a:solidFill>
                <a:latin typeface="华文楷体" pitchFamily="2" charset="-122"/>
                <a:ea typeface="华文楷体" pitchFamily="2" charset="-122"/>
              </a:rPr>
              <a:pPr/>
              <a:t>15</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6"/>
          <p:cNvSpPr>
            <a:spLocks noGrp="1" noChangeArrowheads="1"/>
          </p:cNvSpPr>
          <p:nvPr>
            <p:ph type="title" idx="4294967295"/>
          </p:nvPr>
        </p:nvSpPr>
        <p:spPr>
          <a:xfrm>
            <a:off x="1187450" y="836613"/>
            <a:ext cx="7772400" cy="1143000"/>
          </a:xfrm>
        </p:spPr>
        <p:txBody>
          <a:bodyPr>
            <a:normAutofit/>
          </a:bodyPr>
          <a:lstStyle/>
          <a:p>
            <a:r>
              <a:rPr lang="zh-CN" altLang="en-US" dirty="0">
                <a:effectLst>
                  <a:outerShdw blurRad="38100" dist="38100" dir="2700000" algn="tl">
                    <a:srgbClr val="C0C0C0"/>
                  </a:outerShdw>
                </a:effectLst>
                <a:ea typeface="宋体" pitchFamily="2" charset="-122"/>
              </a:rPr>
              <a:t>修改一个软件错误的相对开销</a:t>
            </a:r>
          </a:p>
        </p:txBody>
      </p:sp>
      <p:graphicFrame>
        <p:nvGraphicFramePr>
          <p:cNvPr id="3086" name="Group 14"/>
          <p:cNvGraphicFramePr>
            <a:graphicFrameLocks noGrp="1"/>
          </p:cNvGraphicFramePr>
          <p:nvPr/>
        </p:nvGraphicFramePr>
        <p:xfrm>
          <a:off x="685800" y="1981200"/>
          <a:ext cx="7772400" cy="3261360"/>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修改错误时的开发阶段</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pitchFamily="2" charset="-122"/>
                        </a:rPr>
                        <a:t>开销</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57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pitchFamily="2" charset="-122"/>
                        </a:rPr>
                        <a:t>需求</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pitchFamily="2" charset="-122"/>
                        </a:rPr>
                        <a:t>设计</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pitchFamily="2" charset="-122"/>
                        </a:rPr>
                        <a:t>编码</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pitchFamily="2" charset="-122"/>
                        </a:rPr>
                        <a:t>开发测试</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pitchFamily="2" charset="-122"/>
                        </a:rPr>
                        <a:t>验收</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pitchFamily="2" charset="-122"/>
                        </a:rPr>
                        <a:t>运行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pitchFamily="2" charset="-122"/>
                        </a:rPr>
                        <a:t>1 </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pitchFamily="2" charset="-122"/>
                        </a:rPr>
                        <a:t>3-6</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pitchFamily="2" charset="-122"/>
                        </a:rPr>
                        <a:t>10</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pitchFamily="2" charset="-122"/>
                        </a:rPr>
                        <a:t>15-40</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pitchFamily="2" charset="-122"/>
                        </a:rPr>
                        <a:t>30-70</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pitchFamily="2" charset="-122"/>
                        </a:rPr>
                        <a:t>40-1000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68946374"/>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ph type="title"/>
          </p:nvPr>
        </p:nvSpPr>
        <p:spPr>
          <a:xfrm>
            <a:off x="547688" y="685801"/>
            <a:ext cx="8291512" cy="700617"/>
          </a:xfrm>
        </p:spPr>
        <p:txBody>
          <a:bodyPr/>
          <a:lstStyle/>
          <a:p>
            <a:r>
              <a:rPr lang="zh-CN" altLang="en-US"/>
              <a:t>四、</a:t>
            </a:r>
            <a:r>
              <a:rPr lang="zh-CN" altLang="zh-CN"/>
              <a:t>影响项目成本的过程</a:t>
            </a:r>
            <a:endParaRPr lang="zh-CN" altLang="en-US"/>
          </a:p>
        </p:txBody>
      </p:sp>
      <p:sp>
        <p:nvSpPr>
          <p:cNvPr id="22530"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2531"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F969B7F0-6930-432C-8D2B-10F4364EA023}" type="slidenum">
              <a:rPr altLang="zh-CN">
                <a:solidFill>
                  <a:srgbClr val="000000"/>
                </a:solidFill>
                <a:latin typeface="华文楷体" pitchFamily="2" charset="-122"/>
                <a:ea typeface="华文楷体" pitchFamily="2" charset="-122"/>
              </a:rPr>
              <a:pPr/>
              <a:t>17</a:t>
            </a:fld>
            <a:endParaRPr lang="zh-CN" altLang="zh-CN">
              <a:solidFill>
                <a:srgbClr val="000000"/>
              </a:solidFill>
              <a:latin typeface="华文楷体" pitchFamily="2" charset="-122"/>
              <a:ea typeface="华文楷体" pitchFamily="2" charset="-122"/>
            </a:endParaRPr>
          </a:p>
        </p:txBody>
      </p:sp>
      <p:pic>
        <p:nvPicPr>
          <p:cNvPr id="55298" name="Picture 2"/>
          <p:cNvPicPr>
            <a:picLocks noGrp="1" noChangeAspect="1" noChangeArrowheads="1"/>
          </p:cNvPicPr>
          <p:nvPr>
            <p:ph idx="1"/>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a:xfrm>
            <a:off x="914496" y="1136014"/>
            <a:ext cx="7010216" cy="493451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noChangeArrowheads="1"/>
          </p:cNvSpPr>
          <p:nvPr>
            <p:ph type="title"/>
          </p:nvPr>
        </p:nvSpPr>
        <p:spPr>
          <a:xfrm>
            <a:off x="4391026" y="2209800"/>
            <a:ext cx="4360863" cy="2770717"/>
          </a:xfrm>
        </p:spPr>
        <p:txBody>
          <a:bodyPr/>
          <a:lstStyle/>
          <a:p>
            <a:r>
              <a:rPr sz="4000"/>
              <a:t>第二节</a:t>
            </a:r>
            <a:br>
              <a:rPr altLang="zh-CN" sz="4000"/>
            </a:br>
            <a:br>
              <a:rPr altLang="zh-CN" sz="4000"/>
            </a:br>
            <a:r>
              <a:rPr altLang="zh-CN" sz="4000"/>
              <a:t>项目资源计划</a:t>
            </a:r>
            <a:endParaRPr sz="4000"/>
          </a:p>
        </p:txBody>
      </p:sp>
      <p:sp>
        <p:nvSpPr>
          <p:cNvPr id="23554"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355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AD34CD54-7831-4B12-87B2-F43F9130CA56}" type="slidenum">
              <a:rPr altLang="zh-CN">
                <a:solidFill>
                  <a:srgbClr val="000000"/>
                </a:solidFill>
                <a:latin typeface="华文楷体" pitchFamily="2" charset="-122"/>
                <a:ea typeface="华文楷体" pitchFamily="2" charset="-122"/>
              </a:rPr>
              <a:pPr/>
              <a:t>18</a:t>
            </a:fld>
            <a:endParaRPr lang="zh-CN" altLang="zh-CN">
              <a:solidFill>
                <a:srgbClr val="000000"/>
              </a:solidFill>
              <a:latin typeface="华文楷体" pitchFamily="2" charset="-122"/>
              <a:ea typeface="华文楷体"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noChangeArrowheads="1"/>
          </p:cNvSpPr>
          <p:nvPr>
            <p:ph type="title"/>
          </p:nvPr>
        </p:nvSpPr>
        <p:spPr>
          <a:xfrm>
            <a:off x="547688" y="685801"/>
            <a:ext cx="8291512" cy="700617"/>
          </a:xfrm>
        </p:spPr>
        <p:txBody>
          <a:bodyPr/>
          <a:lstStyle/>
          <a:p>
            <a:r>
              <a:rPr lang="zh-CN" altLang="en-US"/>
              <a:t>一、定义</a:t>
            </a:r>
          </a:p>
        </p:txBody>
      </p:sp>
      <p:sp>
        <p:nvSpPr>
          <p:cNvPr id="3" name="内容占位符 2"/>
          <p:cNvSpPr>
            <a:spLocks noGrp="1"/>
          </p:cNvSpPr>
          <p:nvPr>
            <p:ph idx="1"/>
          </p:nvPr>
        </p:nvSpPr>
        <p:spPr>
          <a:xfrm>
            <a:off x="1143000" y="1498600"/>
            <a:ext cx="7086600" cy="3759200"/>
          </a:xfrm>
          <a:solidFill>
            <a:schemeClr val="accent3">
              <a:lumMod val="20000"/>
              <a:lumOff val="80000"/>
            </a:schemeClr>
          </a:solidFill>
        </p:spPr>
        <p:txBody>
          <a:bodyPr/>
          <a:lstStyle/>
          <a:p>
            <a:pPr marL="357505" indent="-357505">
              <a:defRPr/>
            </a:pPr>
            <a:r>
              <a:rPr sz="2800" dirty="0"/>
              <a:t>项目资源计划是在分析、识别项目的资源需求，确定项目所需投入的资源种类、数量和时间的基础上，制定科学、合理、可行的项目资源供应计划的项目成本管理活动。</a:t>
            </a:r>
          </a:p>
          <a:p>
            <a:pPr marL="357505" indent="-357505">
              <a:defRPr/>
            </a:pPr>
            <a:endParaRPr altLang="en-US" dirty="0"/>
          </a:p>
        </p:txBody>
      </p:sp>
      <p:sp>
        <p:nvSpPr>
          <p:cNvPr id="2457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458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C85430C6-F106-4F61-9F3D-DDBC37693AC9}" type="slidenum">
              <a:rPr altLang="zh-CN">
                <a:solidFill>
                  <a:srgbClr val="000000"/>
                </a:solidFill>
                <a:latin typeface="华文楷体" pitchFamily="2" charset="-122"/>
                <a:ea typeface="华文楷体" pitchFamily="2" charset="-122"/>
              </a:rPr>
              <a:pPr/>
              <a:t>19</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txBox="1">
            <a:spLocks noChangeArrowheads="1"/>
          </p:cNvSpPr>
          <p:nvPr/>
        </p:nvSpPr>
        <p:spPr bwMode="auto">
          <a:xfrm>
            <a:off x="357188" y="1571625"/>
            <a:ext cx="8429625" cy="4181475"/>
          </a:xfrm>
          <a:prstGeom prst="rect">
            <a:avLst/>
          </a:prstGeom>
          <a:noFill/>
          <a:ln w="9525">
            <a:noFill/>
            <a:miter lim="800000"/>
            <a:headEnd/>
            <a:tailEnd/>
          </a:ln>
        </p:spPr>
        <p:txBody>
          <a:bodyPr lIns="0">
            <a:spAutoFit/>
          </a:bodyPr>
          <a:lstStyle/>
          <a:p>
            <a:pPr indent="457200">
              <a:spcBef>
                <a:spcPct val="20000"/>
              </a:spcBef>
              <a:buFont typeface="Wingdings" pitchFamily="2" charset="2"/>
              <a:buNone/>
            </a:pPr>
            <a:r>
              <a:rPr lang="en-US" altLang="zh-CN" sz="2400" b="1" dirty="0">
                <a:solidFill>
                  <a:prstClr val="black"/>
                </a:solidFill>
                <a:latin typeface="楷体" pitchFamily="49" charset="-122"/>
                <a:ea typeface="楷体" pitchFamily="49" charset="-122"/>
              </a:rPr>
              <a:t>16</a:t>
            </a:r>
            <a:r>
              <a:rPr lang="zh-CN" altLang="en-US" sz="2400" b="1" dirty="0">
                <a:solidFill>
                  <a:prstClr val="black"/>
                </a:solidFill>
                <a:latin typeface="楷体" pitchFamily="49" charset="-122"/>
                <a:ea typeface="楷体" pitchFamily="49" charset="-122"/>
              </a:rPr>
              <a:t>世纪，一个绝顶聪明的意大利青年爱上了一个修道院的修女，该青年为了躲避世俗的歧视，决定跟修女私奔，但他们缺少钱。当时，意大利流行一种赌博，该赌博的规则就是从一付红黑色相等的扑克牌中随机抽出一张，如果颜色押错了，就输掉了自己下注的金额；如果颜色押对了，你可以得到与你下注金额相等的筹码。这个青年就想到了一个只押“红色”且只赢不输的方法即：</a:t>
            </a:r>
          </a:p>
          <a:p>
            <a:pPr indent="457200">
              <a:spcBef>
                <a:spcPct val="20000"/>
              </a:spcBef>
              <a:buFont typeface="Wingdings" pitchFamily="2" charset="2"/>
              <a:buNone/>
            </a:pPr>
            <a:r>
              <a:rPr lang="zh-CN" altLang="en-US" sz="2400" b="1" dirty="0">
                <a:solidFill>
                  <a:srgbClr val="C00000"/>
                </a:solidFill>
                <a:latin typeface="楷体" pitchFamily="49" charset="-122"/>
                <a:ea typeface="楷体" pitchFamily="49" charset="-122"/>
              </a:rPr>
              <a:t>第一次下注</a:t>
            </a:r>
            <a:r>
              <a:rPr lang="en-US" altLang="zh-CN" sz="2400" b="1" dirty="0">
                <a:solidFill>
                  <a:srgbClr val="C00000"/>
                </a:solidFill>
                <a:latin typeface="楷体" pitchFamily="49" charset="-122"/>
                <a:ea typeface="楷体" pitchFamily="49" charset="-122"/>
              </a:rPr>
              <a:t>1</a:t>
            </a:r>
            <a:r>
              <a:rPr lang="zh-CN" altLang="en-US" sz="2400" b="1" dirty="0">
                <a:solidFill>
                  <a:srgbClr val="C00000"/>
                </a:solidFill>
                <a:latin typeface="楷体" pitchFamily="49" charset="-122"/>
                <a:ea typeface="楷体" pitchFamily="49" charset="-122"/>
              </a:rPr>
              <a:t>个单位；如果输了，在第二次就下</a:t>
            </a:r>
            <a:r>
              <a:rPr lang="en-US" altLang="zh-CN" sz="2400" b="1" dirty="0">
                <a:solidFill>
                  <a:srgbClr val="C00000"/>
                </a:solidFill>
                <a:latin typeface="楷体" pitchFamily="49" charset="-122"/>
                <a:ea typeface="楷体" pitchFamily="49" charset="-122"/>
              </a:rPr>
              <a:t>2</a:t>
            </a:r>
            <a:r>
              <a:rPr lang="zh-CN" altLang="en-US" sz="2400" b="1" dirty="0">
                <a:solidFill>
                  <a:srgbClr val="C00000"/>
                </a:solidFill>
                <a:latin typeface="楷体" pitchFamily="49" charset="-122"/>
                <a:ea typeface="楷体" pitchFamily="49" charset="-122"/>
              </a:rPr>
              <a:t>个单位；如果再输了，第三次下注</a:t>
            </a:r>
            <a:r>
              <a:rPr lang="en-US" altLang="zh-CN" sz="2400" b="1" dirty="0">
                <a:solidFill>
                  <a:srgbClr val="C00000"/>
                </a:solidFill>
                <a:latin typeface="楷体" pitchFamily="49" charset="-122"/>
                <a:ea typeface="楷体" pitchFamily="49" charset="-122"/>
              </a:rPr>
              <a:t>4</a:t>
            </a:r>
            <a:r>
              <a:rPr lang="zh-CN" altLang="en-US" sz="2400" b="1" dirty="0">
                <a:solidFill>
                  <a:srgbClr val="C00000"/>
                </a:solidFill>
                <a:latin typeface="楷体" pitchFamily="49" charset="-122"/>
                <a:ea typeface="楷体" pitchFamily="49" charset="-122"/>
              </a:rPr>
              <a:t>个单位；如此循环，每一次都是前面一次的倍数。以此类推，只要有一次赢了，就可以赢回所有的损失并且还有一个单位的盈利。</a:t>
            </a:r>
          </a:p>
        </p:txBody>
      </p:sp>
      <p:sp>
        <p:nvSpPr>
          <p:cNvPr id="7" name="Rectangle 2"/>
          <p:cNvSpPr txBox="1">
            <a:spLocks noChangeArrowheads="1"/>
          </p:cNvSpPr>
          <p:nvPr/>
        </p:nvSpPr>
        <p:spPr>
          <a:xfrm>
            <a:off x="7143750" y="1000125"/>
            <a:ext cx="2000250" cy="461963"/>
          </a:xfrm>
          <a:prstGeom prst="rect">
            <a:avLst/>
          </a:prstGeom>
          <a:noFill/>
        </p:spPr>
        <p:txBody>
          <a:bodyPr>
            <a:spAutoFit/>
          </a:bodyPr>
          <a:lstStyle/>
          <a:p>
            <a:pPr algn="ctr">
              <a:buFontTx/>
              <a:buNone/>
              <a:defRPr/>
            </a:pPr>
            <a:r>
              <a:rPr lang="zh-CN" altLang="en-US" sz="2400" b="1" dirty="0">
                <a:solidFill>
                  <a:srgbClr val="C00000"/>
                </a:solidFill>
                <a:latin typeface="宋体" pitchFamily="2" charset="-122"/>
              </a:rPr>
              <a:t>案例故事</a:t>
            </a:r>
            <a:r>
              <a:rPr lang="en-US" altLang="zh-CN" sz="2400" b="1" dirty="0">
                <a:solidFill>
                  <a:srgbClr val="C00000"/>
                </a:solidFill>
                <a:latin typeface="宋体" pitchFamily="2" charset="-122"/>
              </a:rPr>
              <a:t>1</a:t>
            </a:r>
            <a:endParaRPr lang="zh-CN" altLang="en-US" sz="2400" b="1" dirty="0">
              <a:solidFill>
                <a:srgbClr val="C00000"/>
              </a:solidFill>
              <a:latin typeface="宋体" pitchFamily="2" charset="-122"/>
            </a:endParaRPr>
          </a:p>
        </p:txBody>
      </p:sp>
    </p:spTree>
    <p:extLst>
      <p:ext uri="{BB962C8B-B14F-4D97-AF65-F5344CB8AC3E}">
        <p14:creationId xmlns:p14="http://schemas.microsoft.com/office/powerpoint/2010/main" val="3727258122"/>
      </p:ext>
    </p:extLst>
  </p:cSld>
  <p:clrMapOvr>
    <a:masterClrMapping/>
  </p:clrMapOvr>
  <p:transition spd="med">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noChangeArrowheads="1"/>
          </p:cNvSpPr>
          <p:nvPr>
            <p:ph type="title"/>
          </p:nvPr>
        </p:nvSpPr>
        <p:spPr>
          <a:xfrm>
            <a:off x="547688" y="685801"/>
            <a:ext cx="8291512" cy="700617"/>
          </a:xfrm>
        </p:spPr>
        <p:txBody>
          <a:bodyPr/>
          <a:lstStyle/>
          <a:p>
            <a:r>
              <a:rPr lang="zh-CN" altLang="en-US"/>
              <a:t>二、</a:t>
            </a:r>
            <a:r>
              <a:rPr lang="zh-CN" altLang="zh-CN"/>
              <a:t>项目资源计划的依据</a:t>
            </a:r>
            <a:endParaRPr lang="zh-CN" altLang="en-US"/>
          </a:p>
        </p:txBody>
      </p:sp>
      <p:sp>
        <p:nvSpPr>
          <p:cNvPr id="3" name="内容占位符 2"/>
          <p:cNvSpPr>
            <a:spLocks noGrp="1"/>
          </p:cNvSpPr>
          <p:nvPr>
            <p:ph idx="1"/>
          </p:nvPr>
        </p:nvSpPr>
        <p:spPr>
          <a:xfrm>
            <a:off x="457308" y="1418757"/>
            <a:ext cx="8610464" cy="3759200"/>
          </a:xfrm>
          <a:solidFill>
            <a:schemeClr val="accent3">
              <a:lumMod val="20000"/>
              <a:lumOff val="80000"/>
            </a:schemeClr>
          </a:solidFill>
        </p:spPr>
        <p:txBody>
          <a:bodyPr>
            <a:normAutofit fontScale="70000" lnSpcReduction="20000"/>
          </a:bodyPr>
          <a:lstStyle/>
          <a:p>
            <a:pPr marL="357505" indent="0">
              <a:lnSpc>
                <a:spcPct val="150000"/>
              </a:lnSpc>
              <a:defRPr/>
            </a:pPr>
            <a:r>
              <a:rPr sz="2800" dirty="0"/>
              <a:t>项目工作分解结构</a:t>
            </a:r>
          </a:p>
          <a:p>
            <a:pPr marL="357505" indent="0">
              <a:lnSpc>
                <a:spcPct val="150000"/>
              </a:lnSpc>
              <a:defRPr/>
            </a:pPr>
            <a:r>
              <a:rPr sz="2800" dirty="0"/>
              <a:t>项目时间计划</a:t>
            </a:r>
            <a:endParaRPr lang="en-US" sz="2800" dirty="0"/>
          </a:p>
          <a:p>
            <a:pPr marL="357505" indent="0">
              <a:lnSpc>
                <a:spcPct val="150000"/>
              </a:lnSpc>
              <a:buNone/>
              <a:defRPr/>
            </a:pPr>
            <a:r>
              <a:rPr lang="zh-CN" altLang="en-US" sz="2800" dirty="0"/>
              <a:t>是项目计划中最重要的，是其他各项计划的基础，资源计划服务于项目进度计划。</a:t>
            </a:r>
            <a:endParaRPr sz="2800" dirty="0"/>
          </a:p>
          <a:p>
            <a:pPr marL="357505" indent="0">
              <a:lnSpc>
                <a:spcPct val="150000"/>
              </a:lnSpc>
              <a:defRPr/>
            </a:pPr>
            <a:r>
              <a:rPr sz="2800" dirty="0"/>
              <a:t>历史资料</a:t>
            </a:r>
          </a:p>
          <a:p>
            <a:pPr marL="357505" indent="0">
              <a:lnSpc>
                <a:spcPct val="150000"/>
              </a:lnSpc>
              <a:defRPr/>
            </a:pPr>
            <a:r>
              <a:rPr sz="2800" dirty="0"/>
              <a:t>项目范围说明书</a:t>
            </a:r>
            <a:endParaRPr lang="en-US" sz="2800" dirty="0"/>
          </a:p>
          <a:p>
            <a:pPr marL="357505" indent="0">
              <a:lnSpc>
                <a:spcPct val="150000"/>
              </a:lnSpc>
              <a:buNone/>
              <a:defRPr/>
            </a:pPr>
            <a:r>
              <a:rPr lang="zh-CN" altLang="en-US" sz="2800" dirty="0"/>
              <a:t>包含了项目目标，可交付物，明确项目边界。</a:t>
            </a:r>
            <a:endParaRPr sz="2800" dirty="0"/>
          </a:p>
          <a:p>
            <a:pPr marL="357505" indent="0">
              <a:lnSpc>
                <a:spcPct val="150000"/>
              </a:lnSpc>
              <a:defRPr/>
            </a:pPr>
            <a:r>
              <a:rPr sz="2800" dirty="0"/>
              <a:t>资源库描述</a:t>
            </a:r>
            <a:endParaRPr lang="en-US" sz="2800" dirty="0"/>
          </a:p>
          <a:p>
            <a:pPr marL="357505" indent="0">
              <a:lnSpc>
                <a:spcPct val="150000"/>
              </a:lnSpc>
              <a:buNone/>
              <a:defRPr/>
            </a:pPr>
            <a:r>
              <a:rPr lang="zh-CN" altLang="en-US" sz="2800" dirty="0"/>
              <a:t>对当前资源存量的说明，确定资源供给方式与获得可能性。</a:t>
            </a:r>
            <a:endParaRPr sz="2800" dirty="0"/>
          </a:p>
          <a:p>
            <a:pPr marL="357505" indent="-357505">
              <a:defRPr/>
            </a:pPr>
            <a:endParaRPr altLang="en-US" dirty="0"/>
          </a:p>
        </p:txBody>
      </p:sp>
      <p:sp>
        <p:nvSpPr>
          <p:cNvPr id="2560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560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034C817C-31B0-4F53-86C8-FC52E4CF2BC3}" type="slidenum">
              <a:rPr altLang="zh-CN">
                <a:solidFill>
                  <a:srgbClr val="000000"/>
                </a:solidFill>
                <a:latin typeface="华文楷体" pitchFamily="2" charset="-122"/>
                <a:ea typeface="华文楷体" pitchFamily="2" charset="-122"/>
              </a:rPr>
              <a:pPr/>
              <a:t>20</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noChangeArrowheads="1"/>
          </p:cNvSpPr>
          <p:nvPr>
            <p:ph type="title"/>
          </p:nvPr>
        </p:nvSpPr>
        <p:spPr>
          <a:xfrm>
            <a:off x="547688" y="685801"/>
            <a:ext cx="8291512" cy="700617"/>
          </a:xfrm>
        </p:spPr>
        <p:txBody>
          <a:bodyPr/>
          <a:lstStyle/>
          <a:p>
            <a:r>
              <a:rPr lang="zh-CN" altLang="en-US"/>
              <a:t>三、</a:t>
            </a:r>
            <a:r>
              <a:rPr lang="zh-CN" altLang="zh-CN"/>
              <a:t>项目资源计划的方法</a:t>
            </a:r>
            <a:endParaRPr lang="zh-CN" altLang="en-US"/>
          </a:p>
        </p:txBody>
      </p:sp>
      <p:sp>
        <p:nvSpPr>
          <p:cNvPr id="3" name="内容占位符 2"/>
          <p:cNvSpPr>
            <a:spLocks noGrp="1"/>
          </p:cNvSpPr>
          <p:nvPr>
            <p:ph idx="1"/>
          </p:nvPr>
        </p:nvSpPr>
        <p:spPr>
          <a:xfrm>
            <a:off x="914496" y="1625013"/>
            <a:ext cx="3657504" cy="1803987"/>
          </a:xfrm>
          <a:solidFill>
            <a:schemeClr val="accent3">
              <a:lumMod val="20000"/>
              <a:lumOff val="80000"/>
            </a:schemeClr>
          </a:solidFill>
        </p:spPr>
        <p:txBody>
          <a:bodyPr>
            <a:normAutofit/>
          </a:bodyPr>
          <a:lstStyle/>
          <a:p>
            <a:pPr marL="357505" indent="0">
              <a:lnSpc>
                <a:spcPct val="130000"/>
              </a:lnSpc>
              <a:defRPr/>
            </a:pPr>
            <a:r>
              <a:rPr sz="2600" dirty="0"/>
              <a:t>资源计划矩阵</a:t>
            </a:r>
          </a:p>
          <a:p>
            <a:pPr marL="357505" indent="0">
              <a:lnSpc>
                <a:spcPct val="130000"/>
              </a:lnSpc>
              <a:defRPr/>
            </a:pPr>
            <a:r>
              <a:rPr sz="2600" dirty="0"/>
              <a:t>资源数据表</a:t>
            </a:r>
          </a:p>
          <a:p>
            <a:pPr marL="357505" indent="0">
              <a:lnSpc>
                <a:spcPct val="130000"/>
              </a:lnSpc>
              <a:defRPr/>
            </a:pPr>
            <a:r>
              <a:rPr sz="2600" dirty="0"/>
              <a:t>资源需求甘特图</a:t>
            </a:r>
          </a:p>
          <a:p>
            <a:pPr marL="357505" indent="0">
              <a:lnSpc>
                <a:spcPct val="130000"/>
              </a:lnSpc>
              <a:defRPr/>
            </a:pPr>
            <a:endParaRPr altLang="en-US" sz="2600" dirty="0"/>
          </a:p>
        </p:txBody>
      </p:sp>
      <p:sp>
        <p:nvSpPr>
          <p:cNvPr id="2662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662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DFE35BC3-3449-479A-A338-69C707CC039E}" type="slidenum">
              <a:rPr altLang="zh-CN">
                <a:solidFill>
                  <a:srgbClr val="000000"/>
                </a:solidFill>
                <a:latin typeface="华文楷体" pitchFamily="2" charset="-122"/>
                <a:ea typeface="华文楷体" pitchFamily="2" charset="-122"/>
              </a:rPr>
              <a:pPr/>
              <a:t>21</a:t>
            </a:fld>
            <a:endParaRPr lang="zh-CN" altLang="zh-CN">
              <a:solidFill>
                <a:srgbClr val="000000"/>
              </a:solidFill>
              <a:latin typeface="华文楷体" pitchFamily="2" charset="-122"/>
              <a:ea typeface="华文楷体" pitchFamily="2" charset="-122"/>
            </a:endParaRPr>
          </a:p>
        </p:txBody>
      </p:sp>
      <p:graphicFrame>
        <p:nvGraphicFramePr>
          <p:cNvPr id="2" name="对象 1">
            <a:hlinkClick r:id="" action="ppaction://ole?verb=0"/>
            <a:extLst>
              <a:ext uri="{FF2B5EF4-FFF2-40B4-BE49-F238E27FC236}">
                <a16:creationId xmlns:a16="http://schemas.microsoft.com/office/drawing/2014/main" id="{4239EC10-A537-4635-7FD1-506D9F629EDB}"/>
              </a:ext>
            </a:extLst>
          </p:cNvPr>
          <p:cNvGraphicFramePr>
            <a:graphicFrameLocks noChangeAspect="1"/>
          </p:cNvGraphicFramePr>
          <p:nvPr>
            <p:extLst>
              <p:ext uri="{D42A27DB-BD31-4B8C-83A1-F6EECF244321}">
                <p14:modId xmlns:p14="http://schemas.microsoft.com/office/powerpoint/2010/main" val="3384122693"/>
              </p:ext>
            </p:extLst>
          </p:nvPr>
        </p:nvGraphicFramePr>
        <p:xfrm>
          <a:off x="2286000" y="3598862"/>
          <a:ext cx="4572000" cy="2573337"/>
        </p:xfrm>
        <a:graphic>
          <a:graphicData uri="http://schemas.openxmlformats.org/presentationml/2006/ole">
            <mc:AlternateContent xmlns:mc="http://schemas.openxmlformats.org/markup-compatibility/2006">
              <mc:Choice xmlns:v="urn:schemas-microsoft-com:vml" Requires="v">
                <p:oleObj name="Presentation" r:id="rId2" imgW="4571967" imgH="2572796" progId="PowerPoint.Show.8">
                  <p:embed/>
                </p:oleObj>
              </mc:Choice>
              <mc:Fallback>
                <p:oleObj name="Presentation" r:id="rId2" imgW="4571967" imgH="2572796" progId="PowerPoint.Show.8">
                  <p:embed/>
                  <p:pic>
                    <p:nvPicPr>
                      <p:cNvPr id="0" name=""/>
                      <p:cNvPicPr/>
                      <p:nvPr/>
                    </p:nvPicPr>
                    <p:blipFill>
                      <a:blip r:embed="rId3"/>
                      <a:stretch>
                        <a:fillRect/>
                      </a:stretch>
                    </p:blipFill>
                    <p:spPr>
                      <a:xfrm>
                        <a:off x="2286000" y="3598862"/>
                        <a:ext cx="4572000" cy="2573337"/>
                      </a:xfrm>
                      <a:prstGeom prst="rect">
                        <a:avLst/>
                      </a:prstGeom>
                    </p:spPr>
                  </p:pic>
                </p:oleObj>
              </mc:Fallback>
            </mc:AlternateContent>
          </a:graphicData>
        </a:graphic>
      </p:graphicFrame>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noChangeArrowheads="1"/>
          </p:cNvSpPr>
          <p:nvPr>
            <p:ph type="title"/>
          </p:nvPr>
        </p:nvSpPr>
        <p:spPr>
          <a:xfrm>
            <a:off x="547688" y="685801"/>
            <a:ext cx="8291512" cy="700617"/>
          </a:xfrm>
        </p:spPr>
        <p:txBody>
          <a:bodyPr/>
          <a:lstStyle/>
          <a:p>
            <a:r>
              <a:rPr lang="zh-CN" altLang="en-US"/>
              <a:t>四、</a:t>
            </a:r>
            <a:r>
              <a:rPr lang="zh-CN" altLang="zh-CN"/>
              <a:t>项目资源计划的成果</a:t>
            </a:r>
            <a:endParaRPr lang="zh-CN" altLang="en-US"/>
          </a:p>
        </p:txBody>
      </p:sp>
      <p:sp>
        <p:nvSpPr>
          <p:cNvPr id="3" name="内容占位符 2"/>
          <p:cNvSpPr>
            <a:spLocks noGrp="1"/>
          </p:cNvSpPr>
          <p:nvPr>
            <p:ph idx="1"/>
          </p:nvPr>
        </p:nvSpPr>
        <p:spPr>
          <a:xfrm>
            <a:off x="990600" y="1905040"/>
            <a:ext cx="7162800" cy="2539984"/>
          </a:xfrm>
          <a:solidFill>
            <a:schemeClr val="accent3">
              <a:lumMod val="20000"/>
              <a:lumOff val="80000"/>
            </a:schemeClr>
          </a:solidFill>
        </p:spPr>
        <p:txBody>
          <a:bodyPr/>
          <a:lstStyle/>
          <a:p>
            <a:pPr marL="357505" indent="-357505">
              <a:defRPr/>
            </a:pPr>
            <a:r>
              <a:rPr sz="2800" dirty="0"/>
              <a:t>输出的结果是</a:t>
            </a:r>
            <a:r>
              <a:rPr sz="2800" b="1" dirty="0"/>
              <a:t>资源计划说明书</a:t>
            </a:r>
            <a:r>
              <a:rPr sz="2800" dirty="0"/>
              <a:t>，它将对项目所需资源的需求情况和使用计划进行详细描述。</a:t>
            </a:r>
            <a:endParaRPr lang="en-US" sz="2800" dirty="0"/>
          </a:p>
          <a:p>
            <a:pPr marL="357505" indent="-357505">
              <a:defRPr/>
            </a:pPr>
            <a:r>
              <a:rPr sz="2800" dirty="0"/>
              <a:t>资源计划说明书主要由</a:t>
            </a:r>
            <a:r>
              <a:rPr sz="2800" b="1" dirty="0"/>
              <a:t>项目资源计划和项目资源计划的补充说明</a:t>
            </a:r>
            <a:r>
              <a:rPr sz="2800" dirty="0"/>
              <a:t>两部分组成。</a:t>
            </a:r>
            <a:endParaRPr altLang="en-US" sz="2800" dirty="0"/>
          </a:p>
        </p:txBody>
      </p:sp>
      <p:sp>
        <p:nvSpPr>
          <p:cNvPr id="27651"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765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FDC69FC8-CE98-470B-B977-75234FFECF32}" type="slidenum">
              <a:rPr altLang="zh-CN">
                <a:solidFill>
                  <a:srgbClr val="000000"/>
                </a:solidFill>
                <a:latin typeface="华文楷体" pitchFamily="2" charset="-122"/>
                <a:ea typeface="华文楷体" pitchFamily="2" charset="-122"/>
              </a:rPr>
              <a:pPr/>
              <a:t>22</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noChangeArrowheads="1"/>
          </p:cNvSpPr>
          <p:nvPr>
            <p:ph type="title"/>
          </p:nvPr>
        </p:nvSpPr>
        <p:spPr>
          <a:xfrm>
            <a:off x="4391026" y="2514600"/>
            <a:ext cx="4360863" cy="2465917"/>
          </a:xfrm>
        </p:spPr>
        <p:txBody>
          <a:bodyPr/>
          <a:lstStyle/>
          <a:p>
            <a:r>
              <a:rPr sz="4000"/>
              <a:t>第三节</a:t>
            </a:r>
            <a:br>
              <a:rPr altLang="zh-CN" sz="4000"/>
            </a:br>
            <a:br>
              <a:rPr altLang="zh-CN" sz="4000"/>
            </a:br>
            <a:r>
              <a:rPr altLang="zh-CN" sz="4000"/>
              <a:t>项目成本估算</a:t>
            </a:r>
            <a:endParaRPr sz="4000"/>
          </a:p>
        </p:txBody>
      </p:sp>
      <p:sp>
        <p:nvSpPr>
          <p:cNvPr id="28674"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867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E47B6B6D-EB6B-4FA3-B9AB-910B2A813990}" type="slidenum">
              <a:rPr altLang="zh-CN">
                <a:solidFill>
                  <a:srgbClr val="000000"/>
                </a:solidFill>
                <a:latin typeface="华文楷体" pitchFamily="2" charset="-122"/>
                <a:ea typeface="华文楷体" pitchFamily="2" charset="-122"/>
              </a:rPr>
              <a:pPr/>
              <a:t>23</a:t>
            </a:fld>
            <a:endParaRPr lang="zh-CN" altLang="zh-CN">
              <a:solidFill>
                <a:srgbClr val="000000"/>
              </a:solidFill>
              <a:latin typeface="华文楷体" pitchFamily="2" charset="-122"/>
              <a:ea typeface="华文楷体"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722313" y="417513"/>
            <a:ext cx="7556500" cy="892175"/>
          </a:xfrm>
        </p:spPr>
        <p:txBody>
          <a:bodyPr anchor="ctr">
            <a:normAutofit/>
          </a:bodyPr>
          <a:lstStyle/>
          <a:p>
            <a:pPr algn="ctr"/>
            <a:r>
              <a:rPr lang="zh-CN" altLang="en-US">
                <a:effectLst>
                  <a:outerShdw blurRad="38100" dist="38100" dir="2700000" algn="tl">
                    <a:srgbClr val="C0C0C0"/>
                  </a:outerShdw>
                </a:effectLst>
              </a:rPr>
              <a:t>估算的类型</a:t>
            </a:r>
          </a:p>
        </p:txBody>
      </p:sp>
      <p:graphicFrame>
        <p:nvGraphicFramePr>
          <p:cNvPr id="3075" name="Group 3"/>
          <p:cNvGraphicFramePr>
            <a:graphicFrameLocks noGrp="1"/>
          </p:cNvGraphicFramePr>
          <p:nvPr/>
        </p:nvGraphicFramePr>
        <p:xfrm>
          <a:off x="971550" y="1484313"/>
          <a:ext cx="7543800" cy="3314700"/>
        </p:xfrm>
        <a:graphic>
          <a:graphicData uri="http://schemas.openxmlformats.org/drawingml/2006/table">
            <a:tbl>
              <a:tblPr/>
              <a:tblGrid>
                <a:gridCol w="16764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517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imes New Roman" pitchFamily="18" charset="0"/>
                          <a:ea typeface="宋体" charset="-122"/>
                        </a:rPr>
                        <a:t>估算类型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charset="-122"/>
                        </a:rPr>
                        <a:t>何时做</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charset="-122"/>
                        </a:rPr>
                        <a:t>为什么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Times New Roman" pitchFamily="18" charset="0"/>
                          <a:ea typeface="宋体" charset="-122"/>
                        </a:rPr>
                        <a:t>精  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826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楷体_GB2312" pitchFamily="49" charset="-122"/>
                          <a:ea typeface="楷体_GB2312" pitchFamily="49" charset="-122"/>
                        </a:rPr>
                        <a:t>量级估算</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800" b="1" i="0" u="none" strike="noStrike" cap="none" normalizeH="0" baseline="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楷体_GB2312" pitchFamily="49" charset="-122"/>
                          <a:ea typeface="楷体_GB2312" pitchFamily="49" charset="-122"/>
                        </a:rPr>
                        <a:t>可行性研究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楷体_GB2312" pitchFamily="49" charset="-122"/>
                          <a:ea typeface="楷体_GB2312" pitchFamily="49" charset="-122"/>
                        </a:rPr>
                        <a:t>为选项决策提供成本估算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楷体_GB2312" pitchFamily="49" charset="-122"/>
                        </a:rPr>
                        <a:t>-25%~+75%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66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楷体_GB2312" pitchFamily="49" charset="-122"/>
                          <a:ea typeface="楷体_GB2312" pitchFamily="49" charset="-122"/>
                        </a:rPr>
                        <a:t>预算估算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楷体_GB2312" pitchFamily="49" charset="-122"/>
                          <a:ea typeface="楷体_GB2312" pitchFamily="49" charset="-122"/>
                        </a:rPr>
                        <a:t>设计阶段</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楷体_GB2312" pitchFamily="49" charset="-122"/>
                          <a:ea typeface="楷体_GB2312" pitchFamily="49" charset="-122"/>
                        </a:rPr>
                        <a:t>将资金拨入预算计划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楷体_GB2312" pitchFamily="49" charset="-122"/>
                        </a:rPr>
                        <a:t>-10%~+25%</a:t>
                      </a:r>
                    </a:p>
                    <a:p>
                      <a:pPr marL="457200" marR="0" lvl="1" indent="0" algn="ctr" defTabSz="914400" rtl="0" eaLnBrk="1" fontAlgn="base" latinLnBrk="0" hangingPunct="1">
                        <a:lnSpc>
                          <a:spcPct val="100000"/>
                        </a:lnSpc>
                        <a:spcBef>
                          <a:spcPct val="0"/>
                        </a:spcBef>
                        <a:spcAft>
                          <a:spcPct val="0"/>
                        </a:spcAft>
                        <a:buClrTx/>
                        <a:buSzTx/>
                        <a:buFontTx/>
                        <a:buNone/>
                        <a:tabLst/>
                      </a:pPr>
                      <a:endParaRPr kumimoji="1" lang="en-US" altLang="zh-CN" sz="28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7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楷体_GB2312" pitchFamily="49" charset="-122"/>
                          <a:ea typeface="楷体_GB2312" pitchFamily="49" charset="-122"/>
                        </a:rPr>
                        <a:t>最终估算</a:t>
                      </a: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楷体_GB2312" pitchFamily="49" charset="-122"/>
                          <a:ea typeface="楷体_GB2312" pitchFamily="49" charset="-122"/>
                        </a:rPr>
                        <a:t>标价估算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a:ln>
                            <a:noFill/>
                          </a:ln>
                          <a:solidFill>
                            <a:schemeClr val="tx1"/>
                          </a:solidFill>
                          <a:effectLst/>
                          <a:latin typeface="楷体_GB2312" pitchFamily="49" charset="-122"/>
                          <a:ea typeface="楷体_GB2312" pitchFamily="49" charset="-122"/>
                        </a:rPr>
                        <a:t>项目实施前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楷体_GB2312" pitchFamily="49" charset="-122"/>
                          <a:ea typeface="楷体_GB2312" pitchFamily="49" charset="-122"/>
                        </a:rPr>
                        <a:t>为采购提供详情，估算实际成本</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a:ln>
                            <a:noFill/>
                          </a:ln>
                          <a:solidFill>
                            <a:schemeClr val="tx1"/>
                          </a:solidFill>
                          <a:effectLst/>
                          <a:latin typeface="Times New Roman" pitchFamily="18" charset="0"/>
                          <a:ea typeface="楷体_GB2312" pitchFamily="49" charset="-122"/>
                        </a:rPr>
                        <a:t>-5%~+10%</a:t>
                      </a: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CN" sz="18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102" name="Rectangle 31"/>
          <p:cNvSpPr>
            <a:spLocks noChangeArrowheads="1"/>
          </p:cNvSpPr>
          <p:nvPr/>
        </p:nvSpPr>
        <p:spPr bwMode="auto">
          <a:xfrm>
            <a:off x="4724400" y="5851525"/>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Tx/>
              <a:buNone/>
            </a:pPr>
            <a:r>
              <a:rPr lang="zh-CN" altLang="en-US" sz="2000">
                <a:solidFill>
                  <a:srgbClr val="000000"/>
                </a:solidFill>
                <a:latin typeface="宋体" charset="-122"/>
                <a:ea typeface="宋体" charset="-122"/>
              </a:rPr>
              <a:t>美国国际造价师协会（</a:t>
            </a:r>
            <a:r>
              <a:rPr lang="en-US" altLang="zh-CN" sz="2000">
                <a:solidFill>
                  <a:srgbClr val="000000"/>
                </a:solidFill>
                <a:latin typeface="Arial" charset="0"/>
                <a:ea typeface="宋体" charset="-122"/>
              </a:rPr>
              <a:t>ACCE </a:t>
            </a:r>
            <a:r>
              <a:rPr lang="zh-CN" altLang="en-US" sz="2000">
                <a:solidFill>
                  <a:srgbClr val="000000"/>
                </a:solidFill>
                <a:latin typeface="宋体" charset="-122"/>
                <a:ea typeface="宋体" charset="-122"/>
              </a:rPr>
              <a:t>）</a:t>
            </a:r>
            <a:r>
              <a:rPr lang="zh-CN" altLang="en-US" sz="700">
                <a:solidFill>
                  <a:srgbClr val="000000"/>
                </a:solidFill>
                <a:latin typeface="Arial" charset="0"/>
                <a:ea typeface="宋体" charset="-122"/>
              </a:rPr>
              <a:t> </a:t>
            </a:r>
            <a:endParaRPr lang="zh-CN" altLang="en-US">
              <a:solidFill>
                <a:srgbClr val="000000"/>
              </a:solidFill>
              <a:latin typeface="Arial" charset="0"/>
              <a:ea typeface="宋体" charset="-122"/>
            </a:endParaRPr>
          </a:p>
        </p:txBody>
      </p:sp>
    </p:spTree>
    <p:extLst>
      <p:ext uri="{BB962C8B-B14F-4D97-AF65-F5344CB8AC3E}">
        <p14:creationId xmlns:p14="http://schemas.microsoft.com/office/powerpoint/2010/main" val="41753421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noChangeArrowheads="1"/>
          </p:cNvSpPr>
          <p:nvPr>
            <p:ph type="title"/>
          </p:nvPr>
        </p:nvSpPr>
        <p:spPr>
          <a:xfrm>
            <a:off x="547688" y="685801"/>
            <a:ext cx="8291512" cy="700617"/>
          </a:xfrm>
        </p:spPr>
        <p:txBody>
          <a:bodyPr/>
          <a:lstStyle/>
          <a:p>
            <a:r>
              <a:rPr lang="zh-CN" altLang="en-US"/>
              <a:t>一、</a:t>
            </a:r>
            <a:r>
              <a:rPr lang="zh-CN" altLang="zh-CN"/>
              <a:t>项目成本估算的依据</a:t>
            </a:r>
            <a:endParaRPr lang="zh-CN" altLang="en-US"/>
          </a:p>
        </p:txBody>
      </p:sp>
      <p:sp>
        <p:nvSpPr>
          <p:cNvPr id="3" name="内容占位符 2"/>
          <p:cNvSpPr>
            <a:spLocks noGrp="1"/>
          </p:cNvSpPr>
          <p:nvPr>
            <p:ph idx="1"/>
          </p:nvPr>
        </p:nvSpPr>
        <p:spPr>
          <a:xfrm>
            <a:off x="800199" y="1357241"/>
            <a:ext cx="7543602" cy="5364577"/>
          </a:xfrm>
          <a:solidFill>
            <a:schemeClr val="accent3">
              <a:lumMod val="20000"/>
              <a:lumOff val="80000"/>
            </a:schemeClr>
          </a:solidFill>
        </p:spPr>
        <p:txBody>
          <a:bodyPr>
            <a:normAutofit fontScale="92500" lnSpcReduction="20000"/>
          </a:bodyPr>
          <a:lstStyle/>
          <a:p>
            <a:pPr marL="357505" indent="0">
              <a:lnSpc>
                <a:spcPct val="130000"/>
              </a:lnSpc>
              <a:defRPr/>
            </a:pPr>
            <a:r>
              <a:rPr sz="2600" dirty="0"/>
              <a:t>工作分解结构</a:t>
            </a:r>
            <a:endParaRPr lang="en-US" sz="2600" dirty="0"/>
          </a:p>
          <a:p>
            <a:pPr marL="357505" indent="0">
              <a:lnSpc>
                <a:spcPct val="130000"/>
              </a:lnSpc>
              <a:buNone/>
              <a:defRPr/>
            </a:pPr>
            <a:r>
              <a:rPr lang="en-US" sz="2600" dirty="0"/>
              <a:t>    WBS</a:t>
            </a:r>
            <a:r>
              <a:rPr lang="zh-CN" altLang="en-US" sz="2600" dirty="0"/>
              <a:t>是编制资源计划的基础，也用于成本估算确保所有识别的工作已被估算。</a:t>
            </a:r>
            <a:endParaRPr sz="2600" dirty="0"/>
          </a:p>
          <a:p>
            <a:pPr marL="357505" indent="0">
              <a:lnSpc>
                <a:spcPct val="130000"/>
              </a:lnSpc>
              <a:defRPr/>
            </a:pPr>
            <a:r>
              <a:rPr sz="2600" dirty="0"/>
              <a:t>资源需求计划</a:t>
            </a:r>
            <a:endParaRPr lang="en-US" sz="2600" dirty="0"/>
          </a:p>
          <a:p>
            <a:pPr marL="357505" indent="0">
              <a:lnSpc>
                <a:spcPct val="130000"/>
              </a:lnSpc>
              <a:buNone/>
              <a:defRPr/>
            </a:pPr>
            <a:r>
              <a:rPr lang="zh-CN" altLang="en-US" sz="2600" dirty="0"/>
              <a:t>    界定了项目所需资源的种类、数量和质量标准，是估算主要依据。</a:t>
            </a:r>
            <a:endParaRPr sz="2600" dirty="0"/>
          </a:p>
          <a:p>
            <a:pPr marL="357505" indent="0">
              <a:lnSpc>
                <a:spcPct val="130000"/>
              </a:lnSpc>
              <a:defRPr/>
            </a:pPr>
            <a:r>
              <a:rPr sz="2600" dirty="0"/>
              <a:t>进度计划</a:t>
            </a:r>
            <a:endParaRPr lang="en-US" sz="2600" dirty="0"/>
          </a:p>
          <a:p>
            <a:pPr marL="357505" indent="0">
              <a:lnSpc>
                <a:spcPct val="130000"/>
              </a:lnSpc>
              <a:buNone/>
              <a:defRPr/>
            </a:pPr>
            <a:r>
              <a:rPr lang="zh-CN" altLang="en-US" sz="2600" dirty="0"/>
              <a:t>    从项目进度管理中得到项目活动的进度安排，主要对项目活动时间和所需的资源有基本估计。</a:t>
            </a:r>
            <a:endParaRPr sz="2600" dirty="0"/>
          </a:p>
          <a:p>
            <a:pPr marL="357505" indent="0">
              <a:lnSpc>
                <a:spcPct val="130000"/>
              </a:lnSpc>
              <a:defRPr/>
            </a:pPr>
            <a:r>
              <a:rPr sz="2600" dirty="0"/>
              <a:t>历史信息</a:t>
            </a:r>
            <a:endParaRPr lang="en-US" sz="2600" dirty="0"/>
          </a:p>
          <a:p>
            <a:pPr marL="357505" indent="0">
              <a:lnSpc>
                <a:spcPct val="130000"/>
              </a:lnSpc>
              <a:buNone/>
              <a:defRPr/>
            </a:pPr>
            <a:r>
              <a:rPr lang="zh-CN" altLang="en-US" sz="2600" dirty="0"/>
              <a:t>    相关文件、以往经验知识等。</a:t>
            </a:r>
            <a:endParaRPr sz="2600" dirty="0"/>
          </a:p>
          <a:p>
            <a:pPr marL="357505" indent="0">
              <a:lnSpc>
                <a:spcPct val="130000"/>
              </a:lnSpc>
              <a:defRPr/>
            </a:pPr>
            <a:r>
              <a:rPr sz="2600" dirty="0"/>
              <a:t>经济环境</a:t>
            </a:r>
            <a:endParaRPr lang="en-US" sz="2600" dirty="0"/>
          </a:p>
          <a:p>
            <a:pPr marL="357505" indent="0">
              <a:lnSpc>
                <a:spcPct val="130000"/>
              </a:lnSpc>
              <a:buNone/>
              <a:defRPr/>
            </a:pPr>
            <a:r>
              <a:rPr lang="zh-CN" altLang="en-US" sz="2600" dirty="0"/>
              <a:t>    包括通胀、税率、汇率等变化。</a:t>
            </a:r>
            <a:endParaRPr sz="2600" dirty="0"/>
          </a:p>
          <a:p>
            <a:pPr marL="0" indent="0">
              <a:buFont typeface="Wingdings 2" pitchFamily="18" charset="2"/>
              <a:buNone/>
              <a:defRPr/>
            </a:pPr>
            <a:endParaRPr altLang="en-US" dirty="0"/>
          </a:p>
        </p:txBody>
      </p:sp>
      <p:sp>
        <p:nvSpPr>
          <p:cNvPr id="2970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46E15414-BD29-4D42-9744-4386742BA50B}" type="slidenum">
              <a:rPr altLang="zh-CN">
                <a:solidFill>
                  <a:srgbClr val="000000"/>
                </a:solidFill>
                <a:latin typeface="华文楷体" pitchFamily="2" charset="-122"/>
                <a:ea typeface="华文楷体" pitchFamily="2" charset="-122"/>
              </a:rPr>
              <a:pPr/>
              <a:t>25</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noChangeArrowheads="1"/>
          </p:cNvSpPr>
          <p:nvPr>
            <p:ph type="title"/>
          </p:nvPr>
        </p:nvSpPr>
        <p:spPr>
          <a:xfrm>
            <a:off x="547688" y="685801"/>
            <a:ext cx="8291512" cy="700617"/>
          </a:xfrm>
        </p:spPr>
        <p:txBody>
          <a:bodyPr/>
          <a:lstStyle/>
          <a:p>
            <a:r>
              <a:rPr lang="zh-CN" altLang="en-US"/>
              <a:t>二、</a:t>
            </a:r>
            <a:r>
              <a:rPr lang="zh-CN" altLang="zh-CN"/>
              <a:t>项目成本估算的方法</a:t>
            </a:r>
            <a:endParaRPr lang="zh-CN" altLang="en-US"/>
          </a:p>
        </p:txBody>
      </p:sp>
      <p:sp>
        <p:nvSpPr>
          <p:cNvPr id="3" name="内容占位符 2"/>
          <p:cNvSpPr>
            <a:spLocks noGrp="1"/>
          </p:cNvSpPr>
          <p:nvPr>
            <p:ph idx="1"/>
          </p:nvPr>
        </p:nvSpPr>
        <p:spPr>
          <a:xfrm>
            <a:off x="1143000" y="1498600"/>
            <a:ext cx="6781800" cy="4165600"/>
          </a:xfrm>
          <a:solidFill>
            <a:schemeClr val="accent3">
              <a:lumMod val="20000"/>
              <a:lumOff val="80000"/>
            </a:schemeClr>
          </a:solidFill>
        </p:spPr>
        <p:txBody>
          <a:bodyPr>
            <a:noAutofit/>
          </a:bodyPr>
          <a:lstStyle/>
          <a:p>
            <a:pPr marL="357505" indent="-357505">
              <a:defRPr/>
            </a:pPr>
            <a:r>
              <a:rPr sz="2800" dirty="0"/>
              <a:t>在项目进展的不同阶段，项目的工作分解结构的层次可以不同，根据项目成本估算单元在</a:t>
            </a:r>
            <a:r>
              <a:rPr lang="en-US" sz="2800" dirty="0"/>
              <a:t>WBS</a:t>
            </a:r>
            <a:r>
              <a:rPr sz="2800" dirty="0"/>
              <a:t>中的层次关系，可将成本估算分为三种：自上而下的估算、自下而上估算、自上而下和自下而上相结合的估算</a:t>
            </a:r>
            <a:r>
              <a:rPr altLang="en-US" sz="2800" dirty="0"/>
              <a:t>。</a:t>
            </a:r>
          </a:p>
        </p:txBody>
      </p:sp>
      <p:sp>
        <p:nvSpPr>
          <p:cNvPr id="3072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072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D446764D-FE03-483F-9A1F-E5C323BD1BF7}" type="slidenum">
              <a:rPr altLang="zh-CN">
                <a:solidFill>
                  <a:srgbClr val="000000"/>
                </a:solidFill>
                <a:latin typeface="华文楷体" pitchFamily="2" charset="-122"/>
                <a:ea typeface="华文楷体" pitchFamily="2" charset="-122"/>
              </a:rPr>
              <a:pPr/>
              <a:t>26</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ChangeArrowheads="1"/>
          </p:cNvSpPr>
          <p:nvPr/>
        </p:nvSpPr>
        <p:spPr bwMode="auto">
          <a:xfrm>
            <a:off x="395288" y="1916113"/>
            <a:ext cx="8458200" cy="4292600"/>
          </a:xfrm>
          <a:prstGeom prst="rect">
            <a:avLst/>
          </a:prstGeom>
          <a:noFill/>
          <a:ln w="9525">
            <a:noFill/>
            <a:miter lim="800000"/>
            <a:headEnd/>
            <a:tailEnd/>
          </a:ln>
        </p:spPr>
        <p:txBody>
          <a:bodyPr/>
          <a:lstStyle/>
          <a:p>
            <a:pPr marL="342900" indent="-342900">
              <a:spcBef>
                <a:spcPct val="20000"/>
              </a:spcBef>
              <a:buFontTx/>
              <a:buNone/>
            </a:pPr>
            <a:r>
              <a:rPr lang="zh-CN" altLang="en-US" sz="2400" b="1" dirty="0">
                <a:solidFill>
                  <a:srgbClr val="C00000"/>
                </a:solidFill>
                <a:latin typeface="楷体" pitchFamily="49" charset="-122"/>
                <a:ea typeface="楷体" pitchFamily="49" charset="-122"/>
              </a:rPr>
              <a:t>（</a:t>
            </a:r>
            <a:r>
              <a:rPr lang="en-US" altLang="zh-CN" sz="2400" b="1" dirty="0">
                <a:solidFill>
                  <a:srgbClr val="C00000"/>
                </a:solidFill>
                <a:latin typeface="楷体" pitchFamily="49" charset="-122"/>
                <a:ea typeface="楷体" pitchFamily="49" charset="-122"/>
              </a:rPr>
              <a:t>1</a:t>
            </a:r>
            <a:r>
              <a:rPr lang="zh-CN" altLang="en-US" sz="2400" b="1" dirty="0">
                <a:solidFill>
                  <a:srgbClr val="C00000"/>
                </a:solidFill>
                <a:latin typeface="楷体" pitchFamily="49" charset="-122"/>
                <a:ea typeface="楷体" pitchFamily="49" charset="-122"/>
              </a:rPr>
              <a:t>）自上而下估算（类比估算 ）</a:t>
            </a:r>
          </a:p>
          <a:p>
            <a:pPr marL="342900" indent="-342900">
              <a:spcBef>
                <a:spcPct val="20000"/>
              </a:spcBef>
              <a:buFontTx/>
              <a:buNone/>
            </a:pPr>
            <a:r>
              <a:rPr lang="zh-CN" altLang="en-US" sz="2800" dirty="0">
                <a:solidFill>
                  <a:prstClr val="black"/>
                </a:solidFill>
                <a:latin typeface="Calibri" pitchFamily="34" charset="0"/>
                <a:ea typeface="宋体" charset="-122"/>
              </a:rPr>
              <a:t> </a:t>
            </a:r>
            <a:r>
              <a:rPr lang="zh-CN" altLang="en-US" sz="2400" dirty="0">
                <a:solidFill>
                  <a:prstClr val="black"/>
                </a:solidFill>
                <a:latin typeface="Calibri" pitchFamily="34" charset="0"/>
                <a:ea typeface="宋体" charset="-122"/>
              </a:rPr>
              <a:t>特点：上层根据其它类似项目经验，估计出项目整体成本和构成项目的子项目的成本，自上而下层层传递，直到最底层。</a:t>
            </a:r>
          </a:p>
          <a:p>
            <a:pPr marL="342900" indent="-342900">
              <a:spcBef>
                <a:spcPct val="20000"/>
              </a:spcBef>
              <a:buFontTx/>
              <a:buNone/>
            </a:pPr>
            <a:endParaRPr lang="zh-CN" altLang="en-US" sz="2400" dirty="0">
              <a:solidFill>
                <a:prstClr val="black"/>
              </a:solidFill>
              <a:latin typeface="Calibri" pitchFamily="34" charset="0"/>
              <a:ea typeface="宋体" charset="-122"/>
            </a:endParaRPr>
          </a:p>
          <a:p>
            <a:pPr marL="342900" indent="-342900">
              <a:spcBef>
                <a:spcPct val="20000"/>
              </a:spcBef>
              <a:buFontTx/>
              <a:buNone/>
            </a:pPr>
            <a:r>
              <a:rPr lang="zh-CN" altLang="en-US" sz="2400" dirty="0">
                <a:solidFill>
                  <a:prstClr val="black"/>
                </a:solidFill>
                <a:latin typeface="Calibri" pitchFamily="34" charset="0"/>
                <a:ea typeface="宋体" charset="-122"/>
              </a:rPr>
              <a:t> 优点：高层管理者对整体的估算比较准确；避免过分重视一些任务而忽视另外一些任务。</a:t>
            </a:r>
          </a:p>
          <a:p>
            <a:pPr marL="342900" indent="-342900">
              <a:spcBef>
                <a:spcPct val="20000"/>
              </a:spcBef>
              <a:buFontTx/>
              <a:buNone/>
            </a:pPr>
            <a:r>
              <a:rPr lang="zh-CN" altLang="en-US" sz="2400" dirty="0">
                <a:solidFill>
                  <a:prstClr val="black"/>
                </a:solidFill>
                <a:latin typeface="Calibri" pitchFamily="34" charset="0"/>
                <a:ea typeface="宋体" charset="-122"/>
              </a:rPr>
              <a:t>缺点：高层管理者对工作单元的估算精度较差；导致不同部门之间的竞争，如设计过程的预算越多，实施过程的预算就会越少。</a:t>
            </a:r>
          </a:p>
          <a:p>
            <a:pPr marL="342900" indent="-342900">
              <a:spcBef>
                <a:spcPct val="20000"/>
              </a:spcBef>
              <a:buFontTx/>
              <a:buNone/>
            </a:pPr>
            <a:endParaRPr lang="zh-CN" altLang="en-US" sz="2400" dirty="0">
              <a:solidFill>
                <a:prstClr val="black"/>
              </a:solidFill>
              <a:latin typeface="Calibri" pitchFamily="34" charset="0"/>
              <a:ea typeface="宋体" charset="-122"/>
            </a:endParaRPr>
          </a:p>
        </p:txBody>
      </p:sp>
      <p:graphicFrame>
        <p:nvGraphicFramePr>
          <p:cNvPr id="142342" name="Object 6">
            <a:hlinkClick r:id="" action="ppaction://ole?verb=0"/>
          </p:cNvPr>
          <p:cNvGraphicFramePr>
            <a:graphicFrameLocks noChangeAspect="1"/>
          </p:cNvGraphicFramePr>
          <p:nvPr>
            <p:extLst>
              <p:ext uri="{D42A27DB-BD31-4B8C-83A1-F6EECF244321}">
                <p14:modId xmlns:p14="http://schemas.microsoft.com/office/powerpoint/2010/main" val="4292722545"/>
              </p:ext>
            </p:extLst>
          </p:nvPr>
        </p:nvGraphicFramePr>
        <p:xfrm>
          <a:off x="7092950" y="5300663"/>
          <a:ext cx="1079500" cy="809625"/>
        </p:xfrm>
        <a:graphic>
          <a:graphicData uri="http://schemas.openxmlformats.org/presentationml/2006/ole">
            <mc:AlternateContent xmlns:mc="http://schemas.openxmlformats.org/markup-compatibility/2006">
              <mc:Choice xmlns:v="urn:schemas-microsoft-com:vml" Requires="v">
                <p:oleObj name="Presentation" r:id="rId2" imgW="1092805" imgH="820103" progId="PowerPoint.Show.8">
                  <p:embed/>
                </p:oleObj>
              </mc:Choice>
              <mc:Fallback>
                <p:oleObj name="Presentation" r:id="rId2" imgW="1092805" imgH="820103" progId="PowerPoint.Show.8">
                  <p:embed/>
                  <p:pic>
                    <p:nvPicPr>
                      <p:cNvPr id="0" name=""/>
                      <p:cNvPicPr>
                        <a:picLocks noChangeAspect="1" noChangeArrowheads="1"/>
                      </p:cNvPicPr>
                      <p:nvPr/>
                    </p:nvPicPr>
                    <p:blipFill>
                      <a:blip r:embed="rId3"/>
                      <a:srcRect/>
                      <a:stretch>
                        <a:fillRect/>
                      </a:stretch>
                    </p:blipFill>
                    <p:spPr bwMode="auto">
                      <a:xfrm>
                        <a:off x="7092950" y="5300663"/>
                        <a:ext cx="1079500"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2343" name="Picture 21" descr="QQ截图未命名"/>
          <p:cNvPicPr>
            <a:picLocks noChangeAspect="1" noChangeArrowheads="1"/>
          </p:cNvPicPr>
          <p:nvPr/>
        </p:nvPicPr>
        <p:blipFill>
          <a:blip r:embed="rId4"/>
          <a:srcRect/>
          <a:stretch>
            <a:fillRect/>
          </a:stretch>
        </p:blipFill>
        <p:spPr bwMode="auto">
          <a:xfrm>
            <a:off x="8675688" y="0"/>
            <a:ext cx="468312" cy="439738"/>
          </a:xfrm>
          <a:prstGeom prst="rect">
            <a:avLst/>
          </a:prstGeom>
          <a:noFill/>
          <a:ln w="9525">
            <a:noFill/>
            <a:miter lim="800000"/>
            <a:headEnd/>
            <a:tailEnd/>
          </a:ln>
        </p:spPr>
      </p:pic>
    </p:spTree>
    <p:extLst>
      <p:ext uri="{BB962C8B-B14F-4D97-AF65-F5344CB8AC3E}">
        <p14:creationId xmlns:p14="http://schemas.microsoft.com/office/powerpoint/2010/main" val="3146001340"/>
      </p:ext>
    </p:extLst>
  </p:cSld>
  <p:clrMapOvr>
    <a:masterClrMapping/>
  </p:clrMapOvr>
  <p:transition spd="med">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ChangeArrowheads="1"/>
          </p:cNvSpPr>
          <p:nvPr/>
        </p:nvSpPr>
        <p:spPr bwMode="auto">
          <a:xfrm>
            <a:off x="395288" y="1700213"/>
            <a:ext cx="8458200" cy="3241675"/>
          </a:xfrm>
          <a:prstGeom prst="rect">
            <a:avLst/>
          </a:prstGeom>
          <a:noFill/>
          <a:ln w="9525">
            <a:noFill/>
            <a:miter lim="800000"/>
            <a:headEnd/>
            <a:tailEnd/>
          </a:ln>
        </p:spPr>
        <p:txBody>
          <a:bodyPr/>
          <a:lstStyle/>
          <a:p>
            <a:pPr marL="342900" indent="-342900">
              <a:lnSpc>
                <a:spcPct val="90000"/>
              </a:lnSpc>
              <a:spcBef>
                <a:spcPct val="20000"/>
              </a:spcBef>
              <a:buClr>
                <a:srgbClr val="85DFD0"/>
              </a:buClr>
              <a:buFontTx/>
              <a:buNone/>
            </a:pPr>
            <a:r>
              <a:rPr lang="zh-CN" altLang="en-US" sz="2400" b="1" dirty="0">
                <a:solidFill>
                  <a:srgbClr val="C00000"/>
                </a:solidFill>
                <a:latin typeface="楷体" pitchFamily="49" charset="-122"/>
                <a:ea typeface="楷体" pitchFamily="49" charset="-122"/>
              </a:rPr>
              <a:t>（</a:t>
            </a:r>
            <a:r>
              <a:rPr lang="en-US" altLang="zh-CN" sz="2400" b="1" dirty="0">
                <a:solidFill>
                  <a:srgbClr val="C00000"/>
                </a:solidFill>
                <a:latin typeface="楷体" pitchFamily="49" charset="-122"/>
                <a:ea typeface="楷体" pitchFamily="49" charset="-122"/>
              </a:rPr>
              <a:t>2</a:t>
            </a:r>
            <a:r>
              <a:rPr lang="zh-CN" altLang="en-US" sz="2400" b="1" dirty="0">
                <a:solidFill>
                  <a:srgbClr val="C00000"/>
                </a:solidFill>
                <a:latin typeface="楷体" pitchFamily="49" charset="-122"/>
                <a:ea typeface="楷体" pitchFamily="49" charset="-122"/>
              </a:rPr>
              <a:t>）自下而上法</a:t>
            </a:r>
          </a:p>
          <a:p>
            <a:pPr marL="342900" indent="-342900">
              <a:lnSpc>
                <a:spcPct val="90000"/>
              </a:lnSpc>
              <a:spcBef>
                <a:spcPct val="20000"/>
              </a:spcBef>
              <a:buClr>
                <a:srgbClr val="85DFD0"/>
              </a:buClr>
              <a:buFontTx/>
              <a:buNone/>
            </a:pPr>
            <a:r>
              <a:rPr lang="zh-CN" altLang="zh-CN" sz="2400" dirty="0">
                <a:solidFill>
                  <a:prstClr val="black"/>
                </a:solidFill>
                <a:latin typeface="Calibri" pitchFamily="34" charset="0"/>
                <a:ea typeface="宋体" charset="-122"/>
              </a:rPr>
              <a:t>特点： 基于</a:t>
            </a:r>
            <a:r>
              <a:rPr lang="en-US" altLang="zh-CN" sz="2400" dirty="0">
                <a:solidFill>
                  <a:prstClr val="black"/>
                </a:solidFill>
                <a:latin typeface="Calibri" pitchFamily="34" charset="0"/>
                <a:ea typeface="宋体" charset="-122"/>
              </a:rPr>
              <a:t>WBS</a:t>
            </a:r>
            <a:r>
              <a:rPr lang="zh-CN" altLang="en-US" sz="2400" dirty="0">
                <a:solidFill>
                  <a:prstClr val="black"/>
                </a:solidFill>
                <a:latin typeface="Calibri" pitchFamily="34" charset="0"/>
                <a:ea typeface="宋体" charset="-122"/>
              </a:rPr>
              <a:t>体系，自下而上各层根据资源需求估算成本，然后层层进行汇总，得到项目的整体成本。</a:t>
            </a:r>
          </a:p>
          <a:p>
            <a:pPr marL="342900" indent="-342900">
              <a:lnSpc>
                <a:spcPct val="90000"/>
              </a:lnSpc>
              <a:spcBef>
                <a:spcPct val="20000"/>
              </a:spcBef>
              <a:buClr>
                <a:srgbClr val="85DFD0"/>
              </a:buClr>
              <a:buFontTx/>
              <a:buNone/>
            </a:pPr>
            <a:endParaRPr lang="zh-CN" altLang="en-US" sz="2400" i="1" dirty="0">
              <a:solidFill>
                <a:srgbClr val="FFFF00"/>
              </a:solidFill>
              <a:latin typeface="Calibri" pitchFamily="34" charset="0"/>
              <a:ea typeface="宋体" charset="-122"/>
            </a:endParaRPr>
          </a:p>
          <a:p>
            <a:pPr marL="342900" indent="-342900">
              <a:lnSpc>
                <a:spcPct val="90000"/>
              </a:lnSpc>
              <a:spcBef>
                <a:spcPct val="20000"/>
              </a:spcBef>
              <a:buClr>
                <a:srgbClr val="85DFD0"/>
              </a:buClr>
              <a:buFontTx/>
              <a:buNone/>
            </a:pPr>
            <a:r>
              <a:rPr lang="zh-CN" altLang="en-US" sz="2400" dirty="0">
                <a:solidFill>
                  <a:prstClr val="black"/>
                </a:solidFill>
                <a:latin typeface="Calibri" pitchFamily="34" charset="0"/>
                <a:ea typeface="宋体" charset="-122"/>
              </a:rPr>
              <a:t>优点：可消除重叠 或重复计算的活动</a:t>
            </a:r>
            <a:r>
              <a:rPr lang="zh-CN" altLang="zh-CN" sz="2400" dirty="0">
                <a:solidFill>
                  <a:prstClr val="black"/>
                </a:solidFill>
                <a:latin typeface="Calibri" pitchFamily="34" charset="0"/>
                <a:ea typeface="宋体" charset="-122"/>
              </a:rPr>
              <a:t>；</a:t>
            </a:r>
            <a:r>
              <a:rPr lang="zh-CN" altLang="en-US" sz="2400" dirty="0">
                <a:solidFill>
                  <a:prstClr val="black"/>
                </a:solidFill>
                <a:latin typeface="Calibri" pitchFamily="34" charset="0"/>
                <a:ea typeface="宋体" charset="-122"/>
              </a:rPr>
              <a:t>使高层管理者清晰地区分先后次序</a:t>
            </a:r>
            <a:r>
              <a:rPr lang="zh-CN" altLang="zh-CN" sz="2400" dirty="0">
                <a:solidFill>
                  <a:prstClr val="black"/>
                </a:solidFill>
                <a:latin typeface="Calibri" pitchFamily="34" charset="0"/>
                <a:ea typeface="宋体" charset="-122"/>
              </a:rPr>
              <a:t>。</a:t>
            </a:r>
            <a:endParaRPr lang="zh-CN" altLang="en-US" sz="2400" dirty="0">
              <a:solidFill>
                <a:prstClr val="black"/>
              </a:solidFill>
              <a:latin typeface="Calibri" pitchFamily="34" charset="0"/>
              <a:ea typeface="宋体" charset="-122"/>
            </a:endParaRPr>
          </a:p>
          <a:p>
            <a:pPr marL="342900" indent="-342900">
              <a:lnSpc>
                <a:spcPct val="90000"/>
              </a:lnSpc>
              <a:spcBef>
                <a:spcPct val="20000"/>
              </a:spcBef>
              <a:buClr>
                <a:srgbClr val="85DFD0"/>
              </a:buClr>
              <a:buFontTx/>
              <a:buNone/>
            </a:pPr>
            <a:r>
              <a:rPr lang="zh-CN" altLang="zh-CN" sz="2400" dirty="0">
                <a:solidFill>
                  <a:prstClr val="black"/>
                </a:solidFill>
                <a:latin typeface="Calibri" pitchFamily="34" charset="0"/>
                <a:ea typeface="宋体" charset="-122"/>
              </a:rPr>
              <a:t>缺点：</a:t>
            </a:r>
            <a:r>
              <a:rPr lang="zh-CN" altLang="en-US" sz="2400" dirty="0">
                <a:solidFill>
                  <a:prstClr val="black"/>
                </a:solidFill>
                <a:latin typeface="Calibri" pitchFamily="34" charset="0"/>
                <a:ea typeface="宋体" charset="-122"/>
              </a:rPr>
              <a:t>消弱了高层对估算过程的控制；耗费时间，底层管理者需要不断重新提交数据直到被接纳</a:t>
            </a:r>
            <a:r>
              <a:rPr lang="zh-CN" altLang="zh-CN" sz="2400" dirty="0">
                <a:solidFill>
                  <a:prstClr val="black"/>
                </a:solidFill>
                <a:latin typeface="Calibri" pitchFamily="34" charset="0"/>
                <a:ea typeface="宋体" charset="-122"/>
              </a:rPr>
              <a:t>。</a:t>
            </a:r>
            <a:endParaRPr lang="zh-CN" altLang="en-US" sz="2400" dirty="0">
              <a:solidFill>
                <a:prstClr val="black"/>
              </a:solidFill>
              <a:latin typeface="Calibri" pitchFamily="34" charset="0"/>
              <a:ea typeface="宋体" charset="-122"/>
            </a:endParaRPr>
          </a:p>
          <a:p>
            <a:pPr marL="342900" indent="-342900">
              <a:lnSpc>
                <a:spcPct val="90000"/>
              </a:lnSpc>
              <a:spcBef>
                <a:spcPct val="20000"/>
              </a:spcBef>
              <a:buClr>
                <a:srgbClr val="85DFD0"/>
              </a:buClr>
              <a:buFontTx/>
              <a:buNone/>
            </a:pPr>
            <a:r>
              <a:rPr lang="zh-CN" altLang="en-US" sz="2400" dirty="0">
                <a:solidFill>
                  <a:prstClr val="black"/>
                </a:solidFill>
                <a:latin typeface="Calibri" pitchFamily="34" charset="0"/>
                <a:ea typeface="宋体" charset="-122"/>
              </a:rPr>
              <a:t>           </a:t>
            </a:r>
            <a:endParaRPr lang="zh-CN" altLang="zh-CN" sz="2400" dirty="0">
              <a:solidFill>
                <a:prstClr val="black"/>
              </a:solidFill>
              <a:latin typeface="Calibri" pitchFamily="34" charset="0"/>
              <a:ea typeface="宋体" charset="-122"/>
            </a:endParaRPr>
          </a:p>
          <a:p>
            <a:pPr marL="342900" indent="-342900">
              <a:spcBef>
                <a:spcPct val="20000"/>
              </a:spcBef>
              <a:buFont typeface="Arial" charset="0"/>
              <a:buChar char="•"/>
            </a:pPr>
            <a:endParaRPr lang="en-US" altLang="zh-CN" sz="2400" dirty="0">
              <a:solidFill>
                <a:prstClr val="black"/>
              </a:solidFill>
              <a:latin typeface="Calibri" pitchFamily="34" charset="0"/>
              <a:ea typeface="宋体" charset="-122"/>
            </a:endParaRPr>
          </a:p>
        </p:txBody>
      </p:sp>
      <p:graphicFrame>
        <p:nvGraphicFramePr>
          <p:cNvPr id="144389" name="Object 5">
            <a:hlinkClick r:id="" action="ppaction://ole?verb=0"/>
          </p:cNvPr>
          <p:cNvGraphicFramePr>
            <a:graphicFrameLocks noChangeAspect="1"/>
          </p:cNvGraphicFramePr>
          <p:nvPr>
            <p:extLst>
              <p:ext uri="{D42A27DB-BD31-4B8C-83A1-F6EECF244321}">
                <p14:modId xmlns:p14="http://schemas.microsoft.com/office/powerpoint/2010/main" val="3790072631"/>
              </p:ext>
            </p:extLst>
          </p:nvPr>
        </p:nvGraphicFramePr>
        <p:xfrm>
          <a:off x="7092950" y="4941888"/>
          <a:ext cx="1079500" cy="809625"/>
        </p:xfrm>
        <a:graphic>
          <a:graphicData uri="http://schemas.openxmlformats.org/presentationml/2006/ole">
            <mc:AlternateContent xmlns:mc="http://schemas.openxmlformats.org/markup-compatibility/2006">
              <mc:Choice xmlns:v="urn:schemas-microsoft-com:vml" Requires="v">
                <p:oleObj name="Presentation" r:id="rId2" imgW="1078998" imgH="809311" progId="PowerPoint.Show.8">
                  <p:embed/>
                </p:oleObj>
              </mc:Choice>
              <mc:Fallback>
                <p:oleObj name="Presentation" r:id="rId2" imgW="1078998" imgH="809311" progId="PowerPoint.Show.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4941888"/>
                        <a:ext cx="1079500"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4390" name="Picture 21" descr="QQ截图未命名"/>
          <p:cNvPicPr>
            <a:picLocks noChangeAspect="1" noChangeArrowheads="1"/>
          </p:cNvPicPr>
          <p:nvPr/>
        </p:nvPicPr>
        <p:blipFill>
          <a:blip r:embed="rId4"/>
          <a:srcRect/>
          <a:stretch>
            <a:fillRect/>
          </a:stretch>
        </p:blipFill>
        <p:spPr bwMode="auto">
          <a:xfrm>
            <a:off x="8675688" y="0"/>
            <a:ext cx="468312" cy="439738"/>
          </a:xfrm>
          <a:prstGeom prst="rect">
            <a:avLst/>
          </a:prstGeom>
          <a:noFill/>
          <a:ln w="9525">
            <a:noFill/>
            <a:miter lim="800000"/>
            <a:headEnd/>
            <a:tailEnd/>
          </a:ln>
        </p:spPr>
      </p:pic>
    </p:spTree>
    <p:extLst>
      <p:ext uri="{BB962C8B-B14F-4D97-AF65-F5344CB8AC3E}">
        <p14:creationId xmlns:p14="http://schemas.microsoft.com/office/powerpoint/2010/main" val="3219589244"/>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noChangeArrowheads="1"/>
          </p:cNvSpPr>
          <p:nvPr>
            <p:ph type="title"/>
          </p:nvPr>
        </p:nvSpPr>
        <p:spPr>
          <a:xfrm>
            <a:off x="547688" y="685801"/>
            <a:ext cx="8291512" cy="700617"/>
          </a:xfrm>
        </p:spPr>
        <p:txBody>
          <a:bodyPr/>
          <a:lstStyle/>
          <a:p>
            <a:r>
              <a:rPr lang="zh-CN" altLang="en-US"/>
              <a:t>二、</a:t>
            </a:r>
            <a:r>
              <a:rPr lang="zh-CN" altLang="zh-CN"/>
              <a:t>项目成本估算的方法</a:t>
            </a:r>
            <a:endParaRPr lang="zh-CN" altLang="en-US"/>
          </a:p>
        </p:txBody>
      </p:sp>
      <p:sp>
        <p:nvSpPr>
          <p:cNvPr id="3" name="内容占位符 2"/>
          <p:cNvSpPr>
            <a:spLocks noGrp="1"/>
          </p:cNvSpPr>
          <p:nvPr>
            <p:ph idx="1"/>
          </p:nvPr>
        </p:nvSpPr>
        <p:spPr>
          <a:xfrm>
            <a:off x="547688" y="1327185"/>
            <a:ext cx="8153278" cy="5130716"/>
          </a:xfrm>
          <a:solidFill>
            <a:schemeClr val="accent3">
              <a:lumMod val="20000"/>
              <a:lumOff val="80000"/>
            </a:schemeClr>
          </a:solidFill>
        </p:spPr>
        <p:txBody>
          <a:bodyPr>
            <a:normAutofit fontScale="92500" lnSpcReduction="10000"/>
          </a:bodyPr>
          <a:lstStyle/>
          <a:p>
            <a:pPr marL="357505" indent="0">
              <a:lnSpc>
                <a:spcPct val="150000"/>
              </a:lnSpc>
              <a:buFont typeface="Wingdings 2" pitchFamily="18" charset="2"/>
              <a:buNone/>
              <a:defRPr/>
            </a:pPr>
            <a:r>
              <a:rPr lang="zh-CN" altLang="en-US" sz="2800" b="1" dirty="0"/>
              <a:t>另外，</a:t>
            </a:r>
            <a:r>
              <a:rPr sz="2800" b="1" dirty="0"/>
              <a:t>常用的项目成本的估算方法有</a:t>
            </a:r>
            <a:r>
              <a:rPr altLang="en-US" sz="2800" b="1" dirty="0"/>
              <a:t>：</a:t>
            </a:r>
            <a:endParaRPr lang="en-US" sz="2800" b="1" dirty="0"/>
          </a:p>
          <a:p>
            <a:pPr marL="357505" indent="0">
              <a:lnSpc>
                <a:spcPct val="150000"/>
              </a:lnSpc>
              <a:defRPr/>
            </a:pPr>
            <a:r>
              <a:rPr sz="2800" dirty="0"/>
              <a:t>专家判断法</a:t>
            </a:r>
            <a:endParaRPr lang="en-US" sz="2800" dirty="0"/>
          </a:p>
          <a:p>
            <a:pPr marL="357505" indent="0">
              <a:lnSpc>
                <a:spcPct val="150000"/>
              </a:lnSpc>
              <a:buNone/>
              <a:defRPr/>
            </a:pPr>
            <a:r>
              <a:rPr lang="zh-CN" altLang="en-US" sz="2800" dirty="0"/>
              <a:t>适用于精度不高的情况。可以采取专家小组讨论和收集汇总专家意见等方式进行估算。</a:t>
            </a:r>
            <a:endParaRPr sz="2800" dirty="0"/>
          </a:p>
          <a:p>
            <a:pPr marL="357505" indent="0">
              <a:lnSpc>
                <a:spcPct val="150000"/>
              </a:lnSpc>
              <a:defRPr/>
            </a:pPr>
            <a:r>
              <a:rPr sz="2800" dirty="0"/>
              <a:t>参数估算</a:t>
            </a:r>
            <a:endParaRPr lang="en-US" sz="2800" dirty="0"/>
          </a:p>
          <a:p>
            <a:pPr marL="357505" indent="0">
              <a:lnSpc>
                <a:spcPct val="150000"/>
              </a:lnSpc>
              <a:defRPr/>
            </a:pPr>
            <a:endParaRPr sz="2800" dirty="0"/>
          </a:p>
          <a:p>
            <a:pPr marL="357505" indent="0">
              <a:lnSpc>
                <a:spcPct val="150000"/>
              </a:lnSpc>
              <a:defRPr/>
            </a:pPr>
            <a:r>
              <a:rPr sz="2800" dirty="0"/>
              <a:t>软件估算法</a:t>
            </a:r>
            <a:endParaRPr lang="en-US" sz="2800" dirty="0"/>
          </a:p>
          <a:p>
            <a:pPr marL="357505" indent="0">
              <a:lnSpc>
                <a:spcPct val="150000"/>
              </a:lnSpc>
              <a:buNone/>
              <a:defRPr/>
            </a:pPr>
            <a:r>
              <a:rPr lang="zh-CN" altLang="en-US" sz="2800" dirty="0"/>
              <a:t>使用</a:t>
            </a:r>
            <a:r>
              <a:rPr lang="en-US" altLang="zh-CN" sz="2800" dirty="0"/>
              <a:t>PM</a:t>
            </a:r>
            <a:r>
              <a:rPr lang="zh-CN" altLang="en-US" sz="2800" dirty="0"/>
              <a:t>软件进行估算，如项目成本估算软件、计算机工作表、模拟和统计工具等。</a:t>
            </a:r>
            <a:endParaRPr sz="2800" dirty="0"/>
          </a:p>
          <a:p>
            <a:pPr marL="357505" indent="-357505">
              <a:defRPr/>
            </a:pPr>
            <a:endParaRPr altLang="en-US" dirty="0"/>
          </a:p>
        </p:txBody>
      </p:sp>
      <p:sp>
        <p:nvSpPr>
          <p:cNvPr id="3174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174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06C2D83D-3428-4F38-8951-FCD4B2DE7924}" type="slidenum">
              <a:rPr altLang="zh-CN">
                <a:solidFill>
                  <a:srgbClr val="000000"/>
                </a:solidFill>
                <a:latin typeface="华文楷体" pitchFamily="2" charset="-122"/>
                <a:ea typeface="华文楷体" pitchFamily="2" charset="-122"/>
              </a:rPr>
              <a:pPr/>
              <a:t>29</a:t>
            </a:fld>
            <a:endParaRPr lang="zh-CN" altLang="zh-CN">
              <a:solidFill>
                <a:srgbClr val="000000"/>
              </a:solidFill>
              <a:latin typeface="华文楷体" pitchFamily="2" charset="-122"/>
              <a:ea typeface="华文楷体" pitchFamily="2" charset="-122"/>
            </a:endParaRP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380633359"/>
              </p:ext>
            </p:extLst>
          </p:nvPr>
        </p:nvGraphicFramePr>
        <p:xfrm>
          <a:off x="4003750" y="3761761"/>
          <a:ext cx="1136500" cy="852277"/>
        </p:xfrm>
        <a:graphic>
          <a:graphicData uri="http://schemas.openxmlformats.org/presentationml/2006/ole">
            <mc:AlternateContent xmlns:mc="http://schemas.openxmlformats.org/markup-compatibility/2006">
              <mc:Choice xmlns:v="urn:schemas-microsoft-com:vml" Requires="v">
                <p:oleObj name="Presentation" r:id="rId2" imgW="4468540" imgH="3351571" progId="PowerPoint.Show.8">
                  <p:embed/>
                </p:oleObj>
              </mc:Choice>
              <mc:Fallback>
                <p:oleObj name="Presentation" r:id="rId2" imgW="4468540" imgH="3351571" progId="PowerPoint.Show.8">
                  <p:embed/>
                  <p:pic>
                    <p:nvPicPr>
                      <p:cNvPr id="0" name=""/>
                      <p:cNvPicPr/>
                      <p:nvPr/>
                    </p:nvPicPr>
                    <p:blipFill>
                      <a:blip r:embed="rId3"/>
                      <a:stretch>
                        <a:fillRect/>
                      </a:stretch>
                    </p:blipFill>
                    <p:spPr>
                      <a:xfrm>
                        <a:off x="4003750" y="3761761"/>
                        <a:ext cx="1136500" cy="852277"/>
                      </a:xfrm>
                      <a:prstGeom prst="rect">
                        <a:avLst/>
                      </a:prstGeom>
                    </p:spPr>
                  </p:pic>
                </p:oleObj>
              </mc:Fallback>
            </mc:AlternateContent>
          </a:graphicData>
        </a:graphic>
      </p:graphicFrame>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457200" y="1690688"/>
            <a:ext cx="8305800" cy="4035425"/>
          </a:xfrm>
          <a:prstGeom prst="rect">
            <a:avLst/>
          </a:prstGeom>
          <a:noFill/>
        </p:spPr>
        <p:txBody>
          <a:bodyPr>
            <a:spAutoFit/>
          </a:bodyPr>
          <a:lstStyle/>
          <a:p>
            <a:pPr indent="457200">
              <a:lnSpc>
                <a:spcPct val="130000"/>
              </a:lnSpc>
              <a:spcBef>
                <a:spcPct val="20000"/>
              </a:spcBef>
              <a:buFont typeface="Wingdings" pitchFamily="2" charset="2"/>
              <a:buNone/>
            </a:pPr>
            <a:r>
              <a:rPr lang="zh-CN" altLang="en-US" sz="2400" b="1">
                <a:solidFill>
                  <a:prstClr val="black"/>
                </a:solidFill>
                <a:latin typeface="楷体" pitchFamily="49" charset="-122"/>
                <a:ea typeface="楷体" pitchFamily="49" charset="-122"/>
              </a:rPr>
              <a:t>这个方法似乎万无一失，但是有一个</a:t>
            </a:r>
            <a:r>
              <a:rPr lang="zh-CN" altLang="en-US" sz="2400" b="1">
                <a:solidFill>
                  <a:srgbClr val="FF0000"/>
                </a:solidFill>
                <a:latin typeface="楷体" pitchFamily="49" charset="-122"/>
                <a:ea typeface="楷体" pitchFamily="49" charset="-122"/>
              </a:rPr>
              <a:t>前提</a:t>
            </a:r>
            <a:r>
              <a:rPr lang="zh-CN" altLang="en-US" sz="2400" b="1">
                <a:solidFill>
                  <a:prstClr val="black"/>
                </a:solidFill>
                <a:latin typeface="楷体" pitchFamily="49" charset="-122"/>
                <a:ea typeface="楷体" pitchFamily="49" charset="-122"/>
              </a:rPr>
              <a:t>，就是他必须拥有足够多的资本支持他持续地玩下去。这个青年最后输的原因不在于它的方法上有问题，而是他没有足够的资本支持他走到最后。</a:t>
            </a:r>
          </a:p>
          <a:p>
            <a:pPr indent="457200">
              <a:lnSpc>
                <a:spcPct val="130000"/>
              </a:lnSpc>
              <a:spcBef>
                <a:spcPct val="20000"/>
              </a:spcBef>
              <a:buFont typeface="Wingdings" pitchFamily="2" charset="2"/>
              <a:buNone/>
            </a:pPr>
            <a:r>
              <a:rPr lang="zh-CN" altLang="en-US" sz="2400">
                <a:solidFill>
                  <a:prstClr val="black"/>
                </a:solidFill>
                <a:latin typeface="Calibri" pitchFamily="34" charset="0"/>
                <a:ea typeface="宋体" charset="-122"/>
              </a:rPr>
              <a:t>          </a:t>
            </a:r>
            <a:r>
              <a:rPr lang="zh-CN" altLang="en-US" sz="2400" b="1">
                <a:solidFill>
                  <a:srgbClr val="FF0000"/>
                </a:solidFill>
                <a:latin typeface="Calibri" pitchFamily="34" charset="0"/>
                <a:ea typeface="宋体" charset="-122"/>
              </a:rPr>
              <a:t>结论：</a:t>
            </a:r>
          </a:p>
          <a:p>
            <a:pPr indent="457200">
              <a:lnSpc>
                <a:spcPct val="130000"/>
              </a:lnSpc>
              <a:spcBef>
                <a:spcPct val="20000"/>
              </a:spcBef>
              <a:buFont typeface="Wingdings" pitchFamily="2" charset="2"/>
              <a:buNone/>
            </a:pPr>
            <a:r>
              <a:rPr lang="zh-CN" altLang="en-US" sz="2400" b="1">
                <a:solidFill>
                  <a:srgbClr val="002060"/>
                </a:solidFill>
                <a:latin typeface="楷体" pitchFamily="49" charset="-122"/>
                <a:ea typeface="楷体" pitchFamily="49" charset="-122"/>
              </a:rPr>
              <a:t>一个项目</a:t>
            </a:r>
            <a:r>
              <a:rPr lang="zh-CN" altLang="en-US" sz="2400" b="1">
                <a:solidFill>
                  <a:srgbClr val="FF0000"/>
                </a:solidFill>
                <a:latin typeface="楷体" pitchFamily="49" charset="-122"/>
                <a:ea typeface="楷体" pitchFamily="49" charset="-122"/>
              </a:rPr>
              <a:t>能否得到足够的资源支持</a:t>
            </a:r>
            <a:r>
              <a:rPr lang="zh-CN" altLang="en-US" sz="2400" b="1">
                <a:solidFill>
                  <a:srgbClr val="002060"/>
                </a:solidFill>
                <a:latin typeface="楷体" pitchFamily="49" charset="-122"/>
                <a:ea typeface="楷体" pitchFamily="49" charset="-122"/>
              </a:rPr>
              <a:t>也是项目目标得以实现的必要条件。一个组织的资源必然是有限的，它就成了项目目标成功的一个重要约束条件。</a:t>
            </a:r>
          </a:p>
        </p:txBody>
      </p:sp>
      <p:sp>
        <p:nvSpPr>
          <p:cNvPr id="4" name="Rectangle 2"/>
          <p:cNvSpPr txBox="1">
            <a:spLocks noChangeArrowheads="1"/>
          </p:cNvSpPr>
          <p:nvPr/>
        </p:nvSpPr>
        <p:spPr>
          <a:xfrm>
            <a:off x="6786563" y="1000125"/>
            <a:ext cx="2357437" cy="461963"/>
          </a:xfrm>
          <a:prstGeom prst="rect">
            <a:avLst/>
          </a:prstGeom>
          <a:noFill/>
        </p:spPr>
        <p:txBody>
          <a:bodyPr>
            <a:spAutoFit/>
          </a:bodyPr>
          <a:lstStyle/>
          <a:p>
            <a:pPr algn="ctr">
              <a:buFontTx/>
              <a:buNone/>
              <a:defRPr/>
            </a:pPr>
            <a:r>
              <a:rPr lang="zh-CN" altLang="en-US" sz="2400" b="1" dirty="0">
                <a:solidFill>
                  <a:srgbClr val="C00000"/>
                </a:solidFill>
                <a:latin typeface="宋体" pitchFamily="2" charset="-122"/>
              </a:rPr>
              <a:t>案例故事</a:t>
            </a:r>
            <a:r>
              <a:rPr lang="en-US" altLang="zh-CN" sz="2400" b="1" dirty="0">
                <a:solidFill>
                  <a:srgbClr val="C00000"/>
                </a:solidFill>
                <a:latin typeface="宋体" pitchFamily="2" charset="-122"/>
              </a:rPr>
              <a:t>1</a:t>
            </a:r>
            <a:endParaRPr lang="zh-CN" altLang="en-US" sz="2400" b="1" dirty="0">
              <a:solidFill>
                <a:srgbClr val="C00000"/>
              </a:solidFill>
              <a:latin typeface="宋体" pitchFamily="2" charset="-122"/>
            </a:endParaRPr>
          </a:p>
        </p:txBody>
      </p:sp>
    </p:spTree>
    <p:extLst>
      <p:ext uri="{BB962C8B-B14F-4D97-AF65-F5344CB8AC3E}">
        <p14:creationId xmlns:p14="http://schemas.microsoft.com/office/powerpoint/2010/main" val="3046670130"/>
      </p:ext>
    </p:extLst>
  </p:cSld>
  <p:clrMapOvr>
    <a:masterClrMapping/>
  </p:clrMapOvr>
  <p:transition spd="med">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769622B-96B2-01AC-E404-848105C9DB5C}"/>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000" dirty="0">
                <a:latin typeface="+mn-ea"/>
              </a:rPr>
              <a:t>项目经理完成了某个镇上的一个项目，这个项目让公司损失</a:t>
            </a:r>
            <a:r>
              <a:rPr lang="en-US" altLang="zh-CN" sz="2000" dirty="0">
                <a:latin typeface="+mn-ea"/>
              </a:rPr>
              <a:t>10%</a:t>
            </a:r>
            <a:r>
              <a:rPr lang="zh-CN" altLang="en-US" sz="2000" dirty="0">
                <a:latin typeface="+mn-ea"/>
              </a:rPr>
              <a:t>。项目经理所在公司目前正在筹备同一个镇上的另一个项目投标建议书，管理层让项目经理提供估算，以便对新项目进行投标。在这种情况下，项目经理应提供下列估算类型。</a:t>
            </a:r>
            <a:br>
              <a:rPr lang="zh-CN" altLang="en-US" sz="2000" dirty="0">
                <a:latin typeface="+mn-ea"/>
              </a:rPr>
            </a:br>
            <a:endParaRPr lang="zh-CN" altLang="en-US"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3CDBD614-D8F1-935C-7CBF-23108000B362}"/>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类比估算</a:t>
            </a:r>
          </a:p>
        </p:txBody>
      </p:sp>
      <p:sp>
        <p:nvSpPr>
          <p:cNvPr id="6" name="文本框 5">
            <a:extLst>
              <a:ext uri="{FF2B5EF4-FFF2-40B4-BE49-F238E27FC236}">
                <a16:creationId xmlns:a16="http://schemas.microsoft.com/office/drawing/2014/main" id="{746A6D57-B497-276D-D346-98B4329095E2}"/>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参数估算</a:t>
            </a:r>
          </a:p>
        </p:txBody>
      </p:sp>
      <p:sp>
        <p:nvSpPr>
          <p:cNvPr id="7" name="文本框 6">
            <a:extLst>
              <a:ext uri="{FF2B5EF4-FFF2-40B4-BE49-F238E27FC236}">
                <a16:creationId xmlns:a16="http://schemas.microsoft.com/office/drawing/2014/main" id="{96021F11-7A58-1DF0-5B13-239CDAAB5997}"/>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三点估算</a:t>
            </a:r>
          </a:p>
        </p:txBody>
      </p:sp>
      <p:sp>
        <p:nvSpPr>
          <p:cNvPr id="8" name="文本框 7">
            <a:extLst>
              <a:ext uri="{FF2B5EF4-FFF2-40B4-BE49-F238E27FC236}">
                <a16:creationId xmlns:a16="http://schemas.microsoft.com/office/drawing/2014/main" id="{6E483D73-C5B5-3047-C05A-91B54ACC6172}"/>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准备金分析 </a:t>
            </a:r>
          </a:p>
        </p:txBody>
      </p:sp>
      <p:sp>
        <p:nvSpPr>
          <p:cNvPr id="9" name="椭圆 8">
            <a:extLst>
              <a:ext uri="{FF2B5EF4-FFF2-40B4-BE49-F238E27FC236}">
                <a16:creationId xmlns:a16="http://schemas.microsoft.com/office/drawing/2014/main" id="{61F1E606-1A2C-3417-BC62-5C70E296C44B}"/>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97497AEA-3235-482A-9D9C-B14E92E88D28}"/>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1399E7D5-BE51-D060-2E3E-29E829C2BD48}"/>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9629C176-90E2-6B3D-9195-004D7319D5BB}"/>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34E24E02-4CB1-8F27-0A60-906B994DF466}"/>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B87CDC73-99E7-2E5C-DD39-C8FEB00E310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FE6E2860-6260-7325-40D4-406D040BC1C3}"/>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C6A083F9-4E87-8455-A69D-4201A2D057DC}"/>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89DF0CC8-F7A7-869F-D64C-56CD28BC655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AB8345DE-CBC3-821C-B9C2-AFA55AB2BDC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A2EA087-F542-91E5-B62D-57DA15CA4962}"/>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46635007"/>
      </p:ext>
    </p:extLst>
  </p:cSld>
  <p:clrMapOvr>
    <a:masterClrMapping/>
  </p:clrMapOvr>
  <p:transition spd="med">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3"/>
          <p:cNvSpPr>
            <a:spLocks noGrp="1"/>
          </p:cNvSpPr>
          <p:nvPr>
            <p:ph type="body" idx="4294967295"/>
          </p:nvPr>
        </p:nvSpPr>
        <p:spPr>
          <a:xfrm>
            <a:off x="0" y="1600200"/>
            <a:ext cx="8229600" cy="4525963"/>
          </a:xfrm>
        </p:spPr>
        <p:txBody>
          <a:bodyPr/>
          <a:lstStyle/>
          <a:p>
            <a:r>
              <a:rPr lang="zh-CN" altLang="en-US" dirty="0">
                <a:latin typeface="+mn-ea"/>
              </a:rPr>
              <a:t>解释</a:t>
            </a:r>
            <a:r>
              <a:rPr lang="en-US" altLang="zh-CN" dirty="0">
                <a:latin typeface="+mn-ea"/>
              </a:rPr>
              <a:t>:</a:t>
            </a:r>
            <a:r>
              <a:rPr lang="zh-CN" altLang="en-US" dirty="0">
                <a:latin typeface="+mn-ea"/>
              </a:rPr>
              <a:t>正确答案是</a:t>
            </a:r>
            <a:r>
              <a:rPr lang="en-US" altLang="zh-CN" dirty="0">
                <a:latin typeface="+mn-ea"/>
              </a:rPr>
              <a:t>A</a:t>
            </a:r>
            <a:r>
              <a:rPr lang="zh-CN" altLang="en-US" dirty="0">
                <a:latin typeface="+mn-ea"/>
              </a:rPr>
              <a:t>。从题意可知，项目经理目前已经完成的项目是新项目估算的参考依据，并且完成估算的时间有限，在这种限制条件下，类比估算是最佳选项。注意，不要被题目中的</a:t>
            </a:r>
            <a:r>
              <a:rPr lang="en-US" altLang="zh-CN" dirty="0">
                <a:latin typeface="+mn-ea"/>
              </a:rPr>
              <a:t>"10%"</a:t>
            </a:r>
            <a:r>
              <a:rPr lang="zh-CN" altLang="en-US" dirty="0">
                <a:latin typeface="+mn-ea"/>
              </a:rPr>
              <a:t>迷惑，因为没有可用的计算公式、模型，与参数估算没有任何关系。 </a:t>
            </a:r>
          </a:p>
        </p:txBody>
      </p:sp>
    </p:spTree>
    <p:extLst>
      <p:ext uri="{BB962C8B-B14F-4D97-AF65-F5344CB8AC3E}">
        <p14:creationId xmlns:p14="http://schemas.microsoft.com/office/powerpoint/2010/main" val="60588866"/>
      </p:ext>
    </p:extLst>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noChangeArrowheads="1"/>
          </p:cNvSpPr>
          <p:nvPr>
            <p:ph type="title"/>
          </p:nvPr>
        </p:nvSpPr>
        <p:spPr>
          <a:xfrm>
            <a:off x="547688" y="685801"/>
            <a:ext cx="8291512" cy="700617"/>
          </a:xfrm>
        </p:spPr>
        <p:txBody>
          <a:bodyPr/>
          <a:lstStyle/>
          <a:p>
            <a:r>
              <a:rPr lang="zh-CN" altLang="en-US"/>
              <a:t>三、</a:t>
            </a:r>
            <a:r>
              <a:rPr lang="zh-CN" altLang="zh-CN"/>
              <a:t>项目成本估算的成果</a:t>
            </a:r>
            <a:endParaRPr lang="zh-CN" altLang="en-US"/>
          </a:p>
        </p:txBody>
      </p:sp>
      <p:sp>
        <p:nvSpPr>
          <p:cNvPr id="3" name="内容占位符 2"/>
          <p:cNvSpPr>
            <a:spLocks noGrp="1"/>
          </p:cNvSpPr>
          <p:nvPr>
            <p:ph idx="1"/>
          </p:nvPr>
        </p:nvSpPr>
        <p:spPr>
          <a:xfrm>
            <a:off x="776170" y="1498600"/>
            <a:ext cx="8291512" cy="4140142"/>
          </a:xfrm>
          <a:solidFill>
            <a:schemeClr val="accent3">
              <a:lumMod val="20000"/>
              <a:lumOff val="80000"/>
            </a:schemeClr>
          </a:solidFill>
        </p:spPr>
        <p:txBody>
          <a:bodyPr>
            <a:normAutofit fontScale="85000" lnSpcReduction="10000"/>
          </a:bodyPr>
          <a:lstStyle/>
          <a:p>
            <a:pPr marL="357505" indent="0">
              <a:lnSpc>
                <a:spcPct val="140000"/>
              </a:lnSpc>
              <a:defRPr/>
            </a:pPr>
            <a:r>
              <a:rPr sz="2600" dirty="0"/>
              <a:t>项目成本估算文件</a:t>
            </a:r>
            <a:endParaRPr lang="en-US" sz="2600" dirty="0"/>
          </a:p>
          <a:p>
            <a:pPr marL="357505" indent="0">
              <a:lnSpc>
                <a:spcPct val="140000"/>
              </a:lnSpc>
              <a:buNone/>
              <a:defRPr/>
            </a:pPr>
            <a:r>
              <a:rPr lang="zh-CN" altLang="en-US" sz="2600" dirty="0"/>
              <a:t>人力、物力、财力等资源需求与成本的定量估算。</a:t>
            </a:r>
            <a:endParaRPr sz="2600" dirty="0"/>
          </a:p>
          <a:p>
            <a:pPr marL="357505" indent="0">
              <a:lnSpc>
                <a:spcPct val="140000"/>
              </a:lnSpc>
              <a:defRPr/>
            </a:pPr>
            <a:r>
              <a:rPr sz="2600" dirty="0"/>
              <a:t>成本估算的详细依据</a:t>
            </a:r>
            <a:endParaRPr lang="en-US" sz="2600" dirty="0"/>
          </a:p>
          <a:p>
            <a:pPr marL="357505" indent="0">
              <a:lnSpc>
                <a:spcPct val="140000"/>
              </a:lnSpc>
              <a:buNone/>
              <a:defRPr/>
            </a:pPr>
            <a:r>
              <a:rPr lang="zh-CN" altLang="en-US" sz="2600" dirty="0"/>
              <a:t>（</a:t>
            </a:r>
            <a:r>
              <a:rPr lang="en-US" altLang="zh-CN" sz="2600" dirty="0"/>
              <a:t>1</a:t>
            </a:r>
            <a:r>
              <a:rPr lang="zh-CN" altLang="en-US" sz="2600" dirty="0"/>
              <a:t>）项目工作范围的说明（</a:t>
            </a:r>
            <a:r>
              <a:rPr lang="en-US" altLang="zh-CN" sz="2600" dirty="0"/>
              <a:t>WBS</a:t>
            </a:r>
            <a:r>
              <a:rPr lang="zh-CN" altLang="en-US" sz="2600" dirty="0"/>
              <a:t>获得）；</a:t>
            </a:r>
            <a:endParaRPr lang="en-US" altLang="zh-CN" sz="2600" dirty="0"/>
          </a:p>
          <a:p>
            <a:pPr marL="357505" indent="0">
              <a:lnSpc>
                <a:spcPct val="140000"/>
              </a:lnSpc>
              <a:buNone/>
              <a:defRPr/>
            </a:pPr>
            <a:r>
              <a:rPr lang="zh-CN" altLang="en-US" sz="2600" dirty="0"/>
              <a:t>（</a:t>
            </a:r>
            <a:r>
              <a:rPr lang="en-US" altLang="zh-CN" sz="2600" dirty="0"/>
              <a:t>2</a:t>
            </a:r>
            <a:r>
              <a:rPr lang="zh-CN" altLang="en-US" sz="2600" dirty="0"/>
              <a:t>）项目成本估算的基础（说明估计如何得出）；</a:t>
            </a:r>
            <a:endParaRPr lang="en-US" altLang="zh-CN" sz="2600" dirty="0"/>
          </a:p>
          <a:p>
            <a:pPr marL="357505" indent="0">
              <a:lnSpc>
                <a:spcPct val="140000"/>
              </a:lnSpc>
              <a:buNone/>
              <a:defRPr/>
            </a:pPr>
            <a:r>
              <a:rPr lang="zh-CN" altLang="en-US" sz="2600" dirty="0"/>
              <a:t>（</a:t>
            </a:r>
            <a:r>
              <a:rPr lang="en-US" altLang="zh-CN" sz="2600" dirty="0"/>
              <a:t>3</a:t>
            </a:r>
            <a:r>
              <a:rPr lang="zh-CN" altLang="en-US" sz="2600" dirty="0"/>
              <a:t>）项目成本估算所做的假设性说明（如资源价格估定等）。</a:t>
            </a:r>
            <a:endParaRPr sz="2600" dirty="0"/>
          </a:p>
          <a:p>
            <a:pPr marL="357505" indent="0">
              <a:lnSpc>
                <a:spcPct val="140000"/>
              </a:lnSpc>
              <a:defRPr/>
            </a:pPr>
            <a:r>
              <a:rPr sz="2600" dirty="0"/>
              <a:t>项目成本管理计划</a:t>
            </a:r>
            <a:endParaRPr lang="en-US" sz="2600" dirty="0"/>
          </a:p>
          <a:p>
            <a:pPr marL="357505" indent="0">
              <a:lnSpc>
                <a:spcPct val="140000"/>
              </a:lnSpc>
              <a:buNone/>
              <a:defRPr/>
            </a:pPr>
            <a:r>
              <a:rPr lang="zh-CN" altLang="en-US" sz="2600" dirty="0"/>
              <a:t>说明了如何管理实际成本与计划成本之间发生的差异、差异程度，程度不同管理力度也不同。</a:t>
            </a:r>
            <a:endParaRPr sz="2600" dirty="0"/>
          </a:p>
          <a:p>
            <a:pPr marL="357505" indent="-357505">
              <a:defRPr/>
            </a:pPr>
            <a:endParaRPr altLang="en-US" dirty="0"/>
          </a:p>
        </p:txBody>
      </p:sp>
      <p:sp>
        <p:nvSpPr>
          <p:cNvPr id="32771"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277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88792EA2-FC46-4356-8A28-FDB2FC37CB59}" type="slidenum">
              <a:rPr altLang="zh-CN">
                <a:solidFill>
                  <a:srgbClr val="000000"/>
                </a:solidFill>
                <a:latin typeface="华文楷体" pitchFamily="2" charset="-122"/>
                <a:ea typeface="华文楷体" pitchFamily="2" charset="-122"/>
              </a:rPr>
              <a:pPr/>
              <a:t>32</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灯片编号占位符 1"/>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buFontTx/>
              <a:buNone/>
              <a:defRPr/>
            </a:pPr>
            <a:fld id="{9C0BB085-53AD-4F87-804F-80352FA3D248}" type="slidenum">
              <a:rPr lang="zh-CN" altLang="en-US" sz="1200">
                <a:solidFill>
                  <a:prstClr val="black">
                    <a:tint val="75000"/>
                  </a:prstClr>
                </a:solidFill>
                <a:latin typeface="Constantia"/>
                <a:ea typeface="宋体"/>
              </a:rPr>
              <a:pPr fontAlgn="auto">
                <a:spcBef>
                  <a:spcPts val="0"/>
                </a:spcBef>
                <a:spcAft>
                  <a:spcPts val="0"/>
                </a:spcAft>
                <a:buFontTx/>
                <a:buNone/>
                <a:defRPr/>
              </a:pPr>
              <a:t>33</a:t>
            </a:fld>
            <a:endParaRPr lang="en-US" altLang="zh-CN" sz="1200" dirty="0">
              <a:solidFill>
                <a:prstClr val="black">
                  <a:tint val="75000"/>
                </a:prstClr>
              </a:solidFill>
              <a:latin typeface="Constantia"/>
              <a:ea typeface="宋体"/>
            </a:endParaRPr>
          </a:p>
        </p:txBody>
      </p:sp>
      <p:sp>
        <p:nvSpPr>
          <p:cNvPr id="89091" name="Rectangle 2"/>
          <p:cNvSpPr>
            <a:spLocks noChangeArrowheads="1"/>
          </p:cNvSpPr>
          <p:nvPr/>
        </p:nvSpPr>
        <p:spPr bwMode="auto">
          <a:xfrm>
            <a:off x="982663" y="990600"/>
            <a:ext cx="636587" cy="304800"/>
          </a:xfrm>
          <a:prstGeom prst="rect">
            <a:avLst/>
          </a:prstGeom>
          <a:noFill/>
          <a:ln w="12700" cap="rnd">
            <a:noFill/>
            <a:miter lim="800000"/>
            <a:headEnd/>
            <a:tailEnd/>
          </a:ln>
        </p:spPr>
        <p:txBody>
          <a:bodyPr lIns="0" tIns="0" rIns="0" bIns="0">
            <a:spAutoFit/>
          </a:bodyPr>
          <a:lstStyle/>
          <a:p>
            <a:pPr algn="ctr">
              <a:buFontTx/>
              <a:buNone/>
            </a:pPr>
            <a:r>
              <a:rPr kumimoji="1" lang="zh-CN" altLang="en-US" sz="1000">
                <a:solidFill>
                  <a:prstClr val="black"/>
                </a:solidFill>
                <a:ea typeface="宋体" charset="-122"/>
              </a:rPr>
              <a:t> </a:t>
            </a:r>
            <a:endParaRPr kumimoji="1" lang="zh-CN" altLang="en-US" sz="1000">
              <a:solidFill>
                <a:prstClr val="black"/>
              </a:solidFill>
              <a:latin typeface="宋体" charset="-122"/>
              <a:ea typeface="宋体" charset="-122"/>
            </a:endParaRPr>
          </a:p>
          <a:p>
            <a:pPr algn="ctr" eaLnBrk="0" hangingPunct="0">
              <a:buFontTx/>
              <a:buNone/>
            </a:pPr>
            <a:endParaRPr kumimoji="1" lang="zh-CN" altLang="en-US" sz="1000">
              <a:solidFill>
                <a:prstClr val="black"/>
              </a:solidFill>
              <a:latin typeface="宋体" charset="-122"/>
              <a:ea typeface="宋体" charset="-122"/>
            </a:endParaRPr>
          </a:p>
        </p:txBody>
      </p:sp>
      <p:graphicFrame>
        <p:nvGraphicFramePr>
          <p:cNvPr id="89268" name="Group 180"/>
          <p:cNvGraphicFramePr>
            <a:graphicFrameLocks noGrp="1"/>
          </p:cNvGraphicFramePr>
          <p:nvPr/>
        </p:nvGraphicFramePr>
        <p:xfrm>
          <a:off x="0" y="692150"/>
          <a:ext cx="8915400" cy="6213480"/>
        </p:xfrm>
        <a:graphic>
          <a:graphicData uri="http://schemas.openxmlformats.org/drawingml/2006/table">
            <a:tbl>
              <a:tblPr/>
              <a:tblGrid>
                <a:gridCol w="1600200">
                  <a:extLst>
                    <a:ext uri="{9D8B030D-6E8A-4147-A177-3AD203B41FA5}">
                      <a16:colId xmlns:a16="http://schemas.microsoft.com/office/drawing/2014/main" val="20000"/>
                    </a:ext>
                  </a:extLst>
                </a:gridCol>
                <a:gridCol w="2530475">
                  <a:extLst>
                    <a:ext uri="{9D8B030D-6E8A-4147-A177-3AD203B41FA5}">
                      <a16:colId xmlns:a16="http://schemas.microsoft.com/office/drawing/2014/main" val="20001"/>
                    </a:ext>
                  </a:extLst>
                </a:gridCol>
                <a:gridCol w="1414463">
                  <a:extLst>
                    <a:ext uri="{9D8B030D-6E8A-4147-A177-3AD203B41FA5}">
                      <a16:colId xmlns:a16="http://schemas.microsoft.com/office/drawing/2014/main" val="20002"/>
                    </a:ext>
                  </a:extLst>
                </a:gridCol>
                <a:gridCol w="1084262">
                  <a:extLst>
                    <a:ext uri="{9D8B030D-6E8A-4147-A177-3AD203B41FA5}">
                      <a16:colId xmlns:a16="http://schemas.microsoft.com/office/drawing/2014/main" val="20003"/>
                    </a:ext>
                  </a:extLst>
                </a:gridCol>
                <a:gridCol w="1198563">
                  <a:extLst>
                    <a:ext uri="{9D8B030D-6E8A-4147-A177-3AD203B41FA5}">
                      <a16:colId xmlns:a16="http://schemas.microsoft.com/office/drawing/2014/main" val="20004"/>
                    </a:ext>
                  </a:extLst>
                </a:gridCol>
                <a:gridCol w="1087437">
                  <a:extLst>
                    <a:ext uri="{9D8B030D-6E8A-4147-A177-3AD203B41FA5}">
                      <a16:colId xmlns:a16="http://schemas.microsoft.com/office/drawing/2014/main" val="20005"/>
                    </a:ext>
                  </a:extLst>
                </a:gridCol>
              </a:tblGrid>
              <a:tr h="6477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400" b="0" i="0" u="none" strike="noStrike" cap="none" normalizeH="0" baseline="0">
                          <a:ln>
                            <a:noFill/>
                          </a:ln>
                          <a:solidFill>
                            <a:schemeClr val="tx1"/>
                          </a:solidFill>
                          <a:effectLst/>
                          <a:latin typeface="黑体" pitchFamily="49" charset="-122"/>
                          <a:ea typeface="黑体" pitchFamily="49" charset="-122"/>
                        </a:rPr>
                        <a:t>活动</a:t>
                      </a:r>
                    </a:p>
                  </a:txBody>
                  <a:tcPr marL="0" marR="0" marT="0" marB="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a:ln>
                            <a:noFill/>
                          </a:ln>
                          <a:solidFill>
                            <a:schemeClr val="tx1"/>
                          </a:solidFill>
                          <a:effectLst/>
                          <a:latin typeface="黑体" pitchFamily="49" charset="-122"/>
                          <a:ea typeface="黑体" pitchFamily="49" charset="-122"/>
                        </a:rPr>
                        <a:t>子活动</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a:ln>
                            <a:noFill/>
                          </a:ln>
                          <a:solidFill>
                            <a:schemeClr val="tx1"/>
                          </a:solidFill>
                          <a:effectLst/>
                          <a:latin typeface="黑体" pitchFamily="49" charset="-122"/>
                          <a:ea typeface="黑体" pitchFamily="49" charset="-122"/>
                        </a:rPr>
                        <a:t>紧前活动</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黑体" pitchFamily="49" charset="-122"/>
                          <a:ea typeface="黑体" pitchFamily="49" charset="-122"/>
                        </a:rPr>
                        <a:t>工期估计</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黑体" pitchFamily="49" charset="-122"/>
                          <a:ea typeface="黑体" pitchFamily="49" charset="-122"/>
                        </a:rPr>
                        <a:t>    </a:t>
                      </a:r>
                      <a:r>
                        <a:rPr kumimoji="0" lang="en-US" altLang="zh-CN" sz="1400" b="1" i="0" u="none" strike="noStrike" cap="none" normalizeH="0" baseline="0">
                          <a:ln>
                            <a:noFill/>
                          </a:ln>
                          <a:solidFill>
                            <a:schemeClr val="tx1"/>
                          </a:solidFill>
                          <a:effectLst/>
                          <a:latin typeface="黑体" pitchFamily="49" charset="-122"/>
                          <a:ea typeface="黑体" pitchFamily="49" charset="-122"/>
                        </a:rPr>
                        <a:t>(</a:t>
                      </a:r>
                      <a:r>
                        <a:rPr kumimoji="0" lang="zh-CN" altLang="en-US" sz="1400" b="1" i="0" u="none" strike="noStrike" cap="none" normalizeH="0" baseline="0">
                          <a:ln>
                            <a:noFill/>
                          </a:ln>
                          <a:solidFill>
                            <a:schemeClr val="tx1"/>
                          </a:solidFill>
                          <a:effectLst/>
                          <a:latin typeface="黑体" pitchFamily="49" charset="-122"/>
                          <a:ea typeface="黑体" pitchFamily="49" charset="-122"/>
                        </a:rPr>
                        <a:t>周</a:t>
                      </a:r>
                      <a:r>
                        <a:rPr kumimoji="0" lang="en-US" altLang="zh-CN" sz="1400" b="1" i="0" u="none" strike="noStrike" cap="none" normalizeH="0" baseline="0">
                          <a:ln>
                            <a:noFill/>
                          </a:ln>
                          <a:solidFill>
                            <a:schemeClr val="tx1"/>
                          </a:solidFill>
                          <a:effectLst/>
                          <a:latin typeface="黑体" pitchFamily="49" charset="-122"/>
                          <a:ea typeface="黑体" pitchFamily="49" charset="-122"/>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黑体" pitchFamily="49" charset="-122"/>
                          <a:ea typeface="黑体" pitchFamily="49" charset="-122"/>
                        </a:rPr>
                        <a:t>费用分摊</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黑体" pitchFamily="49" charset="-122"/>
                          <a:ea typeface="黑体" pitchFamily="49" charset="-122"/>
                        </a:rPr>
                        <a:t>  </a:t>
                      </a:r>
                      <a:r>
                        <a:rPr kumimoji="0" lang="en-US" altLang="zh-CN" sz="1400" b="1" i="0" u="none" strike="noStrike" cap="none" normalizeH="0" baseline="0">
                          <a:ln>
                            <a:noFill/>
                          </a:ln>
                          <a:solidFill>
                            <a:schemeClr val="tx1"/>
                          </a:solidFill>
                          <a:effectLst/>
                          <a:latin typeface="黑体" pitchFamily="49" charset="-122"/>
                          <a:ea typeface="黑体" pitchFamily="49" charset="-122"/>
                        </a:rPr>
                        <a:t>(</a:t>
                      </a:r>
                      <a:r>
                        <a:rPr kumimoji="0" lang="zh-CN" altLang="en-US" sz="1400" b="1" i="0" u="none" strike="noStrike" cap="none" normalizeH="0" baseline="0">
                          <a:ln>
                            <a:noFill/>
                          </a:ln>
                          <a:solidFill>
                            <a:schemeClr val="tx1"/>
                          </a:solidFill>
                          <a:effectLst/>
                          <a:latin typeface="黑体" pitchFamily="49" charset="-122"/>
                          <a:ea typeface="黑体" pitchFamily="49" charset="-122"/>
                        </a:rPr>
                        <a:t>万元</a:t>
                      </a:r>
                      <a:r>
                        <a:rPr kumimoji="0" lang="en-US" altLang="zh-CN" sz="1400" b="1" i="0" u="none" strike="noStrike" cap="none" normalizeH="0" baseline="0">
                          <a:ln>
                            <a:noFill/>
                          </a:ln>
                          <a:solidFill>
                            <a:schemeClr val="tx1"/>
                          </a:solidFill>
                          <a:effectLst/>
                          <a:latin typeface="黑体" pitchFamily="49" charset="-122"/>
                          <a:ea typeface="黑体" pitchFamily="49" charset="-122"/>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黑体" pitchFamily="49" charset="-122"/>
                          <a:ea typeface="黑体" pitchFamily="49" charset="-122"/>
                        </a:rPr>
                        <a:t>费用累计</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800" b="1" i="0" u="none" strike="noStrike" cap="none" normalizeH="0" baseline="0">
                          <a:ln>
                            <a:noFill/>
                          </a:ln>
                          <a:solidFill>
                            <a:schemeClr val="tx1"/>
                          </a:solidFill>
                          <a:effectLst/>
                          <a:latin typeface="黑体" pitchFamily="49" charset="-122"/>
                          <a:ea typeface="黑体" pitchFamily="49" charset="-122"/>
                        </a:rPr>
                        <a:t>  </a:t>
                      </a:r>
                      <a:r>
                        <a:rPr kumimoji="0" lang="en-US" altLang="zh-CN" sz="1400" b="1" i="0" u="none" strike="noStrike" cap="none" normalizeH="0" baseline="0">
                          <a:ln>
                            <a:noFill/>
                          </a:ln>
                          <a:solidFill>
                            <a:schemeClr val="tx1"/>
                          </a:solidFill>
                          <a:effectLst/>
                          <a:latin typeface="黑体" pitchFamily="49" charset="-122"/>
                          <a:ea typeface="黑体" pitchFamily="49" charset="-122"/>
                        </a:rPr>
                        <a:t>(</a:t>
                      </a:r>
                      <a:r>
                        <a:rPr kumimoji="0" lang="zh-CN" altLang="en-US" sz="1400" b="1" i="0" u="none" strike="noStrike" cap="none" normalizeH="0" baseline="0">
                          <a:ln>
                            <a:noFill/>
                          </a:ln>
                          <a:solidFill>
                            <a:schemeClr val="tx1"/>
                          </a:solidFill>
                          <a:effectLst/>
                          <a:latin typeface="黑体" pitchFamily="49" charset="-122"/>
                          <a:ea typeface="黑体" pitchFamily="49" charset="-122"/>
                        </a:rPr>
                        <a:t>万元</a:t>
                      </a:r>
                      <a:r>
                        <a:rPr kumimoji="0" lang="en-US" altLang="zh-CN" sz="1400" b="1" i="0" u="none" strike="noStrike" cap="none" normalizeH="0" baseline="0">
                          <a:ln>
                            <a:noFill/>
                          </a:ln>
                          <a:solidFill>
                            <a:schemeClr val="tx1"/>
                          </a:solidFill>
                          <a:effectLst/>
                          <a:latin typeface="黑体" pitchFamily="49" charset="-122"/>
                          <a:ea typeface="黑体" pitchFamily="49" charset="-122"/>
                        </a:rPr>
                        <a:t>)</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08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 调研、收集数据</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4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dirty="0">
                          <a:ln>
                            <a:noFill/>
                          </a:ln>
                          <a:solidFill>
                            <a:schemeClr val="tx1"/>
                          </a:solidFill>
                          <a:effectLst/>
                          <a:latin typeface="黑体" pitchFamily="49" charset="-122"/>
                          <a:ea typeface="黑体" pitchFamily="49" charset="-122"/>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dirty="0">
                          <a:ln>
                            <a:noFill/>
                          </a:ln>
                          <a:solidFill>
                            <a:schemeClr val="tx1"/>
                          </a:solidFill>
                          <a:effectLst/>
                          <a:latin typeface="黑体" pitchFamily="49" charset="-122"/>
                          <a:ea typeface="黑体" pitchFamily="49" charset="-122"/>
                        </a:rPr>
                        <a:t>1.5</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8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2</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 可行性研究</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4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dirty="0">
                          <a:ln>
                            <a:noFill/>
                          </a:ln>
                          <a:solidFill>
                            <a:schemeClr val="tx1"/>
                          </a:solidFill>
                          <a:effectLst/>
                          <a:latin typeface="黑体" pitchFamily="49" charset="-122"/>
                          <a:ea typeface="黑体" pitchFamily="49"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dirty="0">
                          <a:ln>
                            <a:noFill/>
                          </a:ln>
                          <a:solidFill>
                            <a:schemeClr val="tx1"/>
                          </a:solidFill>
                          <a:effectLst/>
                          <a:latin typeface="黑体" pitchFamily="49" charset="-122"/>
                          <a:ea typeface="黑体" pitchFamily="49" charset="-122"/>
                        </a:rPr>
                        <a:t>3.5</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3</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、系统规划报告</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a:t>
                      </a:r>
                      <a:r>
                        <a:rPr kumimoji="0" lang="zh-CN" altLang="en-US" sz="1400" b="1" i="0" u="none" strike="noStrike" cap="none" normalizeH="0" baseline="0">
                          <a:ln>
                            <a:noFill/>
                          </a:ln>
                          <a:solidFill>
                            <a:schemeClr val="tx1"/>
                          </a:solidFill>
                          <a:effectLst/>
                          <a:latin typeface="黑体" pitchFamily="49" charset="-122"/>
                          <a:ea typeface="黑体" pitchFamily="49" charset="-122"/>
                        </a:rPr>
                        <a:t>，</a:t>
                      </a:r>
                      <a:r>
                        <a:rPr kumimoji="0" lang="en-US" altLang="zh-CN" sz="1400" b="1" i="0" u="none" strike="noStrike" cap="none" normalizeH="0" baseline="0">
                          <a:ln>
                            <a:noFill/>
                          </a:ln>
                          <a:solidFill>
                            <a:schemeClr val="tx1"/>
                          </a:solidFill>
                          <a:effectLst/>
                          <a:latin typeface="黑体" pitchFamily="49" charset="-122"/>
                          <a:ea typeface="黑体" pitchFamily="49"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0.5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dirty="0">
                          <a:ln>
                            <a:noFill/>
                          </a:ln>
                          <a:solidFill>
                            <a:schemeClr val="tx1"/>
                          </a:solidFill>
                          <a:effectLst/>
                          <a:latin typeface="黑体" pitchFamily="49" charset="-122"/>
                          <a:ea typeface="黑体" pitchFamily="49"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4</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、与业务人员沟通</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7</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08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5</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、研究现有系统</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11</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638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6</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、明确系统需求</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13</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08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7</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、系统分析报告</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5</a:t>
                      </a:r>
                      <a:r>
                        <a:rPr kumimoji="0" lang="zh-CN" altLang="en-US" sz="1400" b="1" i="0" u="none" strike="noStrike" cap="none" normalizeH="0" baseline="0">
                          <a:ln>
                            <a:noFill/>
                          </a:ln>
                          <a:solidFill>
                            <a:schemeClr val="tx1"/>
                          </a:solidFill>
                          <a:effectLst/>
                          <a:latin typeface="黑体" pitchFamily="49" charset="-122"/>
                          <a:ea typeface="黑体" pitchFamily="49" charset="-122"/>
                        </a:rPr>
                        <a:t>，</a:t>
                      </a:r>
                      <a:r>
                        <a:rPr kumimoji="0" lang="en-US" altLang="zh-CN" sz="1400" b="1" i="0" u="none" strike="noStrike" cap="none" normalizeH="0" baseline="0">
                          <a:ln>
                            <a:noFill/>
                          </a:ln>
                          <a:solidFill>
                            <a:schemeClr val="tx1"/>
                          </a:solidFill>
                          <a:effectLst/>
                          <a:latin typeface="黑体" pitchFamily="49" charset="-122"/>
                          <a:ea typeface="黑体" pitchFamily="49" charset="-122"/>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14</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606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8</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a:t>
                      </a: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I/O</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数据分析</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18</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606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9</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、数据库分析</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22</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10</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、审核数据字典</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8</a:t>
                      </a:r>
                      <a:r>
                        <a:rPr kumimoji="0" lang="zh-CN" altLang="en-US" sz="1400" b="1" i="0" u="none" strike="noStrike" cap="none" normalizeH="0" baseline="0">
                          <a:ln>
                            <a:noFill/>
                          </a:ln>
                          <a:solidFill>
                            <a:schemeClr val="tx1"/>
                          </a:solidFill>
                          <a:effectLst/>
                          <a:latin typeface="黑体" pitchFamily="49" charset="-122"/>
                          <a:ea typeface="黑体" pitchFamily="49" charset="-122"/>
                        </a:rPr>
                        <a:t>，</a:t>
                      </a:r>
                      <a:r>
                        <a:rPr kumimoji="0" lang="en-US" altLang="zh-CN" sz="1400" b="1" i="0" u="none" strike="noStrike" cap="none" normalizeH="0" baseline="0">
                          <a:ln>
                            <a:noFill/>
                          </a:ln>
                          <a:solidFill>
                            <a:schemeClr val="tx1"/>
                          </a:solidFill>
                          <a:effectLst/>
                          <a:latin typeface="黑体" pitchFamily="49" charset="-122"/>
                          <a:ea typeface="黑体" pitchFamily="49" charset="-122"/>
                        </a:rPr>
                        <a:t>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23</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11</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、系统设计报告</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25</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923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12</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、软件开发</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40</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524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13</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、硬件采购安装</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38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78</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508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14</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、网络实施</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5.5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83.5</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508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15</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、系统实施报告</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12</a:t>
                      </a:r>
                      <a:r>
                        <a:rPr kumimoji="0" lang="zh-CN" altLang="en-US" sz="1400" b="1" i="0" u="none" strike="noStrike" cap="none" normalizeH="0" baseline="0">
                          <a:ln>
                            <a:noFill/>
                          </a:ln>
                          <a:solidFill>
                            <a:schemeClr val="tx1"/>
                          </a:solidFill>
                          <a:effectLst/>
                          <a:latin typeface="黑体" pitchFamily="49" charset="-122"/>
                          <a:ea typeface="黑体" pitchFamily="49" charset="-122"/>
                        </a:rPr>
                        <a:t>，</a:t>
                      </a:r>
                      <a:r>
                        <a:rPr kumimoji="0" lang="en-US" altLang="zh-CN" sz="1400" b="1" i="0" u="none" strike="noStrike" cap="none" normalizeH="0" baseline="0">
                          <a:ln>
                            <a:noFill/>
                          </a:ln>
                          <a:solidFill>
                            <a:schemeClr val="tx1"/>
                          </a:solidFill>
                          <a:effectLst/>
                          <a:latin typeface="黑体" pitchFamily="49" charset="-122"/>
                          <a:ea typeface="黑体" pitchFamily="49" charset="-122"/>
                        </a:rPr>
                        <a:t>13</a:t>
                      </a:r>
                      <a:r>
                        <a:rPr kumimoji="0" lang="zh-CN" altLang="en-US" sz="1400" b="1" i="0" u="none" strike="noStrike" cap="none" normalizeH="0" baseline="0">
                          <a:ln>
                            <a:noFill/>
                          </a:ln>
                          <a:solidFill>
                            <a:schemeClr val="tx1"/>
                          </a:solidFill>
                          <a:effectLst/>
                          <a:latin typeface="黑体" pitchFamily="49" charset="-122"/>
                          <a:ea typeface="黑体" pitchFamily="49" charset="-122"/>
                        </a:rPr>
                        <a:t>，</a:t>
                      </a:r>
                      <a:r>
                        <a:rPr kumimoji="0" lang="en-US" altLang="zh-CN" sz="1400" b="1" i="0" u="none" strike="noStrike" cap="none" normalizeH="0" baseline="0">
                          <a:ln>
                            <a:noFill/>
                          </a:ln>
                          <a:solidFill>
                            <a:schemeClr val="tx1"/>
                          </a:solidFill>
                          <a:effectLst/>
                          <a:latin typeface="黑体" pitchFamily="49" charset="-122"/>
                          <a:ea typeface="黑体" pitchFamily="49" charset="-122"/>
                        </a:rPr>
                        <a:t>14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85</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508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16</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、软件测试</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91</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7463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17</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、硬件测试</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92.5</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3177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18</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、网络测试</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94</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49238">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19</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、系统测试报告</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16</a:t>
                      </a:r>
                      <a:r>
                        <a:rPr kumimoji="0" lang="zh-CN" altLang="en-US" sz="1400" b="1" i="0" u="none" strike="noStrike" cap="none" normalizeH="0" baseline="0">
                          <a:ln>
                            <a:noFill/>
                          </a:ln>
                          <a:solidFill>
                            <a:schemeClr val="tx1"/>
                          </a:solidFill>
                          <a:effectLst/>
                          <a:latin typeface="黑体" pitchFamily="49" charset="-122"/>
                          <a:ea typeface="黑体" pitchFamily="49" charset="-122"/>
                        </a:rPr>
                        <a:t>，</a:t>
                      </a:r>
                      <a:r>
                        <a:rPr kumimoji="0" lang="en-US" altLang="zh-CN" sz="1400" b="1" i="0" u="none" strike="noStrike" cap="none" normalizeH="0" baseline="0">
                          <a:ln>
                            <a:noFill/>
                          </a:ln>
                          <a:solidFill>
                            <a:schemeClr val="tx1"/>
                          </a:solidFill>
                          <a:effectLst/>
                          <a:latin typeface="黑体" pitchFamily="49" charset="-122"/>
                          <a:ea typeface="黑体" pitchFamily="49" charset="-122"/>
                        </a:rPr>
                        <a:t>17</a:t>
                      </a:r>
                      <a:r>
                        <a:rPr kumimoji="0" lang="zh-CN" altLang="en-US" sz="1400" b="1" i="0" u="none" strike="noStrike" cap="none" normalizeH="0" baseline="0">
                          <a:ln>
                            <a:noFill/>
                          </a:ln>
                          <a:solidFill>
                            <a:schemeClr val="tx1"/>
                          </a:solidFill>
                          <a:effectLst/>
                          <a:latin typeface="黑体" pitchFamily="49" charset="-122"/>
                          <a:ea typeface="黑体" pitchFamily="49" charset="-122"/>
                        </a:rPr>
                        <a:t>，</a:t>
                      </a:r>
                      <a:r>
                        <a:rPr kumimoji="0" lang="en-US" altLang="zh-CN" sz="1400" b="1" i="0" u="none" strike="noStrike" cap="none" normalizeH="0" baseline="0">
                          <a:ln>
                            <a:noFill/>
                          </a:ln>
                          <a:solidFill>
                            <a:schemeClr val="tx1"/>
                          </a:solidFill>
                          <a:effectLst/>
                          <a:latin typeface="黑体" pitchFamily="49" charset="-122"/>
                          <a:ea typeface="黑体" pitchFamily="49" charset="-122"/>
                        </a:rPr>
                        <a:t>18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95</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23177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20</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、人员培训</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97</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2508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anchor="ctr" anchorCtr="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21</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、系统切换</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99</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2635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1000" b="1" i="0" u="none" strike="noStrike" cap="none" normalizeH="0" baseline="0">
                        <a:ln>
                          <a:noFill/>
                        </a:ln>
                        <a:solidFill>
                          <a:schemeClr val="tx1"/>
                        </a:solidFill>
                        <a:effectLst/>
                        <a:latin typeface="黑体" pitchFamily="49" charset="-122"/>
                        <a:ea typeface="黑体" pitchFamily="49" charset="-122"/>
                      </a:endParaRPr>
                    </a:p>
                  </a:txBody>
                  <a:tcPr marL="0" marR="0" marT="0" marB="0"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楷体_GB2312" pitchFamily="49" charset="-122"/>
                          <a:ea typeface="楷体_GB2312" pitchFamily="49" charset="-122"/>
                        </a:rPr>
                        <a:t>22</a:t>
                      </a:r>
                      <a:r>
                        <a:rPr kumimoji="0" lang="zh-CN" altLang="en-US" sz="1400" b="1" i="0" u="none" strike="noStrike" cap="none" normalizeH="0" baseline="0">
                          <a:ln>
                            <a:noFill/>
                          </a:ln>
                          <a:solidFill>
                            <a:schemeClr val="tx1"/>
                          </a:solidFill>
                          <a:effectLst/>
                          <a:latin typeface="楷体_GB2312" pitchFamily="49" charset="-122"/>
                          <a:ea typeface="楷体_GB2312" pitchFamily="49" charset="-122"/>
                        </a:rPr>
                        <a:t>、系统切换报告</a:t>
                      </a: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20</a:t>
                      </a:r>
                      <a:r>
                        <a:rPr kumimoji="0" lang="zh-CN" altLang="en-US" sz="1400" b="1" i="0" u="none" strike="noStrike" cap="none" normalizeH="0" baseline="0">
                          <a:ln>
                            <a:noFill/>
                          </a:ln>
                          <a:solidFill>
                            <a:schemeClr val="tx1"/>
                          </a:solidFill>
                          <a:effectLst/>
                          <a:latin typeface="黑体" pitchFamily="49" charset="-122"/>
                          <a:ea typeface="黑体" pitchFamily="49" charset="-122"/>
                        </a:rPr>
                        <a:t>，</a:t>
                      </a:r>
                      <a:r>
                        <a:rPr kumimoji="0" lang="en-US" altLang="zh-CN" sz="1400" b="1" i="0" u="none" strike="noStrike" cap="none" normalizeH="0" baseline="0">
                          <a:ln>
                            <a:noFill/>
                          </a:ln>
                          <a:solidFill>
                            <a:schemeClr val="tx1"/>
                          </a:solidFill>
                          <a:effectLst/>
                          <a:latin typeface="黑体" pitchFamily="49" charset="-122"/>
                          <a:ea typeface="黑体" pitchFamily="49" charset="-122"/>
                        </a:rPr>
                        <a:t>21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a:ln>
                            <a:noFill/>
                          </a:ln>
                          <a:solidFill>
                            <a:schemeClr val="tx1"/>
                          </a:solidFill>
                          <a:effectLst/>
                          <a:latin typeface="黑体" pitchFamily="49" charset="-122"/>
                          <a:ea typeface="黑体" pitchFamily="49" charset="-122"/>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400" b="1" i="0" u="none" strike="noStrike" cap="none" normalizeH="0" baseline="0" dirty="0">
                          <a:ln>
                            <a:noFill/>
                          </a:ln>
                          <a:solidFill>
                            <a:schemeClr val="tx1"/>
                          </a:solidFill>
                          <a:effectLst/>
                          <a:latin typeface="黑体" pitchFamily="49" charset="-122"/>
                          <a:ea typeface="黑体" pitchFamily="49" charset="-122"/>
                        </a:rPr>
                        <a:t>100</a:t>
                      </a:r>
                    </a:p>
                  </a:txBody>
                  <a:tcPr marL="0" marR="0" marT="0" marB="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bl>
          </a:graphicData>
        </a:graphic>
      </p:graphicFrame>
      <p:sp>
        <p:nvSpPr>
          <p:cNvPr id="89260" name="Text Box 221"/>
          <p:cNvSpPr txBox="1">
            <a:spLocks noChangeArrowheads="1"/>
          </p:cNvSpPr>
          <p:nvPr/>
        </p:nvSpPr>
        <p:spPr bwMode="auto">
          <a:xfrm>
            <a:off x="381000" y="3276600"/>
            <a:ext cx="533400" cy="152400"/>
          </a:xfrm>
          <a:prstGeom prst="rect">
            <a:avLst/>
          </a:prstGeom>
          <a:noFill/>
          <a:ln w="9525" cap="rnd">
            <a:noFill/>
            <a:miter lim="800000"/>
            <a:headEnd/>
            <a:tailEnd/>
          </a:ln>
        </p:spPr>
        <p:txBody>
          <a:bodyPr lIns="0" tIns="0" rIns="0" bIns="0">
            <a:spAutoFit/>
          </a:bodyPr>
          <a:lstStyle/>
          <a:p>
            <a:pPr algn="ctr" eaLnBrk="0" hangingPunct="0">
              <a:spcBef>
                <a:spcPct val="50000"/>
              </a:spcBef>
              <a:buFontTx/>
              <a:buNone/>
            </a:pPr>
            <a:endParaRPr kumimoji="1" lang="zh-CN" altLang="en-US" sz="1000">
              <a:solidFill>
                <a:prstClr val="black"/>
              </a:solidFill>
              <a:latin typeface="宋体" charset="-122"/>
              <a:ea typeface="宋体" charset="-122"/>
            </a:endParaRPr>
          </a:p>
        </p:txBody>
      </p:sp>
      <p:sp>
        <p:nvSpPr>
          <p:cNvPr id="89261" name="Text Box 223"/>
          <p:cNvSpPr txBox="1">
            <a:spLocks noChangeArrowheads="1"/>
          </p:cNvSpPr>
          <p:nvPr/>
        </p:nvSpPr>
        <p:spPr bwMode="auto">
          <a:xfrm>
            <a:off x="457200" y="1524000"/>
            <a:ext cx="457200" cy="468313"/>
          </a:xfrm>
          <a:prstGeom prst="rect">
            <a:avLst/>
          </a:prstGeom>
          <a:noFill/>
          <a:ln w="9525" cap="rnd">
            <a:noFill/>
            <a:miter lim="800000"/>
            <a:headEnd/>
            <a:tailEnd/>
          </a:ln>
        </p:spPr>
        <p:txBody>
          <a:bodyPr lIns="0" tIns="0" rIns="0" bIns="0">
            <a:spAutoFit/>
          </a:bodyPr>
          <a:lstStyle/>
          <a:p>
            <a:pPr>
              <a:spcBef>
                <a:spcPct val="20000"/>
              </a:spcBef>
              <a:buFontTx/>
              <a:buNone/>
            </a:pPr>
            <a:r>
              <a:rPr kumimoji="1" lang="zh-CN" altLang="en-US" sz="1400" b="1">
                <a:solidFill>
                  <a:prstClr val="black"/>
                </a:solidFill>
                <a:ea typeface="宋体" charset="-122"/>
              </a:rPr>
              <a:t>系统</a:t>
            </a:r>
          </a:p>
          <a:p>
            <a:pPr>
              <a:spcBef>
                <a:spcPct val="20000"/>
              </a:spcBef>
              <a:buFontTx/>
              <a:buNone/>
            </a:pPr>
            <a:r>
              <a:rPr kumimoji="1" lang="zh-CN" altLang="en-US" sz="1400" b="1">
                <a:solidFill>
                  <a:prstClr val="black"/>
                </a:solidFill>
                <a:ea typeface="宋体" charset="-122"/>
              </a:rPr>
              <a:t>规划</a:t>
            </a:r>
          </a:p>
        </p:txBody>
      </p:sp>
      <p:sp>
        <p:nvSpPr>
          <p:cNvPr id="89262" name="Text Box 224"/>
          <p:cNvSpPr txBox="1">
            <a:spLocks noChangeArrowheads="1"/>
          </p:cNvSpPr>
          <p:nvPr/>
        </p:nvSpPr>
        <p:spPr bwMode="auto">
          <a:xfrm>
            <a:off x="457200" y="2514600"/>
            <a:ext cx="457200" cy="468313"/>
          </a:xfrm>
          <a:prstGeom prst="rect">
            <a:avLst/>
          </a:prstGeom>
          <a:noFill/>
          <a:ln w="9525" cap="rnd">
            <a:noFill/>
            <a:miter lim="800000"/>
            <a:headEnd/>
            <a:tailEnd/>
          </a:ln>
        </p:spPr>
        <p:txBody>
          <a:bodyPr lIns="0" tIns="0" rIns="0" bIns="0">
            <a:spAutoFit/>
          </a:bodyPr>
          <a:lstStyle/>
          <a:p>
            <a:pPr>
              <a:spcBef>
                <a:spcPct val="20000"/>
              </a:spcBef>
              <a:buFontTx/>
              <a:buNone/>
            </a:pPr>
            <a:r>
              <a:rPr kumimoji="1" lang="zh-CN" altLang="en-US" sz="1400" b="1">
                <a:solidFill>
                  <a:prstClr val="black"/>
                </a:solidFill>
                <a:ea typeface="宋体" charset="-122"/>
              </a:rPr>
              <a:t>系统</a:t>
            </a:r>
          </a:p>
          <a:p>
            <a:pPr>
              <a:spcBef>
                <a:spcPct val="20000"/>
              </a:spcBef>
              <a:buFontTx/>
              <a:buNone/>
            </a:pPr>
            <a:r>
              <a:rPr kumimoji="1" lang="zh-CN" altLang="en-US" sz="1400" b="1">
                <a:solidFill>
                  <a:prstClr val="black"/>
                </a:solidFill>
                <a:ea typeface="宋体" charset="-122"/>
              </a:rPr>
              <a:t>分析</a:t>
            </a:r>
          </a:p>
        </p:txBody>
      </p:sp>
      <p:sp>
        <p:nvSpPr>
          <p:cNvPr id="89263" name="Text Box 225"/>
          <p:cNvSpPr txBox="1">
            <a:spLocks noChangeArrowheads="1"/>
          </p:cNvSpPr>
          <p:nvPr/>
        </p:nvSpPr>
        <p:spPr bwMode="auto">
          <a:xfrm>
            <a:off x="457200" y="3429000"/>
            <a:ext cx="457200" cy="468313"/>
          </a:xfrm>
          <a:prstGeom prst="rect">
            <a:avLst/>
          </a:prstGeom>
          <a:noFill/>
          <a:ln w="9525" cap="rnd">
            <a:noFill/>
            <a:miter lim="800000"/>
            <a:headEnd/>
            <a:tailEnd/>
          </a:ln>
        </p:spPr>
        <p:txBody>
          <a:bodyPr lIns="0" tIns="0" rIns="0" bIns="0">
            <a:spAutoFit/>
          </a:bodyPr>
          <a:lstStyle/>
          <a:p>
            <a:pPr>
              <a:spcBef>
                <a:spcPct val="20000"/>
              </a:spcBef>
              <a:buFontTx/>
              <a:buNone/>
            </a:pPr>
            <a:r>
              <a:rPr kumimoji="1" lang="zh-CN" altLang="en-US" sz="1400" b="1">
                <a:solidFill>
                  <a:prstClr val="black"/>
                </a:solidFill>
                <a:ea typeface="宋体" charset="-122"/>
              </a:rPr>
              <a:t>系统</a:t>
            </a:r>
          </a:p>
          <a:p>
            <a:pPr>
              <a:spcBef>
                <a:spcPct val="20000"/>
              </a:spcBef>
              <a:buFontTx/>
              <a:buNone/>
            </a:pPr>
            <a:r>
              <a:rPr kumimoji="1" lang="zh-CN" altLang="en-US" sz="1400" b="1">
                <a:solidFill>
                  <a:prstClr val="black"/>
                </a:solidFill>
                <a:ea typeface="宋体" charset="-122"/>
              </a:rPr>
              <a:t>设计</a:t>
            </a:r>
          </a:p>
        </p:txBody>
      </p:sp>
      <p:sp>
        <p:nvSpPr>
          <p:cNvPr id="89264" name="Text Box 226"/>
          <p:cNvSpPr txBox="1">
            <a:spLocks noChangeArrowheads="1"/>
          </p:cNvSpPr>
          <p:nvPr/>
        </p:nvSpPr>
        <p:spPr bwMode="auto">
          <a:xfrm>
            <a:off x="457200" y="4419600"/>
            <a:ext cx="457200" cy="468313"/>
          </a:xfrm>
          <a:prstGeom prst="rect">
            <a:avLst/>
          </a:prstGeom>
          <a:noFill/>
          <a:ln w="9525" cap="rnd">
            <a:noFill/>
            <a:miter lim="800000"/>
            <a:headEnd/>
            <a:tailEnd/>
          </a:ln>
        </p:spPr>
        <p:txBody>
          <a:bodyPr lIns="0" tIns="0" rIns="0" bIns="0">
            <a:spAutoFit/>
          </a:bodyPr>
          <a:lstStyle/>
          <a:p>
            <a:pPr>
              <a:spcBef>
                <a:spcPct val="20000"/>
              </a:spcBef>
              <a:buFontTx/>
              <a:buNone/>
            </a:pPr>
            <a:r>
              <a:rPr kumimoji="1" lang="zh-CN" altLang="en-US" sz="1400" b="1">
                <a:solidFill>
                  <a:prstClr val="black"/>
                </a:solidFill>
                <a:ea typeface="宋体" charset="-122"/>
              </a:rPr>
              <a:t>系统</a:t>
            </a:r>
          </a:p>
          <a:p>
            <a:pPr>
              <a:spcBef>
                <a:spcPct val="20000"/>
              </a:spcBef>
              <a:buFontTx/>
              <a:buNone/>
            </a:pPr>
            <a:r>
              <a:rPr kumimoji="1" lang="zh-CN" altLang="en-US" sz="1400" b="1">
                <a:solidFill>
                  <a:prstClr val="black"/>
                </a:solidFill>
                <a:ea typeface="宋体" charset="-122"/>
              </a:rPr>
              <a:t>实施</a:t>
            </a:r>
          </a:p>
        </p:txBody>
      </p:sp>
      <p:sp>
        <p:nvSpPr>
          <p:cNvPr id="89265" name="Text Box 227"/>
          <p:cNvSpPr txBox="1">
            <a:spLocks noChangeArrowheads="1"/>
          </p:cNvSpPr>
          <p:nvPr/>
        </p:nvSpPr>
        <p:spPr bwMode="auto">
          <a:xfrm>
            <a:off x="457200" y="5410200"/>
            <a:ext cx="457200" cy="468313"/>
          </a:xfrm>
          <a:prstGeom prst="rect">
            <a:avLst/>
          </a:prstGeom>
          <a:noFill/>
          <a:ln w="9525" cap="rnd">
            <a:noFill/>
            <a:miter lim="800000"/>
            <a:headEnd/>
            <a:tailEnd/>
          </a:ln>
        </p:spPr>
        <p:txBody>
          <a:bodyPr lIns="0" tIns="0" rIns="0" bIns="0">
            <a:spAutoFit/>
          </a:bodyPr>
          <a:lstStyle/>
          <a:p>
            <a:pPr>
              <a:spcBef>
                <a:spcPct val="20000"/>
              </a:spcBef>
              <a:buFontTx/>
              <a:buNone/>
            </a:pPr>
            <a:r>
              <a:rPr kumimoji="1" lang="zh-CN" altLang="en-US" sz="1400" b="1">
                <a:solidFill>
                  <a:prstClr val="black"/>
                </a:solidFill>
                <a:ea typeface="宋体" charset="-122"/>
              </a:rPr>
              <a:t>系统</a:t>
            </a:r>
          </a:p>
          <a:p>
            <a:pPr>
              <a:spcBef>
                <a:spcPct val="20000"/>
              </a:spcBef>
              <a:buFontTx/>
              <a:buNone/>
            </a:pPr>
            <a:r>
              <a:rPr kumimoji="1" lang="zh-CN" altLang="en-US" sz="1400" b="1">
                <a:solidFill>
                  <a:prstClr val="black"/>
                </a:solidFill>
                <a:ea typeface="宋体" charset="-122"/>
              </a:rPr>
              <a:t>测试</a:t>
            </a:r>
          </a:p>
        </p:txBody>
      </p:sp>
      <p:sp>
        <p:nvSpPr>
          <p:cNvPr id="89266" name="Text Box 228"/>
          <p:cNvSpPr txBox="1">
            <a:spLocks noChangeArrowheads="1"/>
          </p:cNvSpPr>
          <p:nvPr/>
        </p:nvSpPr>
        <p:spPr bwMode="auto">
          <a:xfrm>
            <a:off x="457200" y="6248400"/>
            <a:ext cx="457200" cy="468313"/>
          </a:xfrm>
          <a:prstGeom prst="rect">
            <a:avLst/>
          </a:prstGeom>
          <a:noFill/>
          <a:ln w="9525" cap="rnd">
            <a:noFill/>
            <a:miter lim="800000"/>
            <a:headEnd/>
            <a:tailEnd/>
          </a:ln>
        </p:spPr>
        <p:txBody>
          <a:bodyPr lIns="0" tIns="0" rIns="0" bIns="0">
            <a:spAutoFit/>
          </a:bodyPr>
          <a:lstStyle/>
          <a:p>
            <a:pPr>
              <a:spcBef>
                <a:spcPct val="20000"/>
              </a:spcBef>
              <a:buFontTx/>
              <a:buNone/>
            </a:pPr>
            <a:r>
              <a:rPr kumimoji="1" lang="zh-CN" altLang="en-US" sz="1400" b="1">
                <a:solidFill>
                  <a:prstClr val="black"/>
                </a:solidFill>
                <a:ea typeface="宋体" charset="-122"/>
              </a:rPr>
              <a:t>系统</a:t>
            </a:r>
          </a:p>
          <a:p>
            <a:pPr>
              <a:spcBef>
                <a:spcPct val="20000"/>
              </a:spcBef>
              <a:buFontTx/>
              <a:buNone/>
            </a:pPr>
            <a:r>
              <a:rPr kumimoji="1" lang="zh-CN" altLang="en-US" sz="1400" b="1">
                <a:solidFill>
                  <a:prstClr val="black"/>
                </a:solidFill>
                <a:ea typeface="宋体" charset="-122"/>
              </a:rPr>
              <a:t>切换</a:t>
            </a:r>
          </a:p>
        </p:txBody>
      </p:sp>
      <p:sp>
        <p:nvSpPr>
          <p:cNvPr id="89267" name="Rectangle 229"/>
          <p:cNvSpPr>
            <a:spLocks noChangeArrowheads="1"/>
          </p:cNvSpPr>
          <p:nvPr/>
        </p:nvSpPr>
        <p:spPr bwMode="auto">
          <a:xfrm>
            <a:off x="0" y="152400"/>
            <a:ext cx="9144000" cy="487363"/>
          </a:xfrm>
          <a:prstGeom prst="rect">
            <a:avLst/>
          </a:prstGeom>
          <a:noFill/>
          <a:ln w="9525" cap="rnd">
            <a:noFill/>
            <a:miter lim="800000"/>
            <a:headEnd/>
            <a:tailEnd/>
          </a:ln>
        </p:spPr>
        <p:txBody>
          <a:bodyPr lIns="0" tIns="0" rIns="0" bIns="0" anchor="ctr" anchorCtr="1">
            <a:spAutoFit/>
          </a:bodyPr>
          <a:lstStyle/>
          <a:p>
            <a:pPr eaLnBrk="0" hangingPunct="0">
              <a:buFontTx/>
              <a:buNone/>
            </a:pPr>
            <a:r>
              <a:rPr kumimoji="1" lang="zh-CN" altLang="en-US" sz="3200" b="1">
                <a:solidFill>
                  <a:prstClr val="black"/>
                </a:solidFill>
                <a:latin typeface="黑体" pitchFamily="49" charset="-122"/>
                <a:ea typeface="黑体" pitchFamily="49" charset="-122"/>
              </a:rPr>
              <a:t>项目工期估计和费用估计表</a:t>
            </a:r>
            <a:r>
              <a:rPr kumimoji="1" lang="en-US" altLang="zh-CN" sz="3200" b="1">
                <a:solidFill>
                  <a:prstClr val="black"/>
                </a:solidFill>
                <a:latin typeface="黑体" pitchFamily="49" charset="-122"/>
                <a:ea typeface="黑体" pitchFamily="49" charset="-122"/>
              </a:rPr>
              <a:t>(</a:t>
            </a:r>
            <a:r>
              <a:rPr kumimoji="1" lang="zh-CN" altLang="en-US" sz="3200" b="1">
                <a:solidFill>
                  <a:prstClr val="black"/>
                </a:solidFill>
                <a:latin typeface="黑体" pitchFamily="49" charset="-122"/>
                <a:ea typeface="黑体" pitchFamily="49" charset="-122"/>
              </a:rPr>
              <a:t>总成本</a:t>
            </a:r>
            <a:r>
              <a:rPr kumimoji="1" lang="en-US" altLang="zh-CN" sz="3200" b="1">
                <a:solidFill>
                  <a:prstClr val="black"/>
                </a:solidFill>
                <a:latin typeface="黑体" pitchFamily="49" charset="-122"/>
                <a:ea typeface="黑体" pitchFamily="49" charset="-122"/>
              </a:rPr>
              <a:t>100</a:t>
            </a:r>
            <a:r>
              <a:rPr kumimoji="1" lang="zh-CN" altLang="en-US" sz="3200" b="1">
                <a:solidFill>
                  <a:prstClr val="black"/>
                </a:solidFill>
                <a:latin typeface="黑体" pitchFamily="49" charset="-122"/>
                <a:ea typeface="黑体" pitchFamily="49" charset="-122"/>
              </a:rPr>
              <a:t>万元</a:t>
            </a:r>
            <a:r>
              <a:rPr kumimoji="1" lang="en-US" altLang="zh-CN" sz="3200" b="1">
                <a:solidFill>
                  <a:prstClr val="black"/>
                </a:solidFill>
                <a:latin typeface="黑体" pitchFamily="49" charset="-122"/>
                <a:ea typeface="黑体" pitchFamily="49" charset="-122"/>
              </a:rPr>
              <a:t>)</a:t>
            </a:r>
          </a:p>
        </p:txBody>
      </p:sp>
    </p:spTree>
    <p:extLst>
      <p:ext uri="{BB962C8B-B14F-4D97-AF65-F5344CB8AC3E}">
        <p14:creationId xmlns:p14="http://schemas.microsoft.com/office/powerpoint/2010/main" val="57326585"/>
      </p:ext>
    </p:extLst>
  </p:cSld>
  <p:clrMapOvr>
    <a:masterClrMapping/>
  </p:clrMapOvr>
  <p:transition spd="med">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txBox="1">
            <a:spLocks noGrp="1"/>
          </p:cNvSpPr>
          <p:nvPr/>
        </p:nvSpPr>
        <p:spPr>
          <a:xfrm>
            <a:off x="457200" y="6356350"/>
            <a:ext cx="2133600" cy="365125"/>
          </a:xfrm>
          <a:prstGeom prst="rect">
            <a:avLst/>
          </a:prstGeom>
          <a:noFill/>
        </p:spPr>
        <p:txBody>
          <a:bodyPr anchor="ctr"/>
          <a:lstStyle/>
          <a:p>
            <a:pPr fontAlgn="auto">
              <a:spcBef>
                <a:spcPts val="0"/>
              </a:spcBef>
              <a:spcAft>
                <a:spcPts val="0"/>
              </a:spcAft>
              <a:buFontTx/>
              <a:buNone/>
              <a:defRPr/>
            </a:pPr>
            <a:fld id="{11FEE75A-C9B2-4D94-A1AD-BE9AD8939798}" type="slidenum">
              <a:rPr lang="zh-CN" altLang="en-US" sz="1200">
                <a:solidFill>
                  <a:prstClr val="black">
                    <a:tint val="75000"/>
                  </a:prstClr>
                </a:solidFill>
                <a:latin typeface="Constantia"/>
                <a:ea typeface="宋体"/>
              </a:rPr>
              <a:pPr fontAlgn="auto">
                <a:spcBef>
                  <a:spcPts val="0"/>
                </a:spcBef>
                <a:spcAft>
                  <a:spcPts val="0"/>
                </a:spcAft>
                <a:buFontTx/>
                <a:buNone/>
                <a:defRPr/>
              </a:pPr>
              <a:t>34</a:t>
            </a:fld>
            <a:endParaRPr lang="en-US" altLang="zh-CN" sz="1200">
              <a:solidFill>
                <a:prstClr val="black">
                  <a:tint val="75000"/>
                </a:prstClr>
              </a:solidFill>
              <a:latin typeface="Constantia"/>
              <a:ea typeface="宋体"/>
            </a:endParaRPr>
          </a:p>
        </p:txBody>
      </p:sp>
      <p:sp>
        <p:nvSpPr>
          <p:cNvPr id="1573890" name="Rectangle 2"/>
          <p:cNvSpPr>
            <a:spLocks noGrp="1" noChangeArrowheads="1"/>
          </p:cNvSpPr>
          <p:nvPr>
            <p:ph type="title" idx="4294967295"/>
          </p:nvPr>
        </p:nvSpPr>
        <p:spPr>
          <a:xfrm>
            <a:off x="1371600" y="0"/>
            <a:ext cx="7772400" cy="836613"/>
          </a:xfrm>
        </p:spPr>
        <p:txBody>
          <a:bodyPr>
            <a:normAutofit/>
          </a:bodyPr>
          <a:lstStyle/>
          <a:p>
            <a:r>
              <a:rPr lang="zh-CN" altLang="en-US">
                <a:effectLst>
                  <a:outerShdw blurRad="38100" dist="38100" dir="2700000" algn="tl">
                    <a:srgbClr val="C0C0C0"/>
                  </a:outerShdw>
                </a:effectLst>
              </a:rPr>
              <a:t>波音公司的项目估算模版 </a:t>
            </a:r>
          </a:p>
        </p:txBody>
      </p:sp>
      <p:pic>
        <p:nvPicPr>
          <p:cNvPr id="92165" name="Picture 4"/>
          <p:cNvPicPr>
            <a:picLocks noChangeAspect="1" noChangeArrowheads="1"/>
          </p:cNvPicPr>
          <p:nvPr/>
        </p:nvPicPr>
        <p:blipFill>
          <a:blip r:embed="rId3"/>
          <a:srcRect/>
          <a:stretch>
            <a:fillRect/>
          </a:stretch>
        </p:blipFill>
        <p:spPr bwMode="auto">
          <a:xfrm>
            <a:off x="0" y="981075"/>
            <a:ext cx="9144000" cy="6067425"/>
          </a:xfrm>
          <a:prstGeom prst="rect">
            <a:avLst/>
          </a:prstGeom>
          <a:noFill/>
          <a:ln w="9525">
            <a:noFill/>
            <a:miter lim="800000"/>
            <a:headEnd/>
            <a:tailEnd/>
          </a:ln>
        </p:spPr>
      </p:pic>
    </p:spTree>
    <p:extLst>
      <p:ext uri="{BB962C8B-B14F-4D97-AF65-F5344CB8AC3E}">
        <p14:creationId xmlns:p14="http://schemas.microsoft.com/office/powerpoint/2010/main" val="137521509"/>
      </p:ext>
    </p:extLst>
  </p:cSld>
  <p:clrMapOvr>
    <a:masterClrMapping/>
  </p:clrMapOvr>
  <p:transition spd="med">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162946142"/>
              </p:ext>
            </p:extLst>
          </p:nvPr>
        </p:nvGraphicFramePr>
        <p:xfrm>
          <a:off x="2286000" y="1714500"/>
          <a:ext cx="4572000" cy="3429000"/>
        </p:xfrm>
        <a:graphic>
          <a:graphicData uri="http://schemas.openxmlformats.org/presentationml/2006/ole">
            <mc:AlternateContent xmlns:mc="http://schemas.openxmlformats.org/markup-compatibility/2006">
              <mc:Choice xmlns:v="urn:schemas-microsoft-com:vml" Requires="v">
                <p:oleObj name="Presentation" r:id="rId3" imgW="4565862" imgH="3424525" progId="PowerPoint.Show.12">
                  <p:embed/>
                </p:oleObj>
              </mc:Choice>
              <mc:Fallback>
                <p:oleObj name="Presentation" r:id="rId3" imgW="4565862" imgH="3424525" progId="PowerPoint.Show.12">
                  <p:embed/>
                  <p:pic>
                    <p:nvPicPr>
                      <p:cNvPr id="0" name=""/>
                      <p:cNvPicPr/>
                      <p:nvPr/>
                    </p:nvPicPr>
                    <p:blipFill>
                      <a:blip r:embed="rId4"/>
                      <a:stretch>
                        <a:fillRect/>
                      </a:stretch>
                    </p:blipFill>
                    <p:spPr>
                      <a:xfrm>
                        <a:off x="2286000" y="1714500"/>
                        <a:ext cx="4572000" cy="3429000"/>
                      </a:xfrm>
                      <a:prstGeom prst="rect">
                        <a:avLst/>
                      </a:prstGeom>
                    </p:spPr>
                  </p:pic>
                </p:oleObj>
              </mc:Fallback>
            </mc:AlternateContent>
          </a:graphicData>
        </a:graphic>
      </p:graphicFrame>
      <p:sp>
        <p:nvSpPr>
          <p:cNvPr id="3" name="矩形 2"/>
          <p:cNvSpPr/>
          <p:nvPr/>
        </p:nvSpPr>
        <p:spPr>
          <a:xfrm>
            <a:off x="1524080" y="838268"/>
            <a:ext cx="5952270" cy="584775"/>
          </a:xfrm>
          <a:prstGeom prst="rect">
            <a:avLst/>
          </a:prstGeom>
        </p:spPr>
        <p:txBody>
          <a:bodyPr wrap="none">
            <a:spAutoFit/>
          </a:bodyPr>
          <a:lstStyle/>
          <a:p>
            <a:r>
              <a:rPr lang="zh-CN" altLang="en-US" sz="3200" b="1" dirty="0"/>
              <a:t>软件项目成本估算：功能点分析</a:t>
            </a:r>
            <a:endParaRPr lang="en-US" sz="3200" b="1" dirty="0"/>
          </a:p>
        </p:txBody>
      </p:sp>
    </p:spTree>
    <p:extLst>
      <p:ext uri="{BB962C8B-B14F-4D97-AF65-F5344CB8AC3E}">
        <p14:creationId xmlns:p14="http://schemas.microsoft.com/office/powerpoint/2010/main" val="2168254882"/>
      </p:ext>
    </p:extLst>
  </p:cSld>
  <p:clrMapOvr>
    <a:masterClrMapping/>
  </p:clrMapOvr>
  <p:transition spd="med">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2555875" y="260350"/>
            <a:ext cx="5638800" cy="701675"/>
          </a:xfrm>
          <a:prstGeom prst="rect">
            <a:avLst/>
          </a:prstGeom>
          <a:noFill/>
          <a:ln w="9525">
            <a:noFill/>
            <a:miter lim="800000"/>
            <a:headEnd/>
            <a:tailEnd/>
          </a:ln>
          <a:effectLst/>
        </p:spPr>
        <p:txBody>
          <a:bodyPr>
            <a:spAutoFit/>
          </a:bodyPr>
          <a:lstStyle/>
          <a:p>
            <a:pPr algn="ctr">
              <a:spcBef>
                <a:spcPct val="50000"/>
              </a:spcBef>
              <a:buFontTx/>
              <a:buNone/>
            </a:pPr>
            <a:r>
              <a:rPr lang="zh-CN" altLang="en-US" sz="4000">
                <a:solidFill>
                  <a:prstClr val="black"/>
                </a:solidFill>
                <a:effectLst>
                  <a:outerShdw blurRad="38100" dist="38100" dir="2700000" algn="tl">
                    <a:srgbClr val="C0C0C0"/>
                  </a:outerShdw>
                </a:effectLst>
                <a:latin typeface="Arial" charset="0"/>
                <a:ea typeface="黑体" pitchFamily="49" charset="-122"/>
              </a:rPr>
              <a:t>成本估算中的学习曲线</a:t>
            </a:r>
          </a:p>
        </p:txBody>
      </p:sp>
      <p:sp>
        <p:nvSpPr>
          <p:cNvPr id="94211" name="Text Box 3"/>
          <p:cNvSpPr txBox="1">
            <a:spLocks noChangeArrowheads="1"/>
          </p:cNvSpPr>
          <p:nvPr/>
        </p:nvSpPr>
        <p:spPr bwMode="auto">
          <a:xfrm>
            <a:off x="250825" y="1412875"/>
            <a:ext cx="8713788" cy="2378075"/>
          </a:xfrm>
          <a:prstGeom prst="rect">
            <a:avLst/>
          </a:prstGeom>
          <a:noFill/>
          <a:ln w="9525">
            <a:noFill/>
            <a:miter lim="800000"/>
            <a:headEnd/>
            <a:tailEnd/>
          </a:ln>
        </p:spPr>
        <p:txBody>
          <a:bodyPr>
            <a:spAutoFit/>
          </a:bodyPr>
          <a:lstStyle/>
          <a:p>
            <a:pPr>
              <a:spcBef>
                <a:spcPct val="50000"/>
              </a:spcBef>
              <a:buFontTx/>
              <a:buNone/>
            </a:pPr>
            <a:r>
              <a:rPr lang="zh-CN" altLang="en-US" sz="2000">
                <a:solidFill>
                  <a:prstClr val="black"/>
                </a:solidFill>
                <a:latin typeface="Arial" charset="0"/>
                <a:ea typeface="宋体" charset="-122"/>
              </a:rPr>
              <a:t>当项目涉及到陌生的业务领域时，成本估算，特别是劳动力成本的估算更为困难。</a:t>
            </a:r>
          </a:p>
          <a:p>
            <a:pPr lvl="1">
              <a:spcBef>
                <a:spcPct val="50000"/>
              </a:spcBef>
              <a:buFontTx/>
              <a:buNone/>
            </a:pPr>
            <a:r>
              <a:rPr lang="zh-CN" altLang="en-US" sz="2000">
                <a:solidFill>
                  <a:prstClr val="black"/>
                </a:solidFill>
                <a:latin typeface="Arial" charset="0"/>
                <a:ea typeface="宋体" charset="-122"/>
              </a:rPr>
              <a:t>比如：项目需要组装</a:t>
            </a:r>
            <a:r>
              <a:rPr lang="en-US" altLang="zh-CN" sz="2000">
                <a:solidFill>
                  <a:prstClr val="black"/>
                </a:solidFill>
                <a:latin typeface="Arial" charset="0"/>
                <a:ea typeface="宋体" charset="-122"/>
              </a:rPr>
              <a:t>30</a:t>
            </a:r>
            <a:r>
              <a:rPr lang="zh-CN" altLang="en-US" sz="2000">
                <a:solidFill>
                  <a:prstClr val="black"/>
                </a:solidFill>
                <a:latin typeface="Arial" charset="0"/>
                <a:ea typeface="宋体" charset="-122"/>
              </a:rPr>
              <a:t>套复杂电子设备，公司对此没有经验。</a:t>
            </a:r>
          </a:p>
          <a:p>
            <a:pPr lvl="1">
              <a:spcBef>
                <a:spcPct val="50000"/>
              </a:spcBef>
              <a:buFontTx/>
              <a:buNone/>
            </a:pPr>
            <a:r>
              <a:rPr lang="zh-CN" altLang="en-US" sz="2000">
                <a:solidFill>
                  <a:prstClr val="black"/>
                </a:solidFill>
                <a:latin typeface="Arial" charset="0"/>
                <a:ea typeface="宋体" charset="-122"/>
              </a:rPr>
              <a:t>成熟经验表明：组装多个该种设备，每一套平均需要大约</a:t>
            </a:r>
            <a:r>
              <a:rPr lang="en-US" altLang="zh-CN" sz="2000">
                <a:solidFill>
                  <a:prstClr val="black"/>
                </a:solidFill>
                <a:latin typeface="Arial" charset="0"/>
                <a:ea typeface="宋体" charset="-122"/>
              </a:rPr>
              <a:t>80</a:t>
            </a:r>
            <a:r>
              <a:rPr lang="zh-CN" altLang="en-US" sz="2000">
                <a:solidFill>
                  <a:prstClr val="black"/>
                </a:solidFill>
                <a:latin typeface="Arial" charset="0"/>
                <a:ea typeface="宋体" charset="-122"/>
              </a:rPr>
              <a:t>个工时。如果每个工时工资为</a:t>
            </a:r>
            <a:r>
              <a:rPr lang="en-US" altLang="zh-CN" sz="2000">
                <a:solidFill>
                  <a:prstClr val="black"/>
                </a:solidFill>
                <a:latin typeface="Arial" charset="0"/>
                <a:ea typeface="宋体" charset="-122"/>
              </a:rPr>
              <a:t>20</a:t>
            </a:r>
            <a:r>
              <a:rPr lang="zh-CN" altLang="en-US" sz="2000">
                <a:solidFill>
                  <a:prstClr val="black"/>
                </a:solidFill>
                <a:latin typeface="Arial" charset="0"/>
                <a:ea typeface="宋体" charset="-122"/>
              </a:rPr>
              <a:t>元，则组装</a:t>
            </a:r>
            <a:r>
              <a:rPr lang="en-US" altLang="zh-CN" sz="2000">
                <a:solidFill>
                  <a:prstClr val="black"/>
                </a:solidFill>
                <a:latin typeface="Arial" charset="0"/>
                <a:ea typeface="宋体" charset="-122"/>
              </a:rPr>
              <a:t>30</a:t>
            </a:r>
            <a:r>
              <a:rPr lang="zh-CN" altLang="en-US" sz="2000">
                <a:solidFill>
                  <a:prstClr val="black"/>
                </a:solidFill>
                <a:latin typeface="Arial" charset="0"/>
                <a:ea typeface="宋体" charset="-122"/>
              </a:rPr>
              <a:t>套电子设备的劳动力成本为：</a:t>
            </a:r>
          </a:p>
          <a:p>
            <a:pPr lvl="1">
              <a:spcBef>
                <a:spcPct val="50000"/>
              </a:spcBef>
              <a:buFontTx/>
              <a:buNone/>
            </a:pPr>
            <a:r>
              <a:rPr lang="en-US" altLang="zh-CN" sz="2000">
                <a:solidFill>
                  <a:prstClr val="black"/>
                </a:solidFill>
                <a:latin typeface="Arial" charset="0"/>
                <a:ea typeface="宋体" charset="-122"/>
              </a:rPr>
              <a:t>20</a:t>
            </a:r>
            <a:r>
              <a:rPr lang="zh-CN" altLang="en-US" sz="2000">
                <a:solidFill>
                  <a:prstClr val="black"/>
                </a:solidFill>
                <a:latin typeface="Arial" charset="0"/>
                <a:ea typeface="宋体" charset="-122"/>
              </a:rPr>
              <a:t>（元</a:t>
            </a:r>
            <a:r>
              <a:rPr lang="en-US" altLang="zh-CN" sz="2000">
                <a:solidFill>
                  <a:prstClr val="black"/>
                </a:solidFill>
                <a:latin typeface="Arial" charset="0"/>
                <a:ea typeface="宋体" charset="-122"/>
              </a:rPr>
              <a:t>/</a:t>
            </a:r>
            <a:r>
              <a:rPr lang="zh-CN" altLang="en-US" sz="2000">
                <a:solidFill>
                  <a:prstClr val="black"/>
                </a:solidFill>
                <a:latin typeface="Arial" charset="0"/>
                <a:ea typeface="宋体" charset="-122"/>
              </a:rPr>
              <a:t>小时）</a:t>
            </a:r>
            <a:r>
              <a:rPr lang="zh-CN" altLang="en-US" sz="2000">
                <a:solidFill>
                  <a:prstClr val="black"/>
                </a:solidFill>
                <a:latin typeface="Arial" charset="0"/>
                <a:ea typeface="宋体" charset="-122"/>
                <a:sym typeface="Symbol" pitchFamily="18" charset="2"/>
              </a:rPr>
              <a:t></a:t>
            </a:r>
            <a:r>
              <a:rPr lang="en-US" altLang="zh-CN" sz="2000">
                <a:solidFill>
                  <a:prstClr val="black"/>
                </a:solidFill>
                <a:latin typeface="Arial" charset="0"/>
                <a:ea typeface="宋体" charset="-122"/>
              </a:rPr>
              <a:t>80 </a:t>
            </a:r>
            <a:r>
              <a:rPr lang="zh-CN" altLang="en-US" sz="2000">
                <a:solidFill>
                  <a:prstClr val="black"/>
                </a:solidFill>
                <a:latin typeface="Arial" charset="0"/>
                <a:ea typeface="宋体" charset="-122"/>
              </a:rPr>
              <a:t>（小时</a:t>
            </a:r>
            <a:r>
              <a:rPr lang="en-US" altLang="zh-CN" sz="2000">
                <a:solidFill>
                  <a:prstClr val="black"/>
                </a:solidFill>
                <a:latin typeface="Arial" charset="0"/>
                <a:ea typeface="宋体" charset="-122"/>
              </a:rPr>
              <a:t>/</a:t>
            </a:r>
            <a:r>
              <a:rPr lang="zh-CN" altLang="en-US" sz="2000">
                <a:solidFill>
                  <a:prstClr val="black"/>
                </a:solidFill>
                <a:latin typeface="Arial" charset="0"/>
                <a:ea typeface="宋体" charset="-122"/>
              </a:rPr>
              <a:t>套） </a:t>
            </a:r>
            <a:r>
              <a:rPr lang="zh-CN" altLang="en-US" sz="2000">
                <a:solidFill>
                  <a:prstClr val="black"/>
                </a:solidFill>
                <a:latin typeface="Arial" charset="0"/>
                <a:ea typeface="宋体" charset="-122"/>
                <a:sym typeface="Symbol" pitchFamily="18" charset="2"/>
              </a:rPr>
              <a:t></a:t>
            </a:r>
            <a:r>
              <a:rPr lang="zh-CN" altLang="en-US" sz="2000">
                <a:solidFill>
                  <a:prstClr val="black"/>
                </a:solidFill>
                <a:latin typeface="Arial" charset="0"/>
                <a:ea typeface="宋体" charset="-122"/>
              </a:rPr>
              <a:t> </a:t>
            </a:r>
            <a:r>
              <a:rPr lang="en-US" altLang="zh-CN" sz="2000">
                <a:solidFill>
                  <a:prstClr val="black"/>
                </a:solidFill>
                <a:latin typeface="Arial" charset="0"/>
                <a:ea typeface="宋体" charset="-122"/>
              </a:rPr>
              <a:t>30 </a:t>
            </a:r>
            <a:r>
              <a:rPr lang="zh-CN" altLang="en-US" sz="2000">
                <a:solidFill>
                  <a:prstClr val="black"/>
                </a:solidFill>
                <a:latin typeface="Arial" charset="0"/>
                <a:ea typeface="宋体" charset="-122"/>
              </a:rPr>
              <a:t>（套）</a:t>
            </a:r>
            <a:r>
              <a:rPr lang="en-US" altLang="zh-CN" sz="2000">
                <a:solidFill>
                  <a:prstClr val="black"/>
                </a:solidFill>
                <a:latin typeface="Arial" charset="0"/>
                <a:ea typeface="宋体" charset="-122"/>
              </a:rPr>
              <a:t>=48000</a:t>
            </a:r>
            <a:r>
              <a:rPr lang="zh-CN" altLang="en-US" sz="2000">
                <a:solidFill>
                  <a:prstClr val="black"/>
                </a:solidFill>
                <a:latin typeface="Arial" charset="0"/>
                <a:ea typeface="宋体" charset="-122"/>
              </a:rPr>
              <a:t>（元）</a:t>
            </a:r>
          </a:p>
        </p:txBody>
      </p:sp>
      <p:grpSp>
        <p:nvGrpSpPr>
          <p:cNvPr id="94212" name="Group 12"/>
          <p:cNvGrpSpPr>
            <a:grpSpLocks/>
          </p:cNvGrpSpPr>
          <p:nvPr/>
        </p:nvGrpSpPr>
        <p:grpSpPr bwMode="auto">
          <a:xfrm>
            <a:off x="1692275" y="3789363"/>
            <a:ext cx="6003925" cy="2921000"/>
            <a:chOff x="576" y="2352"/>
            <a:chExt cx="4128" cy="2038"/>
          </a:xfrm>
        </p:grpSpPr>
        <p:sp>
          <p:nvSpPr>
            <p:cNvPr id="94213" name="Line 4"/>
            <p:cNvSpPr>
              <a:spLocks noChangeShapeType="1"/>
            </p:cNvSpPr>
            <p:nvPr/>
          </p:nvSpPr>
          <p:spPr bwMode="auto">
            <a:xfrm>
              <a:off x="2304" y="3984"/>
              <a:ext cx="2400" cy="0"/>
            </a:xfrm>
            <a:prstGeom prst="line">
              <a:avLst/>
            </a:prstGeom>
            <a:noFill/>
            <a:ln w="9525">
              <a:solidFill>
                <a:schemeClr val="tx1"/>
              </a:solidFill>
              <a:round/>
              <a:headEnd/>
              <a:tailEnd type="triangle" w="med" len="med"/>
            </a:ln>
          </p:spPr>
          <p:txBody>
            <a:bodyPr wrap="none"/>
            <a:lstStyle/>
            <a:p>
              <a:pPr>
                <a:buFontTx/>
                <a:buNone/>
              </a:pPr>
              <a:endParaRPr lang="zh-CN" altLang="en-US">
                <a:solidFill>
                  <a:prstClr val="black"/>
                </a:solidFill>
                <a:latin typeface="Arial" charset="0"/>
                <a:ea typeface="宋体" charset="-122"/>
              </a:endParaRPr>
            </a:p>
          </p:txBody>
        </p:sp>
        <p:sp>
          <p:nvSpPr>
            <p:cNvPr id="94214" name="Line 5"/>
            <p:cNvSpPr>
              <a:spLocks noChangeShapeType="1"/>
            </p:cNvSpPr>
            <p:nvPr/>
          </p:nvSpPr>
          <p:spPr bwMode="auto">
            <a:xfrm>
              <a:off x="2304" y="2400"/>
              <a:ext cx="0" cy="1536"/>
            </a:xfrm>
            <a:prstGeom prst="line">
              <a:avLst/>
            </a:prstGeom>
            <a:noFill/>
            <a:ln w="9525">
              <a:solidFill>
                <a:schemeClr val="tx1"/>
              </a:solidFill>
              <a:round/>
              <a:headEnd type="triangle" w="med" len="med"/>
              <a:tailEnd/>
            </a:ln>
          </p:spPr>
          <p:txBody>
            <a:bodyPr wrap="none"/>
            <a:lstStyle/>
            <a:p>
              <a:pPr>
                <a:buFontTx/>
                <a:buNone/>
              </a:pPr>
              <a:endParaRPr lang="zh-CN" altLang="en-US">
                <a:solidFill>
                  <a:prstClr val="black"/>
                </a:solidFill>
                <a:latin typeface="Arial" charset="0"/>
                <a:ea typeface="宋体" charset="-122"/>
              </a:endParaRPr>
            </a:p>
          </p:txBody>
        </p:sp>
        <p:sp>
          <p:nvSpPr>
            <p:cNvPr id="94215" name="Text Box 6"/>
            <p:cNvSpPr txBox="1">
              <a:spLocks noChangeArrowheads="1"/>
            </p:cNvSpPr>
            <p:nvPr/>
          </p:nvSpPr>
          <p:spPr bwMode="auto">
            <a:xfrm>
              <a:off x="2448" y="2352"/>
              <a:ext cx="624" cy="235"/>
            </a:xfrm>
            <a:prstGeom prst="rect">
              <a:avLst/>
            </a:prstGeom>
            <a:noFill/>
            <a:ln w="9525">
              <a:noFill/>
              <a:miter lim="800000"/>
              <a:headEnd/>
              <a:tailEnd/>
            </a:ln>
          </p:spPr>
          <p:txBody>
            <a:bodyPr>
              <a:spAutoFit/>
            </a:bodyPr>
            <a:lstStyle/>
            <a:p>
              <a:pPr>
                <a:spcBef>
                  <a:spcPct val="50000"/>
                </a:spcBef>
                <a:buFontTx/>
                <a:buNone/>
              </a:pPr>
              <a:r>
                <a:rPr lang="zh-CN" altLang="en-US" sz="1600">
                  <a:solidFill>
                    <a:prstClr val="black"/>
                  </a:solidFill>
                  <a:latin typeface="Arial" charset="0"/>
                  <a:ea typeface="宋体" charset="-122"/>
                </a:rPr>
                <a:t>时间</a:t>
              </a:r>
            </a:p>
          </p:txBody>
        </p:sp>
        <p:sp>
          <p:nvSpPr>
            <p:cNvPr id="94216" name="Text Box 7"/>
            <p:cNvSpPr txBox="1">
              <a:spLocks noChangeArrowheads="1"/>
            </p:cNvSpPr>
            <p:nvPr/>
          </p:nvSpPr>
          <p:spPr bwMode="auto">
            <a:xfrm>
              <a:off x="4272" y="3984"/>
              <a:ext cx="384" cy="406"/>
            </a:xfrm>
            <a:prstGeom prst="rect">
              <a:avLst/>
            </a:prstGeom>
            <a:noFill/>
            <a:ln w="9525">
              <a:noFill/>
              <a:miter lim="800000"/>
              <a:headEnd/>
              <a:tailEnd/>
            </a:ln>
          </p:spPr>
          <p:txBody>
            <a:bodyPr>
              <a:spAutoFit/>
            </a:bodyPr>
            <a:lstStyle/>
            <a:p>
              <a:pPr>
                <a:spcBef>
                  <a:spcPct val="50000"/>
                </a:spcBef>
                <a:buFontTx/>
                <a:buNone/>
              </a:pPr>
              <a:r>
                <a:rPr lang="zh-CN" altLang="en-US" sz="1600">
                  <a:solidFill>
                    <a:prstClr val="black"/>
                  </a:solidFill>
                  <a:latin typeface="Arial" charset="0"/>
                  <a:ea typeface="宋体" charset="-122"/>
                </a:rPr>
                <a:t>产量</a:t>
              </a:r>
            </a:p>
          </p:txBody>
        </p:sp>
        <p:sp>
          <p:nvSpPr>
            <p:cNvPr id="94217" name="Rectangle 8" descr="窄横线"/>
            <p:cNvSpPr>
              <a:spLocks noChangeArrowheads="1"/>
            </p:cNvSpPr>
            <p:nvPr/>
          </p:nvSpPr>
          <p:spPr bwMode="auto">
            <a:xfrm>
              <a:off x="2304" y="3360"/>
              <a:ext cx="2064" cy="624"/>
            </a:xfrm>
            <a:prstGeom prst="rect">
              <a:avLst/>
            </a:prstGeom>
            <a:pattFill prst="narHorz">
              <a:fgClr>
                <a:schemeClr val="accent1"/>
              </a:fgClr>
              <a:bgClr>
                <a:schemeClr val="bg1"/>
              </a:bgClr>
            </a:patt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94218" name="Text Box 10"/>
            <p:cNvSpPr txBox="1">
              <a:spLocks noChangeArrowheads="1"/>
            </p:cNvSpPr>
            <p:nvPr/>
          </p:nvSpPr>
          <p:spPr bwMode="auto">
            <a:xfrm>
              <a:off x="576" y="2448"/>
              <a:ext cx="1536" cy="1128"/>
            </a:xfrm>
            <a:prstGeom prst="rect">
              <a:avLst/>
            </a:prstGeom>
            <a:noFill/>
            <a:ln w="9525">
              <a:noFill/>
              <a:miter lim="800000"/>
              <a:headEnd/>
              <a:tailEnd/>
            </a:ln>
          </p:spPr>
          <p:txBody>
            <a:bodyPr>
              <a:spAutoFit/>
            </a:bodyPr>
            <a:lstStyle/>
            <a:p>
              <a:pPr>
                <a:spcBef>
                  <a:spcPct val="50000"/>
                </a:spcBef>
                <a:buFontTx/>
                <a:buNone/>
              </a:pPr>
              <a:r>
                <a:rPr lang="zh-CN" altLang="en-US" sz="2000">
                  <a:solidFill>
                    <a:prstClr val="black"/>
                  </a:solidFill>
                  <a:latin typeface="Arial" charset="0"/>
                  <a:ea typeface="宋体" charset="-122"/>
                </a:rPr>
                <a:t>实际上。这可能低估了劳动力成本，因为：效率逐步提高并稳定在某一水平。</a:t>
              </a:r>
            </a:p>
          </p:txBody>
        </p:sp>
        <p:sp>
          <p:nvSpPr>
            <p:cNvPr id="94219" name="Freeform 11"/>
            <p:cNvSpPr>
              <a:spLocks/>
            </p:cNvSpPr>
            <p:nvPr/>
          </p:nvSpPr>
          <p:spPr bwMode="auto">
            <a:xfrm>
              <a:off x="2304" y="2834"/>
              <a:ext cx="681" cy="526"/>
            </a:xfrm>
            <a:custGeom>
              <a:avLst/>
              <a:gdLst>
                <a:gd name="T0" fmla="*/ 0 w 681"/>
                <a:gd name="T1" fmla="*/ 0 h 526"/>
                <a:gd name="T2" fmla="*/ 48 w 681"/>
                <a:gd name="T3" fmla="*/ 190 h 526"/>
                <a:gd name="T4" fmla="*/ 201 w 681"/>
                <a:gd name="T5" fmla="*/ 366 h 526"/>
                <a:gd name="T6" fmla="*/ 402 w 681"/>
                <a:gd name="T7" fmla="*/ 480 h 526"/>
                <a:gd name="T8" fmla="*/ 681 w 681"/>
                <a:gd name="T9" fmla="*/ 526 h 526"/>
                <a:gd name="T10" fmla="*/ 0 60000 65536"/>
                <a:gd name="T11" fmla="*/ 0 60000 65536"/>
                <a:gd name="T12" fmla="*/ 0 60000 65536"/>
                <a:gd name="T13" fmla="*/ 0 60000 65536"/>
                <a:gd name="T14" fmla="*/ 0 60000 65536"/>
                <a:gd name="T15" fmla="*/ 0 w 681"/>
                <a:gd name="T16" fmla="*/ 0 h 526"/>
                <a:gd name="T17" fmla="*/ 681 w 681"/>
                <a:gd name="T18" fmla="*/ 526 h 526"/>
              </a:gdLst>
              <a:ahLst/>
              <a:cxnLst>
                <a:cxn ang="T10">
                  <a:pos x="T0" y="T1"/>
                </a:cxn>
                <a:cxn ang="T11">
                  <a:pos x="T2" y="T3"/>
                </a:cxn>
                <a:cxn ang="T12">
                  <a:pos x="T4" y="T5"/>
                </a:cxn>
                <a:cxn ang="T13">
                  <a:pos x="T6" y="T7"/>
                </a:cxn>
                <a:cxn ang="T14">
                  <a:pos x="T8" y="T9"/>
                </a:cxn>
              </a:cxnLst>
              <a:rect l="T15" t="T16" r="T17" b="T18"/>
              <a:pathLst>
                <a:path w="681" h="526">
                  <a:moveTo>
                    <a:pt x="0" y="0"/>
                  </a:moveTo>
                  <a:cubicBezTo>
                    <a:pt x="9" y="32"/>
                    <a:pt x="15" y="129"/>
                    <a:pt x="48" y="190"/>
                  </a:cubicBezTo>
                  <a:cubicBezTo>
                    <a:pt x="81" y="251"/>
                    <a:pt x="142" y="318"/>
                    <a:pt x="201" y="366"/>
                  </a:cubicBezTo>
                  <a:cubicBezTo>
                    <a:pt x="260" y="414"/>
                    <a:pt x="322" y="453"/>
                    <a:pt x="402" y="480"/>
                  </a:cubicBezTo>
                  <a:cubicBezTo>
                    <a:pt x="482" y="507"/>
                    <a:pt x="623" y="516"/>
                    <a:pt x="681" y="526"/>
                  </a:cubicBezTo>
                </a:path>
              </a:pathLst>
            </a:custGeom>
            <a:noFill/>
            <a:ln w="9525">
              <a:solidFill>
                <a:schemeClr val="tx1"/>
              </a:solidFill>
              <a:round/>
              <a:headEnd/>
              <a:tailEnd/>
            </a:ln>
          </p:spPr>
          <p:txBody>
            <a:bodyPr/>
            <a:lstStyle/>
            <a:p>
              <a:pPr>
                <a:buFontTx/>
                <a:buNone/>
              </a:pPr>
              <a:endParaRPr lang="zh-CN" altLang="en-US">
                <a:solidFill>
                  <a:prstClr val="black"/>
                </a:solidFill>
                <a:latin typeface="Arial" charset="0"/>
                <a:ea typeface="宋体" charset="-122"/>
              </a:endParaRPr>
            </a:p>
          </p:txBody>
        </p:sp>
      </p:grpSp>
    </p:spTree>
    <p:extLst>
      <p:ext uri="{BB962C8B-B14F-4D97-AF65-F5344CB8AC3E}">
        <p14:creationId xmlns:p14="http://schemas.microsoft.com/office/powerpoint/2010/main" val="3764803771"/>
      </p:ext>
    </p:extLst>
  </p:cSld>
  <p:clrMapOvr>
    <a:masterClrMapping/>
  </p:clrMapOvr>
  <p:transition spd="med">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6400" y="304800"/>
            <a:ext cx="6248400" cy="701675"/>
          </a:xfrm>
          <a:prstGeom prst="rect">
            <a:avLst/>
          </a:prstGeom>
          <a:noFill/>
          <a:ln w="9525">
            <a:noFill/>
            <a:miter lim="800000"/>
            <a:headEnd/>
            <a:tailEnd/>
          </a:ln>
          <a:effectLst/>
        </p:spPr>
        <p:txBody>
          <a:bodyPr>
            <a:spAutoFit/>
          </a:bodyPr>
          <a:lstStyle/>
          <a:p>
            <a:pPr algn="ctr">
              <a:spcBef>
                <a:spcPct val="50000"/>
              </a:spcBef>
              <a:buFontTx/>
              <a:buNone/>
            </a:pPr>
            <a:r>
              <a:rPr lang="zh-CN" altLang="en-US" sz="4000">
                <a:solidFill>
                  <a:prstClr val="black"/>
                </a:solidFill>
                <a:effectLst>
                  <a:outerShdw blurRad="38100" dist="38100" dir="2700000" algn="tl">
                    <a:srgbClr val="C0C0C0"/>
                  </a:outerShdw>
                </a:effectLst>
                <a:latin typeface="Arial" charset="0"/>
                <a:ea typeface="黑体" pitchFamily="49" charset="-122"/>
              </a:rPr>
              <a:t>学习曲线</a:t>
            </a:r>
            <a:endParaRPr lang="zh-CN" altLang="en-US">
              <a:solidFill>
                <a:prstClr val="black"/>
              </a:solidFill>
              <a:latin typeface="Arial" charset="0"/>
              <a:ea typeface="宋体" charset="-122"/>
            </a:endParaRPr>
          </a:p>
        </p:txBody>
      </p:sp>
      <p:sp>
        <p:nvSpPr>
          <p:cNvPr id="96259" name="Text Box 3"/>
          <p:cNvSpPr txBox="1">
            <a:spLocks noChangeArrowheads="1"/>
          </p:cNvSpPr>
          <p:nvPr/>
        </p:nvSpPr>
        <p:spPr bwMode="auto">
          <a:xfrm>
            <a:off x="323850" y="1412875"/>
            <a:ext cx="8610600" cy="701675"/>
          </a:xfrm>
          <a:prstGeom prst="rect">
            <a:avLst/>
          </a:prstGeom>
          <a:noFill/>
          <a:ln w="9525">
            <a:noFill/>
            <a:miter lim="800000"/>
            <a:headEnd/>
            <a:tailEnd/>
          </a:ln>
        </p:spPr>
        <p:txBody>
          <a:bodyPr>
            <a:spAutoFit/>
          </a:bodyPr>
          <a:lstStyle/>
          <a:p>
            <a:pPr>
              <a:spcBef>
                <a:spcPct val="50000"/>
              </a:spcBef>
              <a:buFontTx/>
              <a:buNone/>
            </a:pPr>
            <a:r>
              <a:rPr lang="zh-CN" altLang="en-US" sz="2000" u="sng">
                <a:solidFill>
                  <a:prstClr val="black"/>
                </a:solidFill>
                <a:latin typeface="Arial" charset="0"/>
                <a:ea typeface="宋体" charset="-122"/>
              </a:rPr>
              <a:t>学习率：</a:t>
            </a:r>
            <a:r>
              <a:rPr lang="zh-CN" altLang="en-US" sz="2000">
                <a:solidFill>
                  <a:prstClr val="black"/>
                </a:solidFill>
                <a:latin typeface="Arial" charset="0"/>
                <a:ea typeface="宋体" charset="-122"/>
              </a:rPr>
              <a:t>当产量增加时，工作效率会提高，单位产量的时间会减少。单位产量所需时间为：</a:t>
            </a:r>
            <a:endParaRPr lang="en-US" altLang="zh-CN" sz="2000">
              <a:solidFill>
                <a:prstClr val="black"/>
              </a:solidFill>
              <a:latin typeface="Arial" charset="0"/>
              <a:ea typeface="宋体" charset="-122"/>
            </a:endParaRPr>
          </a:p>
        </p:txBody>
      </p:sp>
      <p:graphicFrame>
        <p:nvGraphicFramePr>
          <p:cNvPr id="96260" name="Object 1024"/>
          <p:cNvGraphicFramePr>
            <a:graphicFrameLocks noChangeAspect="1"/>
          </p:cNvGraphicFramePr>
          <p:nvPr/>
        </p:nvGraphicFramePr>
        <p:xfrm>
          <a:off x="990600" y="2667000"/>
          <a:ext cx="1651000" cy="533400"/>
        </p:xfrm>
        <a:graphic>
          <a:graphicData uri="http://schemas.openxmlformats.org/presentationml/2006/ole">
            <mc:AlternateContent xmlns:mc="http://schemas.openxmlformats.org/markup-compatibility/2006">
              <mc:Choice xmlns:v="urn:schemas-microsoft-com:vml" Requires="v">
                <p:oleObj name="公式" r:id="rId3" imgW="558720" imgH="241200" progId="Equation.3">
                  <p:embed/>
                </p:oleObj>
              </mc:Choice>
              <mc:Fallback>
                <p:oleObj name="公式" r:id="rId3" imgW="55872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667000"/>
                        <a:ext cx="1651000" cy="533400"/>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1" name="Text Box 5"/>
          <p:cNvSpPr txBox="1">
            <a:spLocks noChangeArrowheads="1"/>
          </p:cNvSpPr>
          <p:nvPr/>
        </p:nvSpPr>
        <p:spPr bwMode="auto">
          <a:xfrm>
            <a:off x="3995738" y="2060575"/>
            <a:ext cx="3962400" cy="2225675"/>
          </a:xfrm>
          <a:prstGeom prst="rect">
            <a:avLst/>
          </a:prstGeom>
          <a:noFill/>
          <a:ln w="9525">
            <a:noFill/>
            <a:miter lim="800000"/>
            <a:headEnd/>
            <a:tailEnd/>
          </a:ln>
        </p:spPr>
        <p:txBody>
          <a:bodyPr>
            <a:spAutoFit/>
          </a:bodyPr>
          <a:lstStyle/>
          <a:p>
            <a:pPr>
              <a:spcBef>
                <a:spcPct val="50000"/>
              </a:spcBef>
              <a:buFontTx/>
              <a:buNone/>
            </a:pPr>
            <a:r>
              <a:rPr lang="zh-CN" altLang="en-US" sz="2000" dirty="0">
                <a:solidFill>
                  <a:prstClr val="black"/>
                </a:solidFill>
                <a:latin typeface="Arial" charset="0"/>
                <a:ea typeface="宋体" charset="-122"/>
              </a:rPr>
              <a:t>其中：</a:t>
            </a:r>
          </a:p>
          <a:p>
            <a:pPr>
              <a:spcBef>
                <a:spcPct val="50000"/>
              </a:spcBef>
              <a:buFontTx/>
              <a:buNone/>
            </a:pPr>
            <a:r>
              <a:rPr lang="en-US" altLang="zh-CN" sz="2000" i="1" dirty="0">
                <a:solidFill>
                  <a:prstClr val="black"/>
                </a:solidFill>
                <a:latin typeface="Arial" charset="0"/>
                <a:ea typeface="宋体" charset="-122"/>
              </a:rPr>
              <a:t>T</a:t>
            </a:r>
            <a:r>
              <a:rPr lang="en-US" altLang="zh-CN" sz="2000" i="1" baseline="-25000" dirty="0">
                <a:solidFill>
                  <a:prstClr val="black"/>
                </a:solidFill>
                <a:latin typeface="Arial" charset="0"/>
                <a:ea typeface="宋体" charset="-122"/>
              </a:rPr>
              <a:t>n</a:t>
            </a:r>
            <a:r>
              <a:rPr lang="en-US" altLang="zh-CN" sz="2000" dirty="0">
                <a:solidFill>
                  <a:prstClr val="black"/>
                </a:solidFill>
                <a:latin typeface="Arial" charset="0"/>
                <a:ea typeface="宋体" charset="-122"/>
              </a:rPr>
              <a:t>:</a:t>
            </a:r>
            <a:r>
              <a:rPr lang="zh-CN" altLang="en-US" sz="2000" dirty="0">
                <a:solidFill>
                  <a:prstClr val="black"/>
                </a:solidFill>
                <a:latin typeface="Arial" charset="0"/>
                <a:ea typeface="宋体" charset="-122"/>
              </a:rPr>
              <a:t>第</a:t>
            </a:r>
            <a:r>
              <a:rPr lang="en-US" altLang="zh-CN" sz="2000" i="1" dirty="0">
                <a:solidFill>
                  <a:prstClr val="black"/>
                </a:solidFill>
                <a:latin typeface="Arial" charset="0"/>
                <a:ea typeface="宋体" charset="-122"/>
              </a:rPr>
              <a:t>n</a:t>
            </a:r>
            <a:r>
              <a:rPr lang="zh-CN" altLang="en-US" sz="2000" dirty="0">
                <a:solidFill>
                  <a:prstClr val="black"/>
                </a:solidFill>
                <a:latin typeface="Arial" charset="0"/>
                <a:ea typeface="宋体" charset="-122"/>
              </a:rPr>
              <a:t>单位产出所需要的时间</a:t>
            </a:r>
          </a:p>
          <a:p>
            <a:pPr>
              <a:spcBef>
                <a:spcPct val="50000"/>
              </a:spcBef>
              <a:buFontTx/>
              <a:buNone/>
            </a:pPr>
            <a:r>
              <a:rPr lang="en-US" altLang="zh-CN" sz="2000" i="1" dirty="0">
                <a:solidFill>
                  <a:prstClr val="black"/>
                </a:solidFill>
                <a:latin typeface="Arial" charset="0"/>
                <a:ea typeface="宋体" charset="-122"/>
              </a:rPr>
              <a:t>T</a:t>
            </a:r>
            <a:r>
              <a:rPr lang="en-US" altLang="zh-CN" sz="2000" i="1" baseline="-25000" dirty="0">
                <a:solidFill>
                  <a:prstClr val="black"/>
                </a:solidFill>
                <a:latin typeface="Arial" charset="0"/>
                <a:ea typeface="宋体" charset="-122"/>
              </a:rPr>
              <a:t>1</a:t>
            </a:r>
            <a:r>
              <a:rPr lang="en-US" altLang="zh-CN" sz="2000" dirty="0">
                <a:solidFill>
                  <a:prstClr val="black"/>
                </a:solidFill>
                <a:latin typeface="Arial" charset="0"/>
                <a:ea typeface="宋体" charset="-122"/>
              </a:rPr>
              <a:t>:</a:t>
            </a:r>
            <a:r>
              <a:rPr lang="zh-CN" altLang="en-US" sz="2000" dirty="0">
                <a:solidFill>
                  <a:prstClr val="black"/>
                </a:solidFill>
                <a:latin typeface="Arial" charset="0"/>
                <a:ea typeface="宋体" charset="-122"/>
              </a:rPr>
              <a:t>第</a:t>
            </a:r>
            <a:r>
              <a:rPr lang="en-US" altLang="zh-CN" sz="2000" i="1" dirty="0">
                <a:solidFill>
                  <a:prstClr val="black"/>
                </a:solidFill>
                <a:latin typeface="Arial" charset="0"/>
                <a:ea typeface="宋体" charset="-122"/>
              </a:rPr>
              <a:t>1</a:t>
            </a:r>
            <a:r>
              <a:rPr lang="zh-CN" altLang="en-US" sz="2000" dirty="0">
                <a:solidFill>
                  <a:prstClr val="black"/>
                </a:solidFill>
                <a:latin typeface="Arial" charset="0"/>
                <a:ea typeface="宋体" charset="-122"/>
              </a:rPr>
              <a:t>单位产出所需要的时间</a:t>
            </a:r>
          </a:p>
          <a:p>
            <a:pPr>
              <a:spcBef>
                <a:spcPct val="50000"/>
              </a:spcBef>
              <a:buFontTx/>
              <a:buNone/>
            </a:pPr>
            <a:r>
              <a:rPr lang="en-US" altLang="zh-CN" sz="2000" i="1" dirty="0">
                <a:solidFill>
                  <a:prstClr val="black"/>
                </a:solidFill>
                <a:latin typeface="Arial" charset="0"/>
                <a:ea typeface="宋体" charset="-122"/>
              </a:rPr>
              <a:t>n</a:t>
            </a:r>
            <a:r>
              <a:rPr lang="en-US" altLang="zh-CN" sz="2000" dirty="0">
                <a:solidFill>
                  <a:prstClr val="black"/>
                </a:solidFill>
                <a:latin typeface="Arial" charset="0"/>
                <a:ea typeface="宋体" charset="-122"/>
              </a:rPr>
              <a:t>:</a:t>
            </a:r>
            <a:r>
              <a:rPr lang="zh-CN" altLang="en-US" sz="2000" dirty="0">
                <a:solidFill>
                  <a:prstClr val="black"/>
                </a:solidFill>
                <a:latin typeface="Arial" charset="0"/>
                <a:ea typeface="宋体" charset="-122"/>
              </a:rPr>
              <a:t>所生产的数量</a:t>
            </a:r>
          </a:p>
          <a:p>
            <a:pPr>
              <a:spcBef>
                <a:spcPct val="50000"/>
              </a:spcBef>
              <a:buFontTx/>
              <a:buNone/>
            </a:pPr>
            <a:r>
              <a:rPr lang="en-US" altLang="zh-CN" sz="2000" i="1" dirty="0">
                <a:solidFill>
                  <a:prstClr val="black"/>
                </a:solidFill>
                <a:latin typeface="Arial" charset="0"/>
                <a:ea typeface="宋体" charset="-122"/>
              </a:rPr>
              <a:t>r</a:t>
            </a:r>
            <a:r>
              <a:rPr lang="en-US" altLang="zh-CN" sz="2000" dirty="0">
                <a:solidFill>
                  <a:prstClr val="black"/>
                </a:solidFill>
                <a:latin typeface="Arial" charset="0"/>
                <a:ea typeface="宋体" charset="-122"/>
              </a:rPr>
              <a:t>: log</a:t>
            </a:r>
            <a:r>
              <a:rPr lang="zh-CN" altLang="en-US" sz="2000" dirty="0">
                <a:solidFill>
                  <a:prstClr val="black"/>
                </a:solidFill>
                <a:latin typeface="Arial" charset="0"/>
                <a:ea typeface="宋体" charset="-122"/>
              </a:rPr>
              <a:t>（学习率）</a:t>
            </a:r>
            <a:r>
              <a:rPr lang="en-US" altLang="zh-CN" sz="2000" dirty="0">
                <a:solidFill>
                  <a:prstClr val="black"/>
                </a:solidFill>
                <a:latin typeface="Arial" charset="0"/>
                <a:ea typeface="宋体" charset="-122"/>
              </a:rPr>
              <a:t>/log2</a:t>
            </a:r>
          </a:p>
        </p:txBody>
      </p:sp>
      <p:sp>
        <p:nvSpPr>
          <p:cNvPr id="96262" name="Text Box 6"/>
          <p:cNvSpPr txBox="1">
            <a:spLocks noChangeArrowheads="1"/>
          </p:cNvSpPr>
          <p:nvPr/>
        </p:nvSpPr>
        <p:spPr bwMode="auto">
          <a:xfrm>
            <a:off x="685800" y="4648200"/>
            <a:ext cx="5562600" cy="396875"/>
          </a:xfrm>
          <a:prstGeom prst="rect">
            <a:avLst/>
          </a:prstGeom>
          <a:noFill/>
          <a:ln w="9525">
            <a:noFill/>
            <a:miter lim="800000"/>
            <a:headEnd/>
            <a:tailEnd/>
          </a:ln>
        </p:spPr>
        <p:txBody>
          <a:bodyPr>
            <a:spAutoFit/>
          </a:bodyPr>
          <a:lstStyle/>
          <a:p>
            <a:pPr>
              <a:spcBef>
                <a:spcPct val="50000"/>
              </a:spcBef>
              <a:buFontTx/>
              <a:buNone/>
            </a:pPr>
            <a:r>
              <a:rPr lang="zh-CN" altLang="en-US" sz="2000" dirty="0">
                <a:solidFill>
                  <a:prstClr val="black"/>
                </a:solidFill>
                <a:latin typeface="Arial" charset="0"/>
                <a:ea typeface="宋体" charset="-122"/>
              </a:rPr>
              <a:t>生产数量为</a:t>
            </a:r>
            <a:r>
              <a:rPr lang="en-US" altLang="zh-CN" sz="2000" i="1" dirty="0">
                <a:solidFill>
                  <a:prstClr val="black"/>
                </a:solidFill>
                <a:latin typeface="Arial" charset="0"/>
                <a:ea typeface="宋体" charset="-122"/>
              </a:rPr>
              <a:t>N </a:t>
            </a:r>
            <a:r>
              <a:rPr lang="zh-CN" altLang="en-US" sz="2000" dirty="0">
                <a:solidFill>
                  <a:prstClr val="black"/>
                </a:solidFill>
                <a:latin typeface="Arial" charset="0"/>
                <a:ea typeface="宋体" charset="-122"/>
              </a:rPr>
              <a:t>的产品需要的总时间为：</a:t>
            </a:r>
          </a:p>
        </p:txBody>
      </p:sp>
      <mc:AlternateContent xmlns:mc="http://schemas.openxmlformats.org/markup-compatibility/2006" xmlns:a14="http://schemas.microsoft.com/office/drawing/2010/main">
        <mc:Choice Requires="a14">
          <p:sp>
            <p:nvSpPr>
              <p:cNvPr id="96263" name="Object 1025"/>
              <p:cNvSpPr txBox="1"/>
              <p:nvPr/>
            </p:nvSpPr>
            <p:spPr bwMode="auto">
              <a:xfrm>
                <a:off x="3352800" y="5257800"/>
                <a:ext cx="2438400" cy="762000"/>
              </a:xfrm>
              <a:prstGeom prst="rect">
                <a:avLst/>
              </a:prstGeom>
              <a:solidFill>
                <a:schemeClr val="bg2"/>
              </a:solidFill>
              <a:ln w="9525">
                <a:solidFill>
                  <a:schemeClr val="bg2"/>
                </a:solidFill>
                <a:miter lim="800000"/>
                <a:headEnd/>
                <a:tailEnd/>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𝑁</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𝑟</m:t>
                              </m:r>
                            </m:sup>
                          </m:sSup>
                        </m:e>
                      </m:nary>
                      <m:r>
                        <a:rPr lang="en-US" altLang="zh-CN" b="0"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1</m:t>
                          </m:r>
                        </m:sub>
                      </m:sSub>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𝑁</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𝑟</m:t>
                              </m:r>
                            </m:sup>
                          </m:sSup>
                        </m:e>
                      </m:nary>
                    </m:oMath>
                  </m:oMathPara>
                </a14:m>
                <a:endParaRPr lang="zh-CN" altLang="en-US" dirty="0"/>
              </a:p>
            </p:txBody>
          </p:sp>
        </mc:Choice>
        <mc:Fallback xmlns="">
          <p:sp>
            <p:nvSpPr>
              <p:cNvPr id="96263" name="Object 1025"/>
              <p:cNvSpPr txBox="1">
                <a:spLocks noRot="1" noChangeAspect="1" noMove="1" noResize="1" noEditPoints="1" noAdjustHandles="1" noChangeArrowheads="1" noChangeShapeType="1" noTextEdit="1"/>
              </p:cNvSpPr>
              <p:nvPr/>
            </p:nvSpPr>
            <p:spPr bwMode="auto">
              <a:xfrm>
                <a:off x="3352800" y="5257800"/>
                <a:ext cx="2438400" cy="762000"/>
              </a:xfrm>
              <a:prstGeom prst="rect">
                <a:avLst/>
              </a:prstGeom>
              <a:blipFill>
                <a:blip r:embed="rId5"/>
                <a:stretch>
                  <a:fillRect/>
                </a:stretch>
              </a:blipFill>
              <a:ln w="9525">
                <a:solidFill>
                  <a:schemeClr val="bg2"/>
                </a:solidFill>
                <a:miter lim="800000"/>
                <a:headEnd/>
                <a:tailEnd/>
              </a:ln>
              <a:effectLst/>
            </p:spPr>
            <p:txBody>
              <a:bodyPr/>
              <a:lstStyle/>
              <a:p>
                <a:r>
                  <a:rPr lang="zh-CN" altLang="en-US">
                    <a:noFill/>
                  </a:rPr>
                  <a:t> </a:t>
                </a:r>
              </a:p>
            </p:txBody>
          </p:sp>
        </mc:Fallback>
      </mc:AlternateContent>
    </p:spTree>
    <p:extLst>
      <p:ext uri="{BB962C8B-B14F-4D97-AF65-F5344CB8AC3E}">
        <p14:creationId xmlns:p14="http://schemas.microsoft.com/office/powerpoint/2010/main" val="897242922"/>
      </p:ext>
    </p:extLst>
  </p:cSld>
  <p:clrMapOvr>
    <a:masterClrMapping/>
  </p:clrMapOvr>
  <p:transition spd="med">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685800" y="533400"/>
            <a:ext cx="7696200" cy="2987675"/>
          </a:xfrm>
          <a:prstGeom prst="rect">
            <a:avLst/>
          </a:prstGeom>
          <a:noFill/>
          <a:ln w="9525">
            <a:noFill/>
            <a:miter lim="800000"/>
            <a:headEnd/>
            <a:tailEnd/>
          </a:ln>
        </p:spPr>
        <p:txBody>
          <a:bodyPr>
            <a:spAutoFit/>
          </a:bodyPr>
          <a:lstStyle/>
          <a:p>
            <a:pPr>
              <a:spcBef>
                <a:spcPct val="50000"/>
              </a:spcBef>
              <a:buFontTx/>
              <a:buNone/>
            </a:pPr>
            <a:r>
              <a:rPr lang="zh-CN" altLang="en-US" sz="2000" dirty="0">
                <a:solidFill>
                  <a:prstClr val="black"/>
                </a:solidFill>
                <a:latin typeface="Arial" charset="0"/>
                <a:ea typeface="宋体" charset="-122"/>
              </a:rPr>
              <a:t>对</a:t>
            </a:r>
            <a:r>
              <a:rPr lang="en-US" altLang="zh-CN" sz="2000" dirty="0">
                <a:solidFill>
                  <a:prstClr val="black"/>
                </a:solidFill>
                <a:latin typeface="Arial" charset="0"/>
                <a:ea typeface="宋体" charset="-122"/>
              </a:rPr>
              <a:t>30</a:t>
            </a:r>
            <a:r>
              <a:rPr lang="zh-CN" altLang="en-US" sz="2000" dirty="0">
                <a:solidFill>
                  <a:prstClr val="black"/>
                </a:solidFill>
                <a:latin typeface="Arial" charset="0"/>
                <a:ea typeface="宋体" charset="-122"/>
              </a:rPr>
              <a:t>套电子设备组装，假定工作人员学习率是</a:t>
            </a:r>
            <a:r>
              <a:rPr lang="en-US" altLang="zh-CN" sz="2000" dirty="0">
                <a:solidFill>
                  <a:prstClr val="black"/>
                </a:solidFill>
                <a:latin typeface="Arial" charset="0"/>
                <a:ea typeface="宋体" charset="-122"/>
              </a:rPr>
              <a:t>90%</a:t>
            </a:r>
            <a:r>
              <a:rPr lang="zh-CN" altLang="en-US" sz="2000" dirty="0">
                <a:solidFill>
                  <a:prstClr val="black"/>
                </a:solidFill>
                <a:latin typeface="Arial" charset="0"/>
                <a:ea typeface="宋体" charset="-122"/>
              </a:rPr>
              <a:t>，每套需要</a:t>
            </a:r>
            <a:r>
              <a:rPr lang="en-US" altLang="zh-CN" sz="2000" dirty="0">
                <a:solidFill>
                  <a:prstClr val="black"/>
                </a:solidFill>
                <a:latin typeface="Arial" charset="0"/>
                <a:ea typeface="宋体" charset="-122"/>
              </a:rPr>
              <a:t>80</a:t>
            </a:r>
            <a:r>
              <a:rPr lang="zh-CN" altLang="en-US" sz="2000" dirty="0">
                <a:solidFill>
                  <a:prstClr val="black"/>
                </a:solidFill>
                <a:latin typeface="Arial" charset="0"/>
                <a:ea typeface="宋体" charset="-122"/>
              </a:rPr>
              <a:t>小时是经过</a:t>
            </a:r>
            <a:r>
              <a:rPr lang="en-US" altLang="zh-CN" sz="2000" dirty="0">
                <a:solidFill>
                  <a:prstClr val="black"/>
                </a:solidFill>
                <a:latin typeface="Arial" charset="0"/>
                <a:ea typeface="宋体" charset="-122"/>
              </a:rPr>
              <a:t>10</a:t>
            </a:r>
            <a:r>
              <a:rPr lang="zh-CN" altLang="en-US" sz="2000" dirty="0">
                <a:solidFill>
                  <a:prstClr val="black"/>
                </a:solidFill>
                <a:latin typeface="Arial" charset="0"/>
                <a:ea typeface="宋体" charset="-122"/>
              </a:rPr>
              <a:t>套后才达到的，因此：</a:t>
            </a:r>
          </a:p>
          <a:p>
            <a:pPr>
              <a:spcBef>
                <a:spcPct val="50000"/>
              </a:spcBef>
              <a:buFontTx/>
              <a:buNone/>
            </a:pPr>
            <a:r>
              <a:rPr lang="zh-CN" altLang="en-US" sz="2000" dirty="0">
                <a:solidFill>
                  <a:prstClr val="black"/>
                </a:solidFill>
                <a:latin typeface="Arial" charset="0"/>
                <a:ea typeface="宋体" charset="-122"/>
              </a:rPr>
              <a:t>第一套设备的组装时间为：</a:t>
            </a:r>
          </a:p>
          <a:p>
            <a:pPr>
              <a:spcBef>
                <a:spcPct val="50000"/>
              </a:spcBef>
              <a:buFontTx/>
              <a:buNone/>
            </a:pPr>
            <a:r>
              <a:rPr lang="zh-CN" altLang="en-US" sz="2000" dirty="0">
                <a:solidFill>
                  <a:prstClr val="black"/>
                </a:solidFill>
                <a:latin typeface="Arial" charset="0"/>
                <a:ea typeface="宋体" charset="-122"/>
              </a:rPr>
              <a:t>                    </a:t>
            </a:r>
            <a:r>
              <a:rPr lang="en-US" altLang="zh-CN" sz="2000" i="1" dirty="0">
                <a:solidFill>
                  <a:prstClr val="black"/>
                </a:solidFill>
                <a:latin typeface="Arial" charset="0"/>
                <a:ea typeface="宋体" charset="-122"/>
              </a:rPr>
              <a:t>r</a:t>
            </a:r>
            <a:r>
              <a:rPr lang="en-US" altLang="zh-CN" sz="2000" dirty="0">
                <a:solidFill>
                  <a:prstClr val="black"/>
                </a:solidFill>
                <a:latin typeface="Arial" charset="0"/>
                <a:ea typeface="宋体" charset="-122"/>
              </a:rPr>
              <a:t> =</a:t>
            </a:r>
            <a:r>
              <a:rPr lang="en-US" altLang="zh-CN" sz="2000" i="1" dirty="0">
                <a:solidFill>
                  <a:prstClr val="black"/>
                </a:solidFill>
                <a:latin typeface="Arial" charset="0"/>
                <a:ea typeface="宋体" charset="-122"/>
              </a:rPr>
              <a:t>log</a:t>
            </a:r>
            <a:r>
              <a:rPr lang="en-US" altLang="zh-CN" sz="2000" dirty="0">
                <a:solidFill>
                  <a:prstClr val="black"/>
                </a:solidFill>
                <a:latin typeface="Arial" charset="0"/>
                <a:ea typeface="宋体" charset="-122"/>
              </a:rPr>
              <a:t>(0.90)/</a:t>
            </a:r>
            <a:r>
              <a:rPr lang="en-US" altLang="zh-CN" sz="2000" i="1" dirty="0">
                <a:solidFill>
                  <a:prstClr val="black"/>
                </a:solidFill>
                <a:latin typeface="Arial" charset="0"/>
                <a:ea typeface="宋体" charset="-122"/>
              </a:rPr>
              <a:t>log</a:t>
            </a:r>
            <a:r>
              <a:rPr lang="en-US" altLang="zh-CN" sz="2000" dirty="0">
                <a:solidFill>
                  <a:prstClr val="black"/>
                </a:solidFill>
                <a:latin typeface="Arial" charset="0"/>
                <a:ea typeface="宋体" charset="-122"/>
              </a:rPr>
              <a:t>(2)= -0.152</a:t>
            </a:r>
          </a:p>
          <a:p>
            <a:pPr>
              <a:spcBef>
                <a:spcPct val="50000"/>
              </a:spcBef>
              <a:buFontTx/>
              <a:buNone/>
            </a:pPr>
            <a:r>
              <a:rPr lang="en-US" altLang="zh-CN" sz="2000" dirty="0">
                <a:solidFill>
                  <a:prstClr val="black"/>
                </a:solidFill>
                <a:latin typeface="Arial" charset="0"/>
                <a:ea typeface="宋体" charset="-122"/>
              </a:rPr>
              <a:t>                   80=</a:t>
            </a:r>
            <a:r>
              <a:rPr lang="en-US" altLang="zh-CN" sz="2000" i="1" dirty="0">
                <a:solidFill>
                  <a:prstClr val="black"/>
                </a:solidFill>
                <a:latin typeface="Arial" charset="0"/>
                <a:ea typeface="宋体" charset="-122"/>
              </a:rPr>
              <a:t>T</a:t>
            </a:r>
            <a:r>
              <a:rPr lang="en-US" altLang="zh-CN" sz="2000" i="1" baseline="-25000" dirty="0">
                <a:solidFill>
                  <a:prstClr val="black"/>
                </a:solidFill>
                <a:latin typeface="Arial" charset="0"/>
                <a:ea typeface="宋体" charset="-122"/>
              </a:rPr>
              <a:t>1</a:t>
            </a:r>
            <a:r>
              <a:rPr lang="en-US" altLang="zh-CN" sz="2000" dirty="0">
                <a:solidFill>
                  <a:prstClr val="black"/>
                </a:solidFill>
                <a:latin typeface="Arial" charset="0"/>
                <a:ea typeface="宋体" charset="-122"/>
              </a:rPr>
              <a:t>(10)</a:t>
            </a:r>
            <a:r>
              <a:rPr lang="en-US" altLang="zh-CN" sz="2000" i="1" baseline="30000" dirty="0">
                <a:solidFill>
                  <a:prstClr val="black"/>
                </a:solidFill>
                <a:latin typeface="Arial" charset="0"/>
                <a:ea typeface="宋体" charset="-122"/>
              </a:rPr>
              <a:t>r</a:t>
            </a:r>
          </a:p>
          <a:p>
            <a:pPr>
              <a:spcBef>
                <a:spcPct val="50000"/>
              </a:spcBef>
              <a:buFontTx/>
              <a:buNone/>
            </a:pPr>
            <a:r>
              <a:rPr lang="en-US" altLang="zh-CN" sz="2000" dirty="0">
                <a:solidFill>
                  <a:prstClr val="black"/>
                </a:solidFill>
                <a:latin typeface="Arial" charset="0"/>
                <a:ea typeface="宋体" charset="-122"/>
              </a:rPr>
              <a:t>                   </a:t>
            </a:r>
            <a:r>
              <a:rPr lang="en-US" altLang="zh-CN" sz="2000" i="1" dirty="0">
                <a:solidFill>
                  <a:prstClr val="black"/>
                </a:solidFill>
                <a:latin typeface="Arial" charset="0"/>
                <a:ea typeface="宋体" charset="-122"/>
              </a:rPr>
              <a:t>T</a:t>
            </a:r>
            <a:r>
              <a:rPr lang="en-US" altLang="zh-CN" sz="2000" i="1" baseline="-25000" dirty="0">
                <a:solidFill>
                  <a:prstClr val="black"/>
                </a:solidFill>
                <a:latin typeface="Arial" charset="0"/>
                <a:ea typeface="宋体" charset="-122"/>
              </a:rPr>
              <a:t>1</a:t>
            </a:r>
            <a:r>
              <a:rPr lang="en-US" altLang="zh-CN" sz="2000" dirty="0">
                <a:solidFill>
                  <a:prstClr val="black"/>
                </a:solidFill>
                <a:latin typeface="Arial" charset="0"/>
                <a:ea typeface="宋体" charset="-122"/>
              </a:rPr>
              <a:t> =113.52 </a:t>
            </a:r>
            <a:r>
              <a:rPr lang="zh-CN" altLang="en-US" sz="2000" dirty="0">
                <a:solidFill>
                  <a:prstClr val="black"/>
                </a:solidFill>
                <a:latin typeface="Arial" charset="0"/>
                <a:ea typeface="宋体" charset="-122"/>
              </a:rPr>
              <a:t>小时</a:t>
            </a:r>
          </a:p>
          <a:p>
            <a:pPr>
              <a:spcBef>
                <a:spcPct val="50000"/>
              </a:spcBef>
              <a:buFontTx/>
              <a:buNone/>
            </a:pPr>
            <a:r>
              <a:rPr lang="zh-CN" altLang="en-US" sz="2000" dirty="0">
                <a:solidFill>
                  <a:prstClr val="black"/>
                </a:solidFill>
                <a:latin typeface="Arial" charset="0"/>
                <a:ea typeface="宋体" charset="-122"/>
              </a:rPr>
              <a:t>前</a:t>
            </a:r>
            <a:r>
              <a:rPr lang="en-US" altLang="zh-CN" sz="2000" dirty="0">
                <a:solidFill>
                  <a:prstClr val="black"/>
                </a:solidFill>
                <a:latin typeface="Arial" charset="0"/>
                <a:ea typeface="宋体" charset="-122"/>
              </a:rPr>
              <a:t>10</a:t>
            </a:r>
            <a:r>
              <a:rPr lang="zh-CN" altLang="en-US" sz="2000" dirty="0">
                <a:solidFill>
                  <a:prstClr val="black"/>
                </a:solidFill>
                <a:latin typeface="Arial" charset="0"/>
                <a:ea typeface="宋体" charset="-122"/>
              </a:rPr>
              <a:t>套设备的组装时间为：</a:t>
            </a:r>
            <a:endParaRPr lang="en-US" altLang="zh-CN" sz="2000" dirty="0">
              <a:solidFill>
                <a:prstClr val="black"/>
              </a:solidFill>
              <a:latin typeface="Arial" charset="0"/>
              <a:ea typeface="宋体" charset="-122"/>
            </a:endParaRPr>
          </a:p>
        </p:txBody>
      </p:sp>
      <p:graphicFrame>
        <p:nvGraphicFramePr>
          <p:cNvPr id="98307" name="Object 1024"/>
          <p:cNvGraphicFramePr>
            <a:graphicFrameLocks noChangeAspect="1"/>
          </p:cNvGraphicFramePr>
          <p:nvPr/>
        </p:nvGraphicFramePr>
        <p:xfrm>
          <a:off x="3348038" y="3789363"/>
          <a:ext cx="2514600" cy="762000"/>
        </p:xfrm>
        <a:graphic>
          <a:graphicData uri="http://schemas.openxmlformats.org/presentationml/2006/ole">
            <mc:AlternateContent xmlns:mc="http://schemas.openxmlformats.org/markup-compatibility/2006">
              <mc:Choice xmlns:v="urn:schemas-microsoft-com:vml" Requires="v">
                <p:oleObj name="公式" r:id="rId3" imgW="1663560" imgH="431640" progId="Equation.3">
                  <p:embed/>
                </p:oleObj>
              </mc:Choice>
              <mc:Fallback>
                <p:oleObj name="公式" r:id="rId3" imgW="16635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3789363"/>
                        <a:ext cx="2514600" cy="762000"/>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08" name="Text Box 4"/>
          <p:cNvSpPr txBox="1">
            <a:spLocks noChangeArrowheads="1"/>
          </p:cNvSpPr>
          <p:nvPr/>
        </p:nvSpPr>
        <p:spPr bwMode="auto">
          <a:xfrm>
            <a:off x="5940425" y="3933825"/>
            <a:ext cx="641350" cy="366713"/>
          </a:xfrm>
          <a:prstGeom prst="rect">
            <a:avLst/>
          </a:prstGeom>
          <a:noFill/>
          <a:ln w="9525">
            <a:noFill/>
            <a:miter lim="800000"/>
            <a:headEnd/>
            <a:tailEnd/>
          </a:ln>
        </p:spPr>
        <p:txBody>
          <a:bodyPr wrap="none">
            <a:spAutoFit/>
          </a:bodyPr>
          <a:lstStyle/>
          <a:p>
            <a:pPr>
              <a:buFontTx/>
              <a:buNone/>
            </a:pPr>
            <a:r>
              <a:rPr lang="zh-CN" altLang="en-US">
                <a:solidFill>
                  <a:prstClr val="black"/>
                </a:solidFill>
                <a:latin typeface="Arial" charset="0"/>
                <a:ea typeface="宋体" charset="-122"/>
              </a:rPr>
              <a:t>小时</a:t>
            </a:r>
          </a:p>
        </p:txBody>
      </p:sp>
      <p:sp>
        <p:nvSpPr>
          <p:cNvPr id="98309" name="Text Box 5"/>
          <p:cNvSpPr txBox="1">
            <a:spLocks noChangeArrowheads="1"/>
          </p:cNvSpPr>
          <p:nvPr/>
        </p:nvSpPr>
        <p:spPr bwMode="auto">
          <a:xfrm>
            <a:off x="539750" y="4941888"/>
            <a:ext cx="7543800" cy="396875"/>
          </a:xfrm>
          <a:prstGeom prst="rect">
            <a:avLst/>
          </a:prstGeom>
          <a:noFill/>
          <a:ln w="9525">
            <a:noFill/>
            <a:miter lim="800000"/>
            <a:headEnd/>
            <a:tailEnd/>
          </a:ln>
        </p:spPr>
        <p:txBody>
          <a:bodyPr>
            <a:spAutoFit/>
          </a:bodyPr>
          <a:lstStyle/>
          <a:p>
            <a:pPr>
              <a:spcBef>
                <a:spcPct val="50000"/>
              </a:spcBef>
              <a:buFontTx/>
              <a:buNone/>
            </a:pPr>
            <a:r>
              <a:rPr lang="zh-CN" altLang="en-US" sz="2000">
                <a:solidFill>
                  <a:prstClr val="black"/>
                </a:solidFill>
                <a:latin typeface="Arial" charset="0"/>
                <a:ea typeface="宋体" charset="-122"/>
              </a:rPr>
              <a:t>后</a:t>
            </a:r>
            <a:r>
              <a:rPr lang="en-US" altLang="zh-CN" sz="2000">
                <a:solidFill>
                  <a:prstClr val="black"/>
                </a:solidFill>
                <a:latin typeface="Arial" charset="0"/>
                <a:ea typeface="宋体" charset="-122"/>
              </a:rPr>
              <a:t>20</a:t>
            </a:r>
            <a:r>
              <a:rPr lang="zh-CN" altLang="en-US" sz="2000">
                <a:solidFill>
                  <a:prstClr val="black"/>
                </a:solidFill>
                <a:latin typeface="Arial" charset="0"/>
                <a:ea typeface="宋体" charset="-122"/>
              </a:rPr>
              <a:t>套设备的组装时间为：</a:t>
            </a:r>
            <a:r>
              <a:rPr lang="en-US" altLang="zh-CN" sz="2000">
                <a:solidFill>
                  <a:prstClr val="black"/>
                </a:solidFill>
                <a:latin typeface="Arial" charset="0"/>
                <a:ea typeface="宋体" charset="-122"/>
              </a:rPr>
              <a:t>20</a:t>
            </a:r>
            <a:r>
              <a:rPr lang="en-US" altLang="zh-CN" sz="2000">
                <a:solidFill>
                  <a:prstClr val="black"/>
                </a:solidFill>
                <a:latin typeface="Arial" charset="0"/>
                <a:ea typeface="宋体" charset="-122"/>
                <a:sym typeface="Symbol" pitchFamily="18" charset="2"/>
              </a:rPr>
              <a:t> </a:t>
            </a:r>
            <a:r>
              <a:rPr lang="en-US" altLang="zh-CN" sz="2000">
                <a:solidFill>
                  <a:prstClr val="black"/>
                </a:solidFill>
                <a:latin typeface="Arial" charset="0"/>
                <a:ea typeface="宋体" charset="-122"/>
              </a:rPr>
              <a:t>80 =1600</a:t>
            </a:r>
            <a:r>
              <a:rPr lang="zh-CN" altLang="en-US" sz="2000">
                <a:solidFill>
                  <a:prstClr val="black"/>
                </a:solidFill>
                <a:latin typeface="Arial" charset="0"/>
                <a:ea typeface="宋体" charset="-122"/>
              </a:rPr>
              <a:t>小时</a:t>
            </a:r>
          </a:p>
        </p:txBody>
      </p:sp>
      <p:sp>
        <p:nvSpPr>
          <p:cNvPr id="98310" name="Text Box 6"/>
          <p:cNvSpPr txBox="1">
            <a:spLocks noChangeArrowheads="1"/>
          </p:cNvSpPr>
          <p:nvPr/>
        </p:nvSpPr>
        <p:spPr bwMode="auto">
          <a:xfrm>
            <a:off x="533400" y="5516563"/>
            <a:ext cx="8610600" cy="854075"/>
          </a:xfrm>
          <a:prstGeom prst="rect">
            <a:avLst/>
          </a:prstGeom>
          <a:noFill/>
          <a:ln w="9525">
            <a:noFill/>
            <a:miter lim="800000"/>
            <a:headEnd/>
            <a:tailEnd/>
          </a:ln>
        </p:spPr>
        <p:txBody>
          <a:bodyPr>
            <a:spAutoFit/>
          </a:bodyPr>
          <a:lstStyle/>
          <a:p>
            <a:pPr>
              <a:spcBef>
                <a:spcPct val="50000"/>
              </a:spcBef>
              <a:buFontTx/>
              <a:buNone/>
            </a:pPr>
            <a:r>
              <a:rPr lang="zh-CN" altLang="en-US" sz="2000">
                <a:solidFill>
                  <a:prstClr val="black"/>
                </a:solidFill>
                <a:latin typeface="Arial" charset="0"/>
                <a:ea typeface="宋体" charset="-122"/>
              </a:rPr>
              <a:t>总的劳动力成本：</a:t>
            </a:r>
            <a:r>
              <a:rPr lang="en-US" altLang="zh-CN" sz="2000">
                <a:solidFill>
                  <a:prstClr val="black"/>
                </a:solidFill>
                <a:latin typeface="Arial" charset="0"/>
                <a:ea typeface="宋体" charset="-122"/>
              </a:rPr>
              <a:t>20</a:t>
            </a:r>
            <a:r>
              <a:rPr lang="zh-CN" altLang="en-US" sz="2000">
                <a:solidFill>
                  <a:prstClr val="black"/>
                </a:solidFill>
                <a:latin typeface="Arial" charset="0"/>
                <a:ea typeface="宋体" charset="-122"/>
              </a:rPr>
              <a:t>（元</a:t>
            </a:r>
            <a:r>
              <a:rPr lang="en-US" altLang="zh-CN" sz="2000">
                <a:solidFill>
                  <a:prstClr val="black"/>
                </a:solidFill>
                <a:latin typeface="Arial" charset="0"/>
                <a:ea typeface="宋体" charset="-122"/>
              </a:rPr>
              <a:t>/</a:t>
            </a:r>
            <a:r>
              <a:rPr lang="zh-CN" altLang="en-US" sz="2000">
                <a:solidFill>
                  <a:prstClr val="black"/>
                </a:solidFill>
                <a:latin typeface="Arial" charset="0"/>
                <a:ea typeface="宋体" charset="-122"/>
              </a:rPr>
              <a:t>小时）</a:t>
            </a:r>
            <a:r>
              <a:rPr lang="zh-CN" altLang="en-US" sz="2000">
                <a:solidFill>
                  <a:prstClr val="black"/>
                </a:solidFill>
                <a:latin typeface="Arial" charset="0"/>
                <a:ea typeface="宋体" charset="-122"/>
                <a:sym typeface="Symbol" pitchFamily="18" charset="2"/>
              </a:rPr>
              <a:t> （</a:t>
            </a:r>
            <a:r>
              <a:rPr lang="en-US" altLang="zh-CN" sz="2000">
                <a:solidFill>
                  <a:prstClr val="black"/>
                </a:solidFill>
                <a:latin typeface="Arial" charset="0"/>
                <a:ea typeface="宋体" charset="-122"/>
              </a:rPr>
              <a:t>907.55+1600</a:t>
            </a:r>
            <a:r>
              <a:rPr lang="zh-CN" altLang="en-US" sz="2000">
                <a:solidFill>
                  <a:prstClr val="black"/>
                </a:solidFill>
                <a:latin typeface="Arial" charset="0"/>
                <a:ea typeface="宋体" charset="-122"/>
              </a:rPr>
              <a:t>） </a:t>
            </a:r>
            <a:r>
              <a:rPr lang="en-US" altLang="zh-CN" sz="2000">
                <a:solidFill>
                  <a:prstClr val="black"/>
                </a:solidFill>
                <a:latin typeface="Arial" charset="0"/>
                <a:ea typeface="宋体" charset="-122"/>
              </a:rPr>
              <a:t>=50151</a:t>
            </a:r>
            <a:r>
              <a:rPr lang="zh-CN" altLang="en-US" sz="2000">
                <a:solidFill>
                  <a:prstClr val="black"/>
                </a:solidFill>
                <a:latin typeface="Arial" charset="0"/>
                <a:ea typeface="宋体" charset="-122"/>
              </a:rPr>
              <a:t>元</a:t>
            </a:r>
          </a:p>
          <a:p>
            <a:pPr>
              <a:spcBef>
                <a:spcPct val="50000"/>
              </a:spcBef>
              <a:buFontTx/>
              <a:buNone/>
            </a:pPr>
            <a:r>
              <a:rPr lang="zh-CN" altLang="en-US" sz="2000">
                <a:solidFill>
                  <a:prstClr val="black"/>
                </a:solidFill>
                <a:latin typeface="Arial" charset="0"/>
                <a:ea typeface="宋体" charset="-122"/>
              </a:rPr>
              <a:t>比估算的</a:t>
            </a:r>
            <a:r>
              <a:rPr lang="en-US" altLang="zh-CN" sz="2000">
                <a:solidFill>
                  <a:prstClr val="black"/>
                </a:solidFill>
                <a:latin typeface="Arial" charset="0"/>
                <a:ea typeface="宋体" charset="-122"/>
              </a:rPr>
              <a:t>48000</a:t>
            </a:r>
            <a:r>
              <a:rPr lang="zh-CN" altLang="en-US" sz="2000">
                <a:solidFill>
                  <a:prstClr val="black"/>
                </a:solidFill>
                <a:latin typeface="Arial" charset="0"/>
                <a:ea typeface="宋体" charset="-122"/>
              </a:rPr>
              <a:t>元多了</a:t>
            </a:r>
            <a:r>
              <a:rPr lang="en-US" altLang="zh-CN" sz="2000">
                <a:solidFill>
                  <a:prstClr val="black"/>
                </a:solidFill>
                <a:latin typeface="Arial" charset="0"/>
                <a:ea typeface="宋体" charset="-122"/>
              </a:rPr>
              <a:t>2151</a:t>
            </a:r>
            <a:r>
              <a:rPr lang="zh-CN" altLang="en-US" sz="2000">
                <a:solidFill>
                  <a:prstClr val="black"/>
                </a:solidFill>
                <a:latin typeface="Arial" charset="0"/>
                <a:ea typeface="宋体" charset="-122"/>
              </a:rPr>
              <a:t>元，约</a:t>
            </a:r>
            <a:r>
              <a:rPr lang="en-US" altLang="zh-CN" sz="2000">
                <a:solidFill>
                  <a:prstClr val="black"/>
                </a:solidFill>
                <a:latin typeface="Arial" charset="0"/>
                <a:ea typeface="宋体" charset="-122"/>
              </a:rPr>
              <a:t>4.48%.</a:t>
            </a:r>
          </a:p>
        </p:txBody>
      </p:sp>
    </p:spTree>
    <p:extLst>
      <p:ext uri="{BB962C8B-B14F-4D97-AF65-F5344CB8AC3E}">
        <p14:creationId xmlns:p14="http://schemas.microsoft.com/office/powerpoint/2010/main" val="486555539"/>
      </p:ext>
    </p:extLst>
  </p:cSld>
  <p:clrMapOvr>
    <a:masterClrMapping/>
  </p:clrMapOvr>
  <p:transition spd="med">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noChangeArrowheads="1"/>
          </p:cNvSpPr>
          <p:nvPr>
            <p:ph type="title"/>
          </p:nvPr>
        </p:nvSpPr>
        <p:spPr>
          <a:xfrm>
            <a:off x="4391026" y="2413000"/>
            <a:ext cx="4360863" cy="2567517"/>
          </a:xfrm>
        </p:spPr>
        <p:txBody>
          <a:bodyPr/>
          <a:lstStyle/>
          <a:p>
            <a:r>
              <a:rPr sz="4000"/>
              <a:t>第四节</a:t>
            </a:r>
            <a:br>
              <a:rPr altLang="zh-CN" sz="4000"/>
            </a:br>
            <a:br>
              <a:rPr altLang="zh-CN" sz="4000"/>
            </a:br>
            <a:r>
              <a:rPr altLang="zh-CN" sz="4000"/>
              <a:t>项目成本预算</a:t>
            </a:r>
            <a:endParaRPr sz="4000"/>
          </a:p>
        </p:txBody>
      </p:sp>
      <p:sp>
        <p:nvSpPr>
          <p:cNvPr id="33794"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379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15D87297-4320-4725-9800-11DB55A045DA}" type="slidenum">
              <a:rPr altLang="zh-CN">
                <a:solidFill>
                  <a:srgbClr val="000000"/>
                </a:solidFill>
                <a:latin typeface="华文楷体" pitchFamily="2" charset="-122"/>
                <a:ea typeface="华文楷体" pitchFamily="2" charset="-122"/>
              </a:rPr>
              <a:pPr/>
              <a:t>39</a:t>
            </a:fld>
            <a:endParaRPr lang="zh-CN" altLang="zh-CN">
              <a:solidFill>
                <a:srgbClr val="000000"/>
              </a:solidFill>
              <a:latin typeface="华文楷体" pitchFamily="2" charset="-122"/>
              <a:ea typeface="华文楷体"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357688" y="1000125"/>
            <a:ext cx="4786312" cy="461963"/>
          </a:xfrm>
          <a:prstGeom prst="rect">
            <a:avLst/>
          </a:prstGeom>
          <a:noFill/>
        </p:spPr>
        <p:txBody>
          <a:bodyPr>
            <a:spAutoFit/>
          </a:bodyPr>
          <a:lstStyle/>
          <a:p>
            <a:pPr algn="ctr">
              <a:buFontTx/>
              <a:buNone/>
              <a:defRPr/>
            </a:pPr>
            <a:r>
              <a:rPr lang="zh-CN" altLang="en-US" sz="2400" b="1" dirty="0">
                <a:solidFill>
                  <a:srgbClr val="C00000"/>
                </a:solidFill>
                <a:latin typeface="宋体" pitchFamily="2" charset="-122"/>
              </a:rPr>
              <a:t>案例故事</a:t>
            </a:r>
            <a:r>
              <a:rPr lang="en-US" altLang="zh-CN" sz="2400" b="1" dirty="0">
                <a:solidFill>
                  <a:srgbClr val="C00000"/>
                </a:solidFill>
                <a:latin typeface="宋体" pitchFamily="2" charset="-122"/>
              </a:rPr>
              <a:t>2 </a:t>
            </a:r>
            <a:r>
              <a:rPr lang="zh-CN" altLang="en-US" sz="2400" b="1" dirty="0">
                <a:solidFill>
                  <a:srgbClr val="C00000"/>
                </a:solidFill>
                <a:latin typeface="宋体" pitchFamily="2" charset="-122"/>
              </a:rPr>
              <a:t>国美电器的盈利分析</a:t>
            </a:r>
          </a:p>
        </p:txBody>
      </p:sp>
      <p:sp>
        <p:nvSpPr>
          <p:cNvPr id="4" name="灯片编号占位符 4"/>
          <p:cNvSpPr>
            <a:spLocks noGrp="1"/>
          </p:cNvSpPr>
          <p:nvPr>
            <p:ph type="sldNum" sz="quarter" idx="12"/>
          </p:nvPr>
        </p:nvSpPr>
        <p:spPr>
          <a:xfrm>
            <a:off x="6667500" y="6148388"/>
            <a:ext cx="2133600" cy="457200"/>
          </a:xfrm>
        </p:spPr>
        <p:txBody>
          <a:bodyPr/>
          <a:lstStyle/>
          <a:p>
            <a:pPr algn="ctr">
              <a:defRPr/>
            </a:pPr>
            <a:fld id="{7F7B5563-0B04-4192-827A-EE03DE9CF6E7}" type="slidenum">
              <a:rPr lang="en-US" altLang="zh-CN" smtClean="0">
                <a:solidFill>
                  <a:srgbClr val="04617B">
                    <a:shade val="90000"/>
                  </a:srgbClr>
                </a:solidFill>
              </a:rPr>
              <a:pPr algn="ctr">
                <a:defRPr/>
              </a:pPr>
              <a:t>4</a:t>
            </a:fld>
            <a:endParaRPr lang="en-US" altLang="zh-CN">
              <a:solidFill>
                <a:srgbClr val="04617B">
                  <a:shade val="90000"/>
                </a:srgbClr>
              </a:solidFill>
            </a:endParaRPr>
          </a:p>
        </p:txBody>
      </p:sp>
      <p:sp>
        <p:nvSpPr>
          <p:cNvPr id="15365" name="Text Box 3"/>
          <p:cNvSpPr txBox="1">
            <a:spLocks noChangeArrowheads="1"/>
          </p:cNvSpPr>
          <p:nvPr/>
        </p:nvSpPr>
        <p:spPr bwMode="auto">
          <a:xfrm>
            <a:off x="285750" y="1500188"/>
            <a:ext cx="8534400" cy="4838700"/>
          </a:xfrm>
          <a:prstGeom prst="rect">
            <a:avLst/>
          </a:prstGeom>
          <a:noFill/>
          <a:ln w="28575" algn="ctr">
            <a:noFill/>
            <a:miter lim="800000"/>
            <a:headEnd/>
            <a:tailEnd/>
          </a:ln>
        </p:spPr>
        <p:txBody>
          <a:bodyPr lIns="108000" rIns="108000">
            <a:spAutoFit/>
          </a:bodyPr>
          <a:lstStyle/>
          <a:p>
            <a:pPr indent="457200">
              <a:buClr>
                <a:srgbClr val="DBF5F9"/>
              </a:buClr>
              <a:buSzPct val="75000"/>
              <a:buFont typeface="Wingdings" pitchFamily="2" charset="2"/>
              <a:buNone/>
            </a:pPr>
            <a:r>
              <a:rPr lang="zh-CN" altLang="en-US" sz="2400" b="1" dirty="0">
                <a:solidFill>
                  <a:prstClr val="black"/>
                </a:solidFill>
                <a:latin typeface="楷体" pitchFamily="49" charset="-122"/>
                <a:ea typeface="楷体" pitchFamily="49" charset="-122"/>
              </a:rPr>
              <a:t>国美赚钱的方法：</a:t>
            </a:r>
            <a:r>
              <a:rPr lang="zh-CN" altLang="en-US" sz="2400" b="1" dirty="0">
                <a:solidFill>
                  <a:srgbClr val="FF0000"/>
                </a:solidFill>
                <a:latin typeface="楷体" pitchFamily="49" charset="-122"/>
                <a:ea typeface="楷体" pitchFamily="49" charset="-122"/>
              </a:rPr>
              <a:t>“现金流游戏”</a:t>
            </a:r>
          </a:p>
          <a:p>
            <a:pPr indent="457200">
              <a:buClr>
                <a:srgbClr val="DBF5F9"/>
              </a:buClr>
              <a:buSzPct val="75000"/>
              <a:buFont typeface="Wingdings" pitchFamily="2" charset="2"/>
              <a:buNone/>
            </a:pPr>
            <a:r>
              <a:rPr lang="zh-CN" altLang="en-US" sz="2400" b="1" dirty="0">
                <a:solidFill>
                  <a:prstClr val="black"/>
                </a:solidFill>
                <a:latin typeface="楷体" pitchFamily="49" charset="-122"/>
                <a:ea typeface="楷体" pitchFamily="49" charset="-122"/>
              </a:rPr>
              <a:t>国美的秘密在于应收账款和现金流控制。顾客选中商品当场付钱取走商品，国美收到钱之后并没有马上打给电器供应商，而是对他们有一定时间</a:t>
            </a:r>
            <a:r>
              <a:rPr lang="zh-CN" altLang="en-US" sz="2400" b="1" dirty="0">
                <a:solidFill>
                  <a:srgbClr val="FF0000"/>
                </a:solidFill>
                <a:latin typeface="楷体" pitchFamily="49" charset="-122"/>
                <a:ea typeface="楷体" pitchFamily="49" charset="-122"/>
              </a:rPr>
              <a:t>账期</a:t>
            </a:r>
            <a:r>
              <a:rPr lang="zh-CN" altLang="en-US" sz="2400" b="1" dirty="0">
                <a:solidFill>
                  <a:prstClr val="black"/>
                </a:solidFill>
                <a:latin typeface="楷体" pitchFamily="49" charset="-122"/>
                <a:ea typeface="楷体" pitchFamily="49" charset="-122"/>
              </a:rPr>
              <a:t>，要经过一段时间后才会支付给厂家货款。虽然每天都有大量的进款和出款，但总有一笔相对的，一定期限内的</a:t>
            </a:r>
            <a:r>
              <a:rPr lang="zh-CN" altLang="en-US" sz="2400" b="1" dirty="0">
                <a:solidFill>
                  <a:srgbClr val="FF0000"/>
                </a:solidFill>
                <a:latin typeface="楷体" pitchFamily="49" charset="-122"/>
                <a:ea typeface="楷体" pitchFamily="49" charset="-122"/>
              </a:rPr>
              <a:t>“沉淀”资金</a:t>
            </a:r>
            <a:r>
              <a:rPr lang="zh-CN" altLang="en-US" sz="2400" b="1" dirty="0">
                <a:solidFill>
                  <a:prstClr val="black"/>
                </a:solidFill>
                <a:latin typeface="楷体" pitchFamily="49" charset="-122"/>
                <a:ea typeface="楷体" pitchFamily="49" charset="-122"/>
              </a:rPr>
              <a:t>。这笔钱有多大呢</a:t>
            </a:r>
            <a:r>
              <a:rPr lang="en-US" altLang="zh-CN" sz="2400" b="1" dirty="0">
                <a:solidFill>
                  <a:prstClr val="black"/>
                </a:solidFill>
                <a:latin typeface="楷体" pitchFamily="49" charset="-122"/>
                <a:ea typeface="楷体" pitchFamily="49" charset="-122"/>
              </a:rPr>
              <a:t>?</a:t>
            </a:r>
            <a:r>
              <a:rPr lang="zh-CN" altLang="en-US" sz="2400" b="1" dirty="0">
                <a:solidFill>
                  <a:prstClr val="black"/>
                </a:solidFill>
                <a:latin typeface="楷体" pitchFamily="49" charset="-122"/>
                <a:ea typeface="楷体" pitchFamily="49" charset="-122"/>
              </a:rPr>
              <a:t>按照国美电器规模的推算，正常情况下，国美的账上有</a:t>
            </a:r>
            <a:r>
              <a:rPr lang="en-US" altLang="zh-CN" sz="2400" b="1" dirty="0">
                <a:solidFill>
                  <a:prstClr val="black"/>
                </a:solidFill>
                <a:latin typeface="楷体" pitchFamily="49" charset="-122"/>
                <a:ea typeface="楷体" pitchFamily="49" charset="-122"/>
              </a:rPr>
              <a:t>30</a:t>
            </a:r>
            <a:r>
              <a:rPr lang="zh-CN" altLang="en-US" sz="2400" b="1" dirty="0">
                <a:solidFill>
                  <a:prstClr val="black"/>
                </a:solidFill>
                <a:latin typeface="楷体" pitchFamily="49" charset="-122"/>
                <a:ea typeface="楷体" pitchFamily="49" charset="-122"/>
              </a:rPr>
              <a:t>亿到</a:t>
            </a:r>
            <a:r>
              <a:rPr lang="en-US" altLang="zh-CN" sz="2400" b="1" dirty="0">
                <a:solidFill>
                  <a:prstClr val="black"/>
                </a:solidFill>
                <a:latin typeface="楷体" pitchFamily="49" charset="-122"/>
                <a:ea typeface="楷体" pitchFamily="49" charset="-122"/>
              </a:rPr>
              <a:t>40</a:t>
            </a:r>
            <a:r>
              <a:rPr lang="zh-CN" altLang="en-US" sz="2400" b="1" dirty="0">
                <a:solidFill>
                  <a:prstClr val="black"/>
                </a:solidFill>
                <a:latin typeface="楷体" pitchFamily="49" charset="-122"/>
                <a:ea typeface="楷体" pitchFamily="49" charset="-122"/>
              </a:rPr>
              <a:t>亿元的现金。</a:t>
            </a:r>
          </a:p>
          <a:p>
            <a:pPr indent="457200">
              <a:buClr>
                <a:srgbClr val="DBF5F9"/>
              </a:buClr>
              <a:buSzPct val="75000"/>
              <a:buFont typeface="Wingdings" pitchFamily="2" charset="2"/>
              <a:buNone/>
            </a:pPr>
            <a:r>
              <a:rPr lang="zh-CN" altLang="en-US" sz="2400" b="1" dirty="0">
                <a:solidFill>
                  <a:prstClr val="black"/>
                </a:solidFill>
                <a:latin typeface="楷体" pitchFamily="49" charset="-122"/>
                <a:ea typeface="楷体" pitchFamily="49" charset="-122"/>
              </a:rPr>
              <a:t>零售企业通过挪用流动资金，提供产业扩大和资本运作需要的运作资金，甚至成为产业资本，是国际上大型零售企业沃尔玛、家乐福等的一贯做法。国美电器的东家是鹏润投资有限公司，鹏润投资下属的企业是：国美电器、鹏润地产、鹏泰投资。可以看出，</a:t>
            </a:r>
            <a:r>
              <a:rPr lang="zh-CN" altLang="en-US" sz="2400" b="1" dirty="0">
                <a:solidFill>
                  <a:srgbClr val="FF0000"/>
                </a:solidFill>
                <a:latin typeface="楷体" pitchFamily="49" charset="-122"/>
                <a:ea typeface="楷体" pitchFamily="49" charset="-122"/>
              </a:rPr>
              <a:t>沉淀资金的去处是鹏润地产</a:t>
            </a:r>
            <a:r>
              <a:rPr lang="zh-CN" altLang="en-US" sz="2400" b="1" dirty="0">
                <a:solidFill>
                  <a:prstClr val="black"/>
                </a:solidFill>
                <a:latin typeface="楷体" pitchFamily="49" charset="-122"/>
                <a:ea typeface="楷体" pitchFamily="49" charset="-122"/>
              </a:rPr>
              <a:t>。</a:t>
            </a:r>
          </a:p>
        </p:txBody>
      </p:sp>
      <p:sp>
        <p:nvSpPr>
          <p:cNvPr id="15366" name="Text Box 4"/>
          <p:cNvSpPr txBox="1">
            <a:spLocks noChangeArrowheads="1"/>
          </p:cNvSpPr>
          <p:nvPr/>
        </p:nvSpPr>
        <p:spPr bwMode="auto">
          <a:xfrm>
            <a:off x="4787900" y="6461125"/>
            <a:ext cx="3486150" cy="396875"/>
          </a:xfrm>
          <a:prstGeom prst="rect">
            <a:avLst/>
          </a:prstGeom>
          <a:solidFill>
            <a:schemeClr val="accent1"/>
          </a:solidFill>
          <a:ln w="9525">
            <a:noFill/>
            <a:miter lim="800000"/>
            <a:headEnd/>
            <a:tailEnd/>
          </a:ln>
        </p:spPr>
        <p:txBody>
          <a:bodyPr wrap="none">
            <a:spAutoFit/>
          </a:bodyPr>
          <a:lstStyle/>
          <a:p>
            <a:pPr>
              <a:buFontTx/>
              <a:buNone/>
            </a:pPr>
            <a:r>
              <a:rPr lang="zh-CN" altLang="en-US" sz="2000" b="1">
                <a:solidFill>
                  <a:prstClr val="white"/>
                </a:solidFill>
                <a:latin typeface="Arial" charset="0"/>
                <a:ea typeface="宋体" charset="-122"/>
              </a:rPr>
              <a:t>结论：积极的成本计划！！！</a:t>
            </a:r>
          </a:p>
        </p:txBody>
      </p:sp>
      <p:grpSp>
        <p:nvGrpSpPr>
          <p:cNvPr id="15367" name="组合 1"/>
          <p:cNvGrpSpPr>
            <a:grpSpLocks/>
          </p:cNvGrpSpPr>
          <p:nvPr/>
        </p:nvGrpSpPr>
        <p:grpSpPr bwMode="auto">
          <a:xfrm>
            <a:off x="8572500" y="6143625"/>
            <a:ext cx="500063" cy="500063"/>
            <a:chOff x="6643702" y="5857892"/>
            <a:chExt cx="500066" cy="500066"/>
          </a:xfrm>
        </p:grpSpPr>
        <p:sp>
          <p:nvSpPr>
            <p:cNvPr id="8" name="椭圆 7"/>
            <p:cNvSpPr/>
            <p:nvPr/>
          </p:nvSpPr>
          <p:spPr>
            <a:xfrm>
              <a:off x="6643702" y="5857892"/>
              <a:ext cx="500066" cy="500066"/>
            </a:xfrm>
            <a:prstGeom prst="ellipse">
              <a:avLst/>
            </a:prstGeom>
            <a:ln/>
          </p:spPr>
          <p:style>
            <a:lnRef idx="0">
              <a:schemeClr val="accent1"/>
            </a:lnRef>
            <a:fillRef idx="3">
              <a:schemeClr val="accent1"/>
            </a:fillRef>
            <a:effectRef idx="3">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9" name="左箭头 8">
              <a:hlinkClick r:id="rId2" action="ppaction://hlinksldjump"/>
            </p:cNvPr>
            <p:cNvSpPr/>
            <p:nvPr/>
          </p:nvSpPr>
          <p:spPr>
            <a:xfrm>
              <a:off x="6786578" y="6000768"/>
              <a:ext cx="214314" cy="214314"/>
            </a:xfrm>
            <a:prstGeom prst="left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buFontTx/>
                <a:buNone/>
                <a:defRPr/>
              </a:pPr>
              <a:endParaRPr lang="zh-CN" altLang="en-US">
                <a:solidFill>
                  <a:prstClr val="white"/>
                </a:solidFill>
              </a:endParaRPr>
            </a:p>
          </p:txBody>
        </p:sp>
      </p:grpSp>
    </p:spTree>
    <p:extLst>
      <p:ext uri="{BB962C8B-B14F-4D97-AF65-F5344CB8AC3E}">
        <p14:creationId xmlns:p14="http://schemas.microsoft.com/office/powerpoint/2010/main" val="1356464503"/>
      </p:ext>
    </p:extLst>
  </p:cSld>
  <p:clrMapOvr>
    <a:masterClrMapping/>
  </p:clrMapOvr>
  <p:transition spd="med">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noChangeArrowheads="1"/>
          </p:cNvSpPr>
          <p:nvPr>
            <p:ph type="title"/>
          </p:nvPr>
        </p:nvSpPr>
        <p:spPr>
          <a:xfrm>
            <a:off x="547688" y="685801"/>
            <a:ext cx="8291512" cy="700617"/>
          </a:xfrm>
        </p:spPr>
        <p:txBody>
          <a:bodyPr/>
          <a:lstStyle/>
          <a:p>
            <a:r>
              <a:rPr lang="zh-CN" altLang="zh-CN" dirty="0"/>
              <a:t>项目成本</a:t>
            </a:r>
            <a:r>
              <a:rPr lang="zh-CN" altLang="en-US" dirty="0"/>
              <a:t>预算</a:t>
            </a:r>
          </a:p>
        </p:txBody>
      </p:sp>
      <p:sp>
        <p:nvSpPr>
          <p:cNvPr id="3" name="内容占位符 2"/>
          <p:cNvSpPr>
            <a:spLocks noGrp="1"/>
          </p:cNvSpPr>
          <p:nvPr>
            <p:ph idx="1"/>
          </p:nvPr>
        </p:nvSpPr>
        <p:spPr>
          <a:xfrm>
            <a:off x="1143000" y="1498600"/>
            <a:ext cx="7372350" cy="3759152"/>
          </a:xfrm>
          <a:solidFill>
            <a:schemeClr val="accent3">
              <a:lumMod val="20000"/>
              <a:lumOff val="80000"/>
            </a:schemeClr>
          </a:solidFill>
        </p:spPr>
        <p:txBody>
          <a:bodyPr>
            <a:normAutofit/>
          </a:bodyPr>
          <a:lstStyle/>
          <a:p>
            <a:pPr marL="357505" indent="0">
              <a:lnSpc>
                <a:spcPct val="140000"/>
              </a:lnSpc>
              <a:defRPr/>
            </a:pPr>
            <a:r>
              <a:rPr lang="zh-CN" altLang="en-US" dirty="0"/>
              <a:t>是项目成本控制的基础；</a:t>
            </a:r>
            <a:endParaRPr lang="en-US" altLang="zh-CN" dirty="0"/>
          </a:p>
          <a:p>
            <a:pPr marL="357505" indent="0">
              <a:lnSpc>
                <a:spcPct val="140000"/>
              </a:lnSpc>
              <a:defRPr/>
            </a:pPr>
            <a:r>
              <a:rPr lang="zh-CN" altLang="en-US" dirty="0"/>
              <a:t>在项目成本估算的基础上，项目成本预算能够更加精准地估算项目总成本，将其分摊到项目的各项具体活动和各个具体项目阶段上；</a:t>
            </a:r>
            <a:endParaRPr lang="en-US" altLang="zh-CN" dirty="0"/>
          </a:p>
          <a:p>
            <a:pPr marL="357505" indent="0">
              <a:lnSpc>
                <a:spcPct val="140000"/>
              </a:lnSpc>
              <a:defRPr/>
            </a:pPr>
            <a:r>
              <a:rPr lang="zh-CN" altLang="en-US" dirty="0"/>
              <a:t>为项目成本控制制订基准计划的项目成本管理活动。</a:t>
            </a:r>
            <a:endParaRPr altLang="en-US" dirty="0"/>
          </a:p>
        </p:txBody>
      </p:sp>
      <p:sp>
        <p:nvSpPr>
          <p:cNvPr id="3481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482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7BCCAED1-E375-426A-BFD0-871C4581E321}" type="slidenum">
              <a:rPr altLang="zh-CN">
                <a:solidFill>
                  <a:srgbClr val="000000"/>
                </a:solidFill>
                <a:latin typeface="华文楷体" pitchFamily="2" charset="-122"/>
                <a:ea typeface="华文楷体" pitchFamily="2" charset="-122"/>
              </a:rPr>
              <a:pPr/>
              <a:t>40</a:t>
            </a:fld>
            <a:endParaRPr lang="zh-CN" altLang="zh-CN">
              <a:solidFill>
                <a:srgbClr val="000000"/>
              </a:solidFill>
              <a:latin typeface="华文楷体" pitchFamily="2" charset="-122"/>
              <a:ea typeface="华文楷体" pitchFamily="2" charset="-122"/>
            </a:endParaRPr>
          </a:p>
        </p:txBody>
      </p:sp>
    </p:spTree>
    <p:extLst>
      <p:ext uri="{BB962C8B-B14F-4D97-AF65-F5344CB8AC3E}">
        <p14:creationId xmlns:p14="http://schemas.microsoft.com/office/powerpoint/2010/main" val="80448393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noChangeArrowheads="1"/>
          </p:cNvSpPr>
          <p:nvPr>
            <p:ph type="title"/>
          </p:nvPr>
        </p:nvSpPr>
        <p:spPr>
          <a:xfrm>
            <a:off x="547688" y="685801"/>
            <a:ext cx="8291512" cy="700617"/>
          </a:xfrm>
        </p:spPr>
        <p:txBody>
          <a:bodyPr/>
          <a:lstStyle/>
          <a:p>
            <a:r>
              <a:rPr lang="zh-CN" altLang="en-US" dirty="0"/>
              <a:t>一、</a:t>
            </a:r>
            <a:r>
              <a:rPr lang="zh-CN" altLang="zh-CN" dirty="0"/>
              <a:t>项目成本</a:t>
            </a:r>
            <a:r>
              <a:rPr lang="zh-CN" altLang="en-US" dirty="0"/>
              <a:t>预算</a:t>
            </a:r>
            <a:r>
              <a:rPr lang="zh-CN" altLang="zh-CN" dirty="0"/>
              <a:t>的依据</a:t>
            </a:r>
            <a:endParaRPr lang="zh-CN" altLang="en-US" dirty="0"/>
          </a:p>
        </p:txBody>
      </p:sp>
      <p:sp>
        <p:nvSpPr>
          <p:cNvPr id="3" name="内容占位符 2"/>
          <p:cNvSpPr>
            <a:spLocks noGrp="1"/>
          </p:cNvSpPr>
          <p:nvPr>
            <p:ph idx="1"/>
          </p:nvPr>
        </p:nvSpPr>
        <p:spPr>
          <a:xfrm>
            <a:off x="1143000" y="1498600"/>
            <a:ext cx="7372350" cy="3759152"/>
          </a:xfrm>
          <a:solidFill>
            <a:schemeClr val="accent3">
              <a:lumMod val="20000"/>
              <a:lumOff val="80000"/>
            </a:schemeClr>
          </a:solidFill>
        </p:spPr>
        <p:txBody>
          <a:bodyPr>
            <a:normAutofit/>
          </a:bodyPr>
          <a:lstStyle/>
          <a:p>
            <a:pPr marL="357505" indent="0">
              <a:lnSpc>
                <a:spcPct val="140000"/>
              </a:lnSpc>
              <a:defRPr/>
            </a:pPr>
            <a:r>
              <a:rPr sz="2600" dirty="0"/>
              <a:t>项目成本估算文件</a:t>
            </a:r>
            <a:endParaRPr lang="en-US" sz="2600" dirty="0"/>
          </a:p>
          <a:p>
            <a:pPr marL="357505" indent="0">
              <a:lnSpc>
                <a:spcPct val="140000"/>
              </a:lnSpc>
              <a:buNone/>
              <a:defRPr/>
            </a:pPr>
            <a:r>
              <a:rPr lang="zh-CN" altLang="en-US" sz="2600" dirty="0"/>
              <a:t>该文件是确定项目成本预算的主要依据。</a:t>
            </a:r>
            <a:endParaRPr lang="en-US" sz="2600" dirty="0"/>
          </a:p>
          <a:p>
            <a:pPr marL="357505" indent="0">
              <a:lnSpc>
                <a:spcPct val="140000"/>
              </a:lnSpc>
              <a:defRPr/>
            </a:pPr>
            <a:r>
              <a:rPr sz="2600" dirty="0"/>
              <a:t>工作分解结构</a:t>
            </a:r>
          </a:p>
          <a:p>
            <a:pPr marL="357505" indent="0">
              <a:lnSpc>
                <a:spcPct val="140000"/>
              </a:lnSpc>
              <a:defRPr/>
            </a:pPr>
            <a:r>
              <a:rPr sz="2600" dirty="0"/>
              <a:t>项目进度计划</a:t>
            </a:r>
          </a:p>
          <a:p>
            <a:pPr marL="357505" indent="0">
              <a:lnSpc>
                <a:spcPct val="140000"/>
              </a:lnSpc>
              <a:defRPr/>
            </a:pPr>
            <a:r>
              <a:rPr sz="2600" dirty="0"/>
              <a:t>组织过程资产</a:t>
            </a:r>
          </a:p>
          <a:p>
            <a:pPr marL="0" indent="0">
              <a:buNone/>
              <a:defRPr/>
            </a:pPr>
            <a:r>
              <a:rPr altLang="en-US" dirty="0"/>
              <a:t>    </a:t>
            </a:r>
            <a:r>
              <a:rPr lang="zh-CN" altLang="en-US" dirty="0"/>
              <a:t>现有的、正式和非正式的、与成本预算有关的政策、程序和指南；成本预算方法；报告方法。</a:t>
            </a:r>
            <a:endParaRPr altLang="en-US" dirty="0"/>
          </a:p>
        </p:txBody>
      </p:sp>
      <p:sp>
        <p:nvSpPr>
          <p:cNvPr id="3481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482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7BCCAED1-E375-426A-BFD0-871C4581E321}" type="slidenum">
              <a:rPr altLang="zh-CN">
                <a:solidFill>
                  <a:srgbClr val="000000"/>
                </a:solidFill>
                <a:latin typeface="华文楷体" pitchFamily="2" charset="-122"/>
                <a:ea typeface="华文楷体" pitchFamily="2" charset="-122"/>
              </a:rPr>
              <a:pPr/>
              <a:t>41</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noChangeArrowheads="1"/>
          </p:cNvSpPr>
          <p:nvPr>
            <p:ph type="title"/>
          </p:nvPr>
        </p:nvSpPr>
        <p:spPr>
          <a:xfrm>
            <a:off x="547688" y="685801"/>
            <a:ext cx="8291512" cy="700617"/>
          </a:xfrm>
        </p:spPr>
        <p:txBody>
          <a:bodyPr/>
          <a:lstStyle/>
          <a:p>
            <a:r>
              <a:rPr lang="zh-CN" altLang="en-US" dirty="0"/>
              <a:t>二、</a:t>
            </a:r>
            <a:r>
              <a:rPr lang="zh-CN" altLang="zh-CN" dirty="0"/>
              <a:t>项目成本</a:t>
            </a:r>
            <a:r>
              <a:rPr lang="zh-CN" altLang="en-US" dirty="0"/>
              <a:t>预</a:t>
            </a:r>
            <a:r>
              <a:rPr lang="zh-CN" altLang="zh-CN" dirty="0"/>
              <a:t>算的方法和过程</a:t>
            </a:r>
            <a:endParaRPr lang="zh-CN" altLang="en-US" dirty="0"/>
          </a:p>
        </p:txBody>
      </p:sp>
      <p:sp>
        <p:nvSpPr>
          <p:cNvPr id="3" name="内容占位符 2"/>
          <p:cNvSpPr>
            <a:spLocks noGrp="1"/>
          </p:cNvSpPr>
          <p:nvPr>
            <p:ph idx="1"/>
          </p:nvPr>
        </p:nvSpPr>
        <p:spPr>
          <a:xfrm>
            <a:off x="1143000" y="1498600"/>
            <a:ext cx="6553200" cy="4368800"/>
          </a:xfrm>
          <a:solidFill>
            <a:schemeClr val="accent3">
              <a:lumMod val="20000"/>
              <a:lumOff val="80000"/>
            </a:schemeClr>
          </a:solidFill>
        </p:spPr>
        <p:txBody>
          <a:bodyPr/>
          <a:lstStyle/>
          <a:p>
            <a:pPr marL="0" indent="0">
              <a:buFont typeface="Wingdings 2" pitchFamily="18" charset="2"/>
              <a:buNone/>
              <a:defRPr/>
            </a:pPr>
            <a:r>
              <a:rPr lang="en-US" sz="2800" b="1" dirty="0"/>
              <a:t>1.</a:t>
            </a:r>
            <a:r>
              <a:rPr altLang="en-US" sz="2800" b="1" dirty="0"/>
              <a:t>方法</a:t>
            </a:r>
            <a:endParaRPr lang="en-US" sz="2800" b="1" dirty="0"/>
          </a:p>
          <a:p>
            <a:pPr marL="357505" indent="-357505">
              <a:defRPr/>
            </a:pPr>
            <a:r>
              <a:rPr b="1" dirty="0"/>
              <a:t>自上而下的项目预算</a:t>
            </a:r>
          </a:p>
          <a:p>
            <a:pPr marL="0" indent="457200">
              <a:buFont typeface="Wingdings 2" pitchFamily="18" charset="2"/>
              <a:buNone/>
              <a:defRPr/>
            </a:pPr>
            <a:r>
              <a:rPr lang="en-US" dirty="0"/>
              <a:t> </a:t>
            </a:r>
            <a:r>
              <a:rPr dirty="0"/>
              <a:t>这种方法主要依赖于中上层项目管理人员的经验和直觉判断。这些经验和判断可能来自于历史数据或相关项目的现实数据。</a:t>
            </a:r>
            <a:endParaRPr lang="en-US" dirty="0"/>
          </a:p>
          <a:p>
            <a:pPr marL="0" indent="457200">
              <a:buFont typeface="Wingdings 2" pitchFamily="18" charset="2"/>
              <a:buNone/>
              <a:defRPr/>
            </a:pPr>
            <a:endParaRPr lang="en-US" dirty="0"/>
          </a:p>
          <a:p>
            <a:pPr marL="357505" indent="-357505">
              <a:defRPr/>
            </a:pPr>
            <a:r>
              <a:rPr b="1" dirty="0"/>
              <a:t>自下而上的项目预算</a:t>
            </a:r>
          </a:p>
          <a:p>
            <a:pPr marL="0" indent="457200">
              <a:buFont typeface="Wingdings 2" pitchFamily="18" charset="2"/>
              <a:buNone/>
              <a:defRPr/>
            </a:pPr>
            <a:r>
              <a:rPr lang="en-US" dirty="0"/>
              <a:t> </a:t>
            </a:r>
            <a:r>
              <a:rPr dirty="0"/>
              <a:t>自下而上的项目预算方法要求运用</a:t>
            </a:r>
            <a:r>
              <a:rPr lang="en-US" dirty="0"/>
              <a:t>WBS</a:t>
            </a:r>
            <a:r>
              <a:rPr dirty="0"/>
              <a:t>对项目所有工作任务的时间和预算进行仔细考察。</a:t>
            </a:r>
            <a:endParaRPr altLang="en-US" dirty="0"/>
          </a:p>
        </p:txBody>
      </p:sp>
      <p:sp>
        <p:nvSpPr>
          <p:cNvPr id="3584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584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38BF233A-A0D0-43BD-A0D3-37190F52E06B}" type="slidenum">
              <a:rPr altLang="zh-CN">
                <a:solidFill>
                  <a:srgbClr val="000000"/>
                </a:solidFill>
                <a:latin typeface="华文楷体" pitchFamily="2" charset="-122"/>
                <a:ea typeface="华文楷体" pitchFamily="2" charset="-122"/>
              </a:rPr>
              <a:pPr/>
              <a:t>42</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noChangeArrowheads="1"/>
          </p:cNvSpPr>
          <p:nvPr>
            <p:ph type="title"/>
          </p:nvPr>
        </p:nvSpPr>
        <p:spPr>
          <a:xfrm>
            <a:off x="547688" y="685801"/>
            <a:ext cx="8291512" cy="700617"/>
          </a:xfrm>
        </p:spPr>
        <p:txBody>
          <a:bodyPr/>
          <a:lstStyle/>
          <a:p>
            <a:r>
              <a:rPr lang="zh-CN" altLang="en-US" dirty="0"/>
              <a:t>二、</a:t>
            </a:r>
            <a:r>
              <a:rPr lang="zh-CN" altLang="zh-CN" dirty="0"/>
              <a:t>项目成本</a:t>
            </a:r>
            <a:r>
              <a:rPr lang="zh-CN" altLang="en-US" dirty="0"/>
              <a:t>预</a:t>
            </a:r>
            <a:r>
              <a:rPr lang="zh-CN" altLang="zh-CN" dirty="0"/>
              <a:t>算的方法和过程</a:t>
            </a:r>
            <a:endParaRPr lang="zh-CN" altLang="en-US" dirty="0"/>
          </a:p>
        </p:txBody>
      </p:sp>
      <p:sp>
        <p:nvSpPr>
          <p:cNvPr id="3" name="内容占位符 2"/>
          <p:cNvSpPr>
            <a:spLocks noGrp="1"/>
          </p:cNvSpPr>
          <p:nvPr>
            <p:ph idx="1"/>
          </p:nvPr>
        </p:nvSpPr>
        <p:spPr>
          <a:xfrm>
            <a:off x="1143000" y="1498600"/>
            <a:ext cx="7239000" cy="4470400"/>
          </a:xfrm>
          <a:solidFill>
            <a:schemeClr val="accent3">
              <a:lumMod val="20000"/>
              <a:lumOff val="80000"/>
            </a:schemeClr>
          </a:solidFill>
        </p:spPr>
        <p:txBody>
          <a:bodyPr/>
          <a:lstStyle/>
          <a:p>
            <a:pPr marL="0" indent="0">
              <a:buFont typeface="Wingdings 2" pitchFamily="18" charset="2"/>
              <a:buNone/>
              <a:defRPr/>
            </a:pPr>
            <a:r>
              <a:rPr lang="en-US" sz="2800" b="1" dirty="0"/>
              <a:t>2.</a:t>
            </a:r>
            <a:r>
              <a:rPr altLang="en-US" sz="2800" b="1" dirty="0"/>
              <a:t>步骤</a:t>
            </a:r>
            <a:endParaRPr lang="en-US" sz="2800" b="1" dirty="0"/>
          </a:p>
          <a:p>
            <a:pPr marL="357505" indent="-357505">
              <a:defRPr/>
            </a:pPr>
            <a:r>
              <a:rPr b="1" dirty="0"/>
              <a:t>分摊总预算成本</a:t>
            </a:r>
          </a:p>
          <a:p>
            <a:pPr marL="0" indent="457200">
              <a:buFont typeface="Wingdings 2" pitchFamily="18" charset="2"/>
              <a:buNone/>
              <a:defRPr/>
            </a:pPr>
            <a:r>
              <a:rPr dirty="0"/>
              <a:t>将项目总成本按各成本要素（人工、原</a:t>
            </a:r>
            <a:r>
              <a:rPr lang="zh-CN" altLang="en-US" dirty="0"/>
              <a:t>材</a:t>
            </a:r>
            <a:r>
              <a:rPr dirty="0"/>
              <a:t>料、设备等）分摊到工作分解结构中的工作单元（工作包）中，得到—个成本分解结构</a:t>
            </a:r>
            <a:r>
              <a:rPr lang="en-US" dirty="0"/>
              <a:t>(CBS)</a:t>
            </a:r>
            <a:r>
              <a:rPr dirty="0"/>
              <a:t>。</a:t>
            </a:r>
            <a:endParaRPr lang="en-US" dirty="0"/>
          </a:p>
          <a:p>
            <a:pPr marL="0" indent="457200">
              <a:buFont typeface="Wingdings 2" pitchFamily="18" charset="2"/>
              <a:buNone/>
              <a:defRPr/>
            </a:pPr>
            <a:endParaRPr dirty="0"/>
          </a:p>
          <a:p>
            <a:pPr marL="357505" indent="-357505">
              <a:defRPr/>
            </a:pPr>
            <a:r>
              <a:rPr b="1" dirty="0"/>
              <a:t>生成累计预算费用</a:t>
            </a:r>
          </a:p>
          <a:p>
            <a:pPr marL="0" indent="457200">
              <a:buFont typeface="Wingdings 2" pitchFamily="18" charset="2"/>
              <a:buNone/>
              <a:defRPr/>
            </a:pPr>
            <a:r>
              <a:rPr dirty="0"/>
              <a:t>为每个工作包建立总预算成本之后，进一步应该将每个工作包的成本分配到工作包的工期中。</a:t>
            </a:r>
          </a:p>
          <a:p>
            <a:pPr marL="357505" indent="-357505">
              <a:defRPr/>
            </a:pPr>
            <a:endParaRPr altLang="en-US" sz="2800" b="1" dirty="0"/>
          </a:p>
        </p:txBody>
      </p:sp>
      <p:sp>
        <p:nvSpPr>
          <p:cNvPr id="3686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686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F07F0657-B11C-4F14-BE21-A32AAF93486F}" type="slidenum">
              <a:rPr altLang="zh-CN">
                <a:solidFill>
                  <a:srgbClr val="000000"/>
                </a:solidFill>
                <a:latin typeface="华文楷体" pitchFamily="2" charset="-122"/>
                <a:ea typeface="华文楷体" pitchFamily="2" charset="-122"/>
              </a:rPr>
              <a:pPr/>
              <a:t>43</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5"/>
          <p:cNvSpPr>
            <a:spLocks noChangeArrowheads="1"/>
          </p:cNvSpPr>
          <p:nvPr/>
        </p:nvSpPr>
        <p:spPr bwMode="auto">
          <a:xfrm>
            <a:off x="8229600" y="6096000"/>
            <a:ext cx="609600" cy="381000"/>
          </a:xfrm>
          <a:prstGeom prst="rect">
            <a:avLst/>
          </a:prstGeom>
          <a:solidFill>
            <a:schemeClr val="bg1"/>
          </a:solidFill>
          <a:ln w="9525">
            <a:no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22531" name="Rectangle 2"/>
          <p:cNvSpPr>
            <a:spLocks noGrp="1" noChangeArrowheads="1"/>
          </p:cNvSpPr>
          <p:nvPr>
            <p:ph type="title"/>
          </p:nvPr>
        </p:nvSpPr>
        <p:spPr>
          <a:xfrm>
            <a:off x="228600" y="614363"/>
            <a:ext cx="3352800" cy="1463675"/>
          </a:xfrm>
          <a:noFill/>
        </p:spPr>
        <p:txBody>
          <a:bodyPr lIns="92075" tIns="46038" rIns="92075" bIns="46038">
            <a:spAutoFit/>
          </a:bodyPr>
          <a:lstStyle/>
          <a:p>
            <a:pPr eaLnBrk="1" hangingPunct="1"/>
            <a:r>
              <a:rPr lang="en-US" altLang="zh-CN" sz="3000" b="1" dirty="0">
                <a:solidFill>
                  <a:srgbClr val="C00000"/>
                </a:solidFill>
                <a:latin typeface="宋体" charset="-122"/>
              </a:rPr>
              <a:t>WBS—CBS</a:t>
            </a:r>
            <a:br>
              <a:rPr lang="en-US" altLang="zh-CN" sz="3000" b="1" dirty="0">
                <a:solidFill>
                  <a:srgbClr val="C00000"/>
                </a:solidFill>
                <a:latin typeface="宋体" charset="-122"/>
              </a:rPr>
            </a:br>
            <a:r>
              <a:rPr lang="zh-CN" altLang="en-US" sz="3000" b="1" dirty="0">
                <a:solidFill>
                  <a:srgbClr val="C00000"/>
                </a:solidFill>
                <a:latin typeface="宋体" charset="-122"/>
              </a:rPr>
              <a:t>工作分解结构</a:t>
            </a:r>
            <a:r>
              <a:rPr lang="en-US" altLang="zh-CN" sz="3000" b="1" dirty="0">
                <a:solidFill>
                  <a:srgbClr val="C00000"/>
                </a:solidFill>
                <a:latin typeface="宋体" charset="-122"/>
              </a:rPr>
              <a:t>-</a:t>
            </a:r>
            <a:br>
              <a:rPr lang="en-US" altLang="zh-CN" sz="3000" b="1" dirty="0">
                <a:solidFill>
                  <a:srgbClr val="C00000"/>
                </a:solidFill>
                <a:latin typeface="宋体" charset="-122"/>
              </a:rPr>
            </a:br>
            <a:r>
              <a:rPr lang="zh-CN" altLang="en-US" sz="3000" b="1" dirty="0">
                <a:solidFill>
                  <a:srgbClr val="C00000"/>
                </a:solidFill>
                <a:latin typeface="宋体" charset="-122"/>
              </a:rPr>
              <a:t>成本分解结构矩阵</a:t>
            </a:r>
          </a:p>
        </p:txBody>
      </p:sp>
      <p:graphicFrame>
        <p:nvGraphicFramePr>
          <p:cNvPr id="696437" name="Group 117"/>
          <p:cNvGraphicFramePr>
            <a:graphicFrameLocks noGrp="1"/>
          </p:cNvGraphicFramePr>
          <p:nvPr/>
        </p:nvGraphicFramePr>
        <p:xfrm>
          <a:off x="3581400" y="3200400"/>
          <a:ext cx="5181600" cy="2743201"/>
        </p:xfrm>
        <a:graphic>
          <a:graphicData uri="http://schemas.openxmlformats.org/drawingml/2006/table">
            <a:tbl>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tblGrid>
              <a:tr h="3937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dirty="0">
                          <a:ln>
                            <a:noFill/>
                          </a:ln>
                          <a:solidFill>
                            <a:schemeClr val="tx1"/>
                          </a:solidFill>
                          <a:effectLst/>
                          <a:latin typeface="Arial" charset="0"/>
                          <a:ea typeface="宋体" pitchFamily="2" charset="-122"/>
                        </a:rPr>
                        <a:t>4000</a:t>
                      </a:r>
                    </a:p>
                  </a:txBody>
                  <a:tcPr horzOverflow="overflow">
                    <a:lnL w="28575" cap="flat" cmpd="sng" algn="ctr">
                      <a:solidFill>
                        <a:schemeClr val="tx1"/>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3500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2000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1000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3000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13500</a:t>
                      </a:r>
                    </a:p>
                  </a:txBody>
                  <a:tcPr horzOverflow="overflow">
                    <a:lnL w="28575" cap="flat" cmpd="sng" algn="ctr">
                      <a:solidFill>
                        <a:srgbClr val="66FF33"/>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587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8000</a:t>
                      </a:r>
                    </a:p>
                  </a:txBody>
                  <a:tcPr horzOverflow="overflow">
                    <a:lnL w="28575" cap="flat" cmpd="sng" algn="ctr">
                      <a:solidFill>
                        <a:schemeClr val="tx1"/>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5600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4000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600" b="1"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600" b="1"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17600</a:t>
                      </a:r>
                    </a:p>
                  </a:txBody>
                  <a:tcPr horzOverflow="overflow">
                    <a:lnL w="28575" cap="flat" cmpd="sng" algn="ctr">
                      <a:solidFill>
                        <a:srgbClr val="66FF33"/>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429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600" b="1" i="0" u="none" strike="noStrike" cap="none" normalizeH="0" baseline="0" dirty="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600" b="1" i="0" u="none" strike="noStrike" cap="none" normalizeH="0" baseline="0" dirty="0">
                        <a:ln>
                          <a:noFill/>
                        </a:ln>
                        <a:solidFill>
                          <a:schemeClr val="tx1"/>
                        </a:solidFill>
                        <a:effectLst/>
                        <a:latin typeface="Arial" charset="0"/>
                        <a:ea typeface="宋体" pitchFamily="2" charset="-122"/>
                      </a:endParaRP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600" b="1"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4000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600" b="1"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4000</a:t>
                      </a:r>
                    </a:p>
                  </a:txBody>
                  <a:tcPr horzOverflow="overflow">
                    <a:lnL w="28575" cap="flat" cmpd="sng" algn="ctr">
                      <a:solidFill>
                        <a:srgbClr val="66FF33"/>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600" b="1" i="0" u="none" strike="noStrike" cap="none" normalizeH="0" baseline="0" dirty="0">
                        <a:ln>
                          <a:noFill/>
                        </a:ln>
                        <a:solidFill>
                          <a:schemeClr val="tx1"/>
                        </a:solidFill>
                        <a:effectLst/>
                        <a:latin typeface="Arial" charset="0"/>
                        <a:ea typeface="宋体" pitchFamily="2" charset="-122"/>
                      </a:endParaRPr>
                    </a:p>
                  </a:txBody>
                  <a:tcPr horzOverflow="overflow">
                    <a:lnL w="28575" cap="flat" cmpd="sng" algn="ctr">
                      <a:solidFill>
                        <a:schemeClr val="tx1"/>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600" b="1" i="0" u="none" strike="noStrike" cap="none" normalizeH="0" baseline="0" dirty="0">
                        <a:ln>
                          <a:noFill/>
                        </a:ln>
                        <a:solidFill>
                          <a:schemeClr val="tx1"/>
                        </a:solidFill>
                        <a:effectLst/>
                        <a:latin typeface="Arial" charset="0"/>
                        <a:ea typeface="宋体" pitchFamily="2" charset="-122"/>
                      </a:endParaRP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600" b="1"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6000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5000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11000</a:t>
                      </a:r>
                    </a:p>
                  </a:txBody>
                  <a:tcPr horzOverflow="overflow">
                    <a:lnL w="28575" cap="flat" cmpd="sng" algn="ctr">
                      <a:solidFill>
                        <a:srgbClr val="66FF33"/>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1000</a:t>
                      </a:r>
                    </a:p>
                  </a:txBody>
                  <a:tcPr horzOverflow="overflow">
                    <a:lnL w="28575" cap="flat" cmpd="sng" algn="ctr">
                      <a:solidFill>
                        <a:schemeClr val="tx1"/>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5000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600" b="1" i="0" u="none" strike="noStrike" cap="none" normalizeH="0" baseline="0">
                        <a:ln>
                          <a:noFill/>
                        </a:ln>
                        <a:solidFill>
                          <a:schemeClr val="tx1"/>
                        </a:solidFill>
                        <a:effectLst/>
                        <a:latin typeface="Arial" charset="0"/>
                        <a:ea typeface="宋体" pitchFamily="2" charset="-122"/>
                      </a:endParaRP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3700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2300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1"/>
                          </a:solidFill>
                          <a:effectLst/>
                          <a:latin typeface="Arial" charset="0"/>
                          <a:ea typeface="宋体" pitchFamily="2" charset="-122"/>
                        </a:rPr>
                        <a:t>12000</a:t>
                      </a:r>
                    </a:p>
                  </a:txBody>
                  <a:tcPr horzOverflow="overflow">
                    <a:lnL w="28575" cap="flat" cmpd="sng" algn="ctr">
                      <a:solidFill>
                        <a:srgbClr val="66FF33"/>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rgbClr val="66FF33"/>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5334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dirty="0">
                          <a:ln>
                            <a:noFill/>
                          </a:ln>
                          <a:solidFill>
                            <a:srgbClr val="002060"/>
                          </a:solidFill>
                          <a:effectLst/>
                          <a:latin typeface="Arial" charset="0"/>
                          <a:ea typeface="宋体" pitchFamily="2" charset="-122"/>
                        </a:rPr>
                        <a:t>13000</a:t>
                      </a:r>
                    </a:p>
                  </a:txBody>
                  <a:tcPr horzOverflow="overflow">
                    <a:lnL w="28575" cap="flat" cmpd="sng" algn="ctr">
                      <a:solidFill>
                        <a:schemeClr val="tx1"/>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dirty="0">
                          <a:ln>
                            <a:noFill/>
                          </a:ln>
                          <a:solidFill>
                            <a:srgbClr val="002060"/>
                          </a:solidFill>
                          <a:effectLst/>
                          <a:latin typeface="Arial" charset="0"/>
                          <a:ea typeface="宋体" pitchFamily="2" charset="-122"/>
                        </a:rPr>
                        <a:t>14100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dirty="0">
                          <a:ln>
                            <a:noFill/>
                          </a:ln>
                          <a:solidFill>
                            <a:srgbClr val="002060"/>
                          </a:solidFill>
                          <a:effectLst/>
                          <a:latin typeface="Arial" charset="0"/>
                          <a:ea typeface="宋体" pitchFamily="2" charset="-122"/>
                        </a:rPr>
                        <a:t>6000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dirty="0">
                          <a:ln>
                            <a:noFill/>
                          </a:ln>
                          <a:solidFill>
                            <a:srgbClr val="002060"/>
                          </a:solidFill>
                          <a:effectLst/>
                          <a:latin typeface="Arial" charset="0"/>
                          <a:ea typeface="宋体" pitchFamily="2" charset="-122"/>
                        </a:rPr>
                        <a:t>14700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dirty="0">
                          <a:ln>
                            <a:noFill/>
                          </a:ln>
                          <a:solidFill>
                            <a:srgbClr val="002060"/>
                          </a:solidFill>
                          <a:effectLst/>
                          <a:latin typeface="Arial" charset="0"/>
                          <a:ea typeface="宋体" pitchFamily="2" charset="-122"/>
                        </a:rPr>
                        <a:t>10300</a:t>
                      </a:r>
                    </a:p>
                  </a:txBody>
                  <a:tcPr horzOverflow="overflow">
                    <a:lnL w="28575" cap="flat" cmpd="sng" algn="ctr">
                      <a:solidFill>
                        <a:srgbClr val="66FF33"/>
                      </a:solidFill>
                      <a:prstDash val="solid"/>
                      <a:round/>
                      <a:headEnd type="none" w="sm" len="sm"/>
                      <a:tailEnd type="none" w="sm" len="sm"/>
                    </a:lnL>
                    <a:lnR w="28575" cap="flat" cmpd="sng" algn="ctr">
                      <a:solidFill>
                        <a:srgbClr val="66FF33"/>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800" b="1" i="0" u="none" strike="noStrike" cap="none" normalizeH="0" baseline="0" dirty="0">
                          <a:ln>
                            <a:noFill/>
                          </a:ln>
                          <a:solidFill>
                            <a:srgbClr val="FF0000"/>
                          </a:solidFill>
                          <a:effectLst/>
                          <a:latin typeface="Arial" charset="0"/>
                          <a:ea typeface="宋体" pitchFamily="2" charset="-122"/>
                        </a:rPr>
                        <a:t>58100</a:t>
                      </a:r>
                    </a:p>
                  </a:txBody>
                  <a:tcPr horzOverflow="overflow">
                    <a:lnL w="28575" cap="flat" cmpd="sng" algn="ctr">
                      <a:solidFill>
                        <a:srgbClr val="66FF33"/>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rgbClr val="66FF33"/>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grpSp>
        <p:nvGrpSpPr>
          <p:cNvPr id="22583" name="Group 119"/>
          <p:cNvGrpSpPr>
            <a:grpSpLocks/>
          </p:cNvGrpSpPr>
          <p:nvPr/>
        </p:nvGrpSpPr>
        <p:grpSpPr bwMode="auto">
          <a:xfrm>
            <a:off x="3817938" y="457200"/>
            <a:ext cx="4745037" cy="2667000"/>
            <a:chOff x="2405" y="288"/>
            <a:chExt cx="2989" cy="1680"/>
          </a:xfrm>
        </p:grpSpPr>
        <p:sp>
          <p:nvSpPr>
            <p:cNvPr id="22606" name="Rectangle 3"/>
            <p:cNvSpPr>
              <a:spLocks noChangeArrowheads="1"/>
            </p:cNvSpPr>
            <p:nvPr/>
          </p:nvSpPr>
          <p:spPr bwMode="auto">
            <a:xfrm>
              <a:off x="2688" y="768"/>
              <a:ext cx="912" cy="240"/>
            </a:xfrm>
            <a:prstGeom prst="rect">
              <a:avLst/>
            </a:prstGeom>
            <a:noFill/>
            <a:ln w="9525">
              <a:solidFill>
                <a:schemeClr val="tx1"/>
              </a:solidFill>
              <a:miter lim="800000"/>
              <a:headEnd/>
              <a:tailEnd/>
            </a:ln>
          </p:spPr>
          <p:txBody>
            <a:bodyPr wrap="none" anchor="ctr"/>
            <a:lstStyle/>
            <a:p>
              <a:pPr>
                <a:buFontTx/>
                <a:buNone/>
              </a:pPr>
              <a:endParaRPr lang="zh-CN" altLang="en-US" b="1">
                <a:solidFill>
                  <a:prstClr val="black"/>
                </a:solidFill>
                <a:latin typeface="Arial" charset="0"/>
                <a:ea typeface="宋体" charset="-122"/>
              </a:endParaRPr>
            </a:p>
          </p:txBody>
        </p:sp>
        <p:sp>
          <p:nvSpPr>
            <p:cNvPr id="22607" name="Text Box 9"/>
            <p:cNvSpPr txBox="1">
              <a:spLocks noChangeArrowheads="1"/>
            </p:cNvSpPr>
            <p:nvPr/>
          </p:nvSpPr>
          <p:spPr bwMode="auto">
            <a:xfrm>
              <a:off x="2880" y="768"/>
              <a:ext cx="480" cy="250"/>
            </a:xfrm>
            <a:prstGeom prst="rect">
              <a:avLst/>
            </a:prstGeom>
            <a:noFill/>
            <a:ln w="9525">
              <a:noFill/>
              <a:miter lim="800000"/>
              <a:headEnd/>
              <a:tailEnd/>
            </a:ln>
          </p:spPr>
          <p:txBody>
            <a:bodyPr>
              <a:spAutoFit/>
            </a:bodyPr>
            <a:lstStyle/>
            <a:p>
              <a:pPr>
                <a:spcBef>
                  <a:spcPct val="50000"/>
                </a:spcBef>
                <a:buFontTx/>
                <a:buNone/>
              </a:pPr>
              <a:r>
                <a:rPr kumimoji="1" lang="zh-CN" altLang="en-US" sz="2000" b="1">
                  <a:solidFill>
                    <a:prstClr val="black"/>
                  </a:solidFill>
                  <a:ea typeface="宋体" charset="-122"/>
                </a:rPr>
                <a:t>设计</a:t>
              </a:r>
            </a:p>
          </p:txBody>
        </p:sp>
        <p:sp>
          <p:nvSpPr>
            <p:cNvPr id="22608" name="Text Box 10"/>
            <p:cNvSpPr txBox="1">
              <a:spLocks noChangeArrowheads="1"/>
            </p:cNvSpPr>
            <p:nvPr/>
          </p:nvSpPr>
          <p:spPr bwMode="auto">
            <a:xfrm>
              <a:off x="2405" y="1296"/>
              <a:ext cx="271" cy="672"/>
            </a:xfrm>
            <a:prstGeom prst="rect">
              <a:avLst/>
            </a:prstGeom>
            <a:noFill/>
            <a:ln w="9525">
              <a:solidFill>
                <a:schemeClr val="tx1"/>
              </a:solidFill>
              <a:miter lim="800000"/>
              <a:headEnd/>
              <a:tailEnd/>
            </a:ln>
          </p:spPr>
          <p:txBody>
            <a:bodyPr vert="eaVert">
              <a:spAutoFit/>
            </a:bodyPr>
            <a:lstStyle/>
            <a:p>
              <a:pPr>
                <a:spcBef>
                  <a:spcPct val="50000"/>
                </a:spcBef>
                <a:buFontTx/>
                <a:buNone/>
              </a:pPr>
              <a:r>
                <a:rPr kumimoji="1" lang="zh-CN" altLang="en-US" sz="1600" b="1">
                  <a:solidFill>
                    <a:prstClr val="black"/>
                  </a:solidFill>
                  <a:ea typeface="宋体" charset="-122"/>
                </a:rPr>
                <a:t>概要设计</a:t>
              </a:r>
            </a:p>
          </p:txBody>
        </p:sp>
        <p:sp>
          <p:nvSpPr>
            <p:cNvPr id="22609" name="Text Box 11"/>
            <p:cNvSpPr txBox="1">
              <a:spLocks noChangeArrowheads="1"/>
            </p:cNvSpPr>
            <p:nvPr/>
          </p:nvSpPr>
          <p:spPr bwMode="auto">
            <a:xfrm>
              <a:off x="2885" y="1296"/>
              <a:ext cx="271" cy="672"/>
            </a:xfrm>
            <a:prstGeom prst="rect">
              <a:avLst/>
            </a:prstGeom>
            <a:noFill/>
            <a:ln w="9525">
              <a:solidFill>
                <a:schemeClr val="tx1"/>
              </a:solidFill>
              <a:miter lim="800000"/>
              <a:headEnd/>
              <a:tailEnd/>
            </a:ln>
          </p:spPr>
          <p:txBody>
            <a:bodyPr vert="eaVert">
              <a:spAutoFit/>
            </a:bodyPr>
            <a:lstStyle/>
            <a:p>
              <a:pPr>
                <a:spcBef>
                  <a:spcPct val="50000"/>
                </a:spcBef>
                <a:buFontTx/>
                <a:buNone/>
              </a:pPr>
              <a:r>
                <a:rPr kumimoji="1" lang="zh-CN" altLang="en-US" sz="1600" b="1">
                  <a:solidFill>
                    <a:prstClr val="black"/>
                  </a:solidFill>
                  <a:ea typeface="宋体" charset="-122"/>
                </a:rPr>
                <a:t>详细设计</a:t>
              </a:r>
            </a:p>
          </p:txBody>
        </p:sp>
        <p:sp>
          <p:nvSpPr>
            <p:cNvPr id="22610" name="Text Box 12"/>
            <p:cNvSpPr txBox="1">
              <a:spLocks noChangeArrowheads="1"/>
            </p:cNvSpPr>
            <p:nvPr/>
          </p:nvSpPr>
          <p:spPr bwMode="auto">
            <a:xfrm>
              <a:off x="3365" y="1296"/>
              <a:ext cx="271" cy="672"/>
            </a:xfrm>
            <a:prstGeom prst="rect">
              <a:avLst/>
            </a:prstGeom>
            <a:noFill/>
            <a:ln w="9525">
              <a:solidFill>
                <a:schemeClr val="tx1"/>
              </a:solidFill>
              <a:miter lim="800000"/>
              <a:headEnd/>
              <a:tailEnd/>
            </a:ln>
          </p:spPr>
          <p:txBody>
            <a:bodyPr vert="eaVert">
              <a:spAutoFit/>
            </a:bodyPr>
            <a:lstStyle/>
            <a:p>
              <a:pPr>
                <a:spcBef>
                  <a:spcPct val="50000"/>
                </a:spcBef>
                <a:buFontTx/>
                <a:buNone/>
              </a:pPr>
              <a:r>
                <a:rPr kumimoji="1" lang="zh-CN" altLang="en-US" sz="1600" b="1">
                  <a:solidFill>
                    <a:prstClr val="black"/>
                  </a:solidFill>
                  <a:ea typeface="宋体" charset="-122"/>
                </a:rPr>
                <a:t>结构设计</a:t>
              </a:r>
            </a:p>
          </p:txBody>
        </p:sp>
        <p:sp>
          <p:nvSpPr>
            <p:cNvPr id="22611" name="Text Box 13"/>
            <p:cNvSpPr txBox="1">
              <a:spLocks noChangeArrowheads="1"/>
            </p:cNvSpPr>
            <p:nvPr/>
          </p:nvSpPr>
          <p:spPr bwMode="auto">
            <a:xfrm>
              <a:off x="3887" y="1344"/>
              <a:ext cx="271" cy="624"/>
            </a:xfrm>
            <a:prstGeom prst="rect">
              <a:avLst/>
            </a:prstGeom>
            <a:noFill/>
            <a:ln w="9525">
              <a:solidFill>
                <a:schemeClr val="tx1"/>
              </a:solidFill>
              <a:miter lim="800000"/>
              <a:headEnd/>
              <a:tailEnd/>
            </a:ln>
          </p:spPr>
          <p:txBody>
            <a:bodyPr vert="eaVert">
              <a:spAutoFit/>
            </a:bodyPr>
            <a:lstStyle/>
            <a:p>
              <a:pPr>
                <a:spcBef>
                  <a:spcPct val="50000"/>
                </a:spcBef>
                <a:buFontTx/>
                <a:buNone/>
              </a:pPr>
              <a:r>
                <a:rPr kumimoji="1" lang="zh-CN" altLang="en-US" sz="1600" b="1">
                  <a:solidFill>
                    <a:prstClr val="black"/>
                  </a:solidFill>
                  <a:ea typeface="宋体" charset="-122"/>
                </a:rPr>
                <a:t>生产加工</a:t>
              </a:r>
            </a:p>
          </p:txBody>
        </p:sp>
        <p:sp>
          <p:nvSpPr>
            <p:cNvPr id="22612" name="Text Box 14"/>
            <p:cNvSpPr txBox="1">
              <a:spLocks noChangeArrowheads="1"/>
            </p:cNvSpPr>
            <p:nvPr/>
          </p:nvSpPr>
          <p:spPr bwMode="auto">
            <a:xfrm>
              <a:off x="4511" y="1344"/>
              <a:ext cx="271" cy="624"/>
            </a:xfrm>
            <a:prstGeom prst="rect">
              <a:avLst/>
            </a:prstGeom>
            <a:noFill/>
            <a:ln w="9525">
              <a:solidFill>
                <a:schemeClr val="tx1"/>
              </a:solidFill>
              <a:miter lim="800000"/>
              <a:headEnd/>
              <a:tailEnd/>
            </a:ln>
          </p:spPr>
          <p:txBody>
            <a:bodyPr vert="eaVert">
              <a:spAutoFit/>
            </a:bodyPr>
            <a:lstStyle/>
            <a:p>
              <a:pPr>
                <a:spcBef>
                  <a:spcPct val="50000"/>
                </a:spcBef>
                <a:buFontTx/>
                <a:buNone/>
              </a:pPr>
              <a:r>
                <a:rPr kumimoji="1" lang="zh-CN" altLang="en-US" sz="1600" b="1">
                  <a:solidFill>
                    <a:prstClr val="black"/>
                  </a:solidFill>
                  <a:ea typeface="宋体" charset="-122"/>
                </a:rPr>
                <a:t>测试集成</a:t>
              </a:r>
            </a:p>
          </p:txBody>
        </p:sp>
        <p:sp>
          <p:nvSpPr>
            <p:cNvPr id="22613" name="Line 15"/>
            <p:cNvSpPr>
              <a:spLocks noChangeShapeType="1"/>
            </p:cNvSpPr>
            <p:nvPr/>
          </p:nvSpPr>
          <p:spPr bwMode="auto">
            <a:xfrm>
              <a:off x="3024" y="1008"/>
              <a:ext cx="0" cy="288"/>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22614" name="Line 16"/>
            <p:cNvSpPr>
              <a:spLocks noChangeShapeType="1"/>
            </p:cNvSpPr>
            <p:nvPr/>
          </p:nvSpPr>
          <p:spPr bwMode="auto">
            <a:xfrm>
              <a:off x="2544" y="1104"/>
              <a:ext cx="960"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22615" name="Line 17"/>
            <p:cNvSpPr>
              <a:spLocks noChangeShapeType="1"/>
            </p:cNvSpPr>
            <p:nvPr/>
          </p:nvSpPr>
          <p:spPr bwMode="auto">
            <a:xfrm>
              <a:off x="2544" y="1104"/>
              <a:ext cx="0" cy="192"/>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22616" name="Line 18"/>
            <p:cNvSpPr>
              <a:spLocks noChangeShapeType="1"/>
            </p:cNvSpPr>
            <p:nvPr/>
          </p:nvSpPr>
          <p:spPr bwMode="auto">
            <a:xfrm>
              <a:off x="3504" y="1104"/>
              <a:ext cx="0" cy="192"/>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22617" name="Line 19"/>
            <p:cNvSpPr>
              <a:spLocks noChangeShapeType="1"/>
            </p:cNvSpPr>
            <p:nvPr/>
          </p:nvSpPr>
          <p:spPr bwMode="auto">
            <a:xfrm>
              <a:off x="3984" y="1152"/>
              <a:ext cx="672"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22618" name="Line 20"/>
            <p:cNvSpPr>
              <a:spLocks noChangeShapeType="1"/>
            </p:cNvSpPr>
            <p:nvPr/>
          </p:nvSpPr>
          <p:spPr bwMode="auto">
            <a:xfrm>
              <a:off x="3984" y="1152"/>
              <a:ext cx="0" cy="192"/>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22619" name="Line 21"/>
            <p:cNvSpPr>
              <a:spLocks noChangeShapeType="1"/>
            </p:cNvSpPr>
            <p:nvPr/>
          </p:nvSpPr>
          <p:spPr bwMode="auto">
            <a:xfrm>
              <a:off x="4656" y="1152"/>
              <a:ext cx="0" cy="192"/>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22620" name="Rectangle 22"/>
            <p:cNvSpPr>
              <a:spLocks noChangeArrowheads="1"/>
            </p:cNvSpPr>
            <p:nvPr/>
          </p:nvSpPr>
          <p:spPr bwMode="auto">
            <a:xfrm>
              <a:off x="3840" y="758"/>
              <a:ext cx="912" cy="240"/>
            </a:xfrm>
            <a:prstGeom prst="rect">
              <a:avLst/>
            </a:prstGeom>
            <a:no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22621" name="Text Box 23"/>
            <p:cNvSpPr txBox="1">
              <a:spLocks noChangeArrowheads="1"/>
            </p:cNvSpPr>
            <p:nvPr/>
          </p:nvSpPr>
          <p:spPr bwMode="auto">
            <a:xfrm>
              <a:off x="4032" y="758"/>
              <a:ext cx="480" cy="250"/>
            </a:xfrm>
            <a:prstGeom prst="rect">
              <a:avLst/>
            </a:prstGeom>
            <a:noFill/>
            <a:ln w="9525">
              <a:noFill/>
              <a:miter lim="800000"/>
              <a:headEnd/>
              <a:tailEnd/>
            </a:ln>
          </p:spPr>
          <p:txBody>
            <a:bodyPr>
              <a:spAutoFit/>
            </a:bodyPr>
            <a:lstStyle/>
            <a:p>
              <a:pPr>
                <a:spcBef>
                  <a:spcPct val="50000"/>
                </a:spcBef>
                <a:buFontTx/>
                <a:buNone/>
              </a:pPr>
              <a:r>
                <a:rPr kumimoji="1" lang="zh-CN" altLang="en-US" sz="2000" b="1">
                  <a:solidFill>
                    <a:prstClr val="black"/>
                  </a:solidFill>
                  <a:ea typeface="宋体" charset="-122"/>
                </a:rPr>
                <a:t>实现</a:t>
              </a:r>
            </a:p>
          </p:txBody>
        </p:sp>
        <p:sp>
          <p:nvSpPr>
            <p:cNvPr id="22622" name="Rectangle 24"/>
            <p:cNvSpPr>
              <a:spLocks noChangeArrowheads="1"/>
            </p:cNvSpPr>
            <p:nvPr/>
          </p:nvSpPr>
          <p:spPr bwMode="auto">
            <a:xfrm>
              <a:off x="3312" y="288"/>
              <a:ext cx="912" cy="240"/>
            </a:xfrm>
            <a:prstGeom prst="rect">
              <a:avLst/>
            </a:prstGeom>
            <a:noFill/>
            <a:ln w="9525">
              <a:solidFill>
                <a:schemeClr val="tx1"/>
              </a:solidFill>
              <a:miter lim="800000"/>
              <a:headEnd/>
              <a:tailEnd/>
            </a:ln>
          </p:spPr>
          <p:txBody>
            <a:bodyPr wrap="none" anchor="ctr"/>
            <a:lstStyle/>
            <a:p>
              <a:pPr>
                <a:buFontTx/>
                <a:buNone/>
              </a:pPr>
              <a:endParaRPr lang="zh-CN" altLang="en-US" b="1">
                <a:solidFill>
                  <a:prstClr val="black"/>
                </a:solidFill>
                <a:latin typeface="Arial" charset="0"/>
                <a:ea typeface="宋体" charset="-122"/>
              </a:endParaRPr>
            </a:p>
          </p:txBody>
        </p:sp>
        <p:sp>
          <p:nvSpPr>
            <p:cNvPr id="22623" name="Text Box 25"/>
            <p:cNvSpPr txBox="1">
              <a:spLocks noChangeArrowheads="1"/>
            </p:cNvSpPr>
            <p:nvPr/>
          </p:nvSpPr>
          <p:spPr bwMode="auto">
            <a:xfrm>
              <a:off x="3504" y="288"/>
              <a:ext cx="480" cy="250"/>
            </a:xfrm>
            <a:prstGeom prst="rect">
              <a:avLst/>
            </a:prstGeom>
            <a:noFill/>
            <a:ln w="9525">
              <a:noFill/>
              <a:miter lim="800000"/>
              <a:headEnd/>
              <a:tailEnd/>
            </a:ln>
          </p:spPr>
          <p:txBody>
            <a:bodyPr>
              <a:spAutoFit/>
            </a:bodyPr>
            <a:lstStyle/>
            <a:p>
              <a:pPr>
                <a:spcBef>
                  <a:spcPct val="50000"/>
                </a:spcBef>
                <a:buFontTx/>
                <a:buNone/>
              </a:pPr>
              <a:r>
                <a:rPr kumimoji="1" lang="zh-CN" altLang="en-US" sz="2000" b="1">
                  <a:solidFill>
                    <a:prstClr val="black"/>
                  </a:solidFill>
                  <a:ea typeface="宋体" charset="-122"/>
                </a:rPr>
                <a:t>产品</a:t>
              </a:r>
            </a:p>
          </p:txBody>
        </p:sp>
        <p:sp>
          <p:nvSpPr>
            <p:cNvPr id="22624" name="Line 26"/>
            <p:cNvSpPr>
              <a:spLocks noChangeShapeType="1"/>
            </p:cNvSpPr>
            <p:nvPr/>
          </p:nvSpPr>
          <p:spPr bwMode="auto">
            <a:xfrm flipH="1">
              <a:off x="3744" y="528"/>
              <a:ext cx="0" cy="96"/>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625" name="Line 27"/>
            <p:cNvSpPr>
              <a:spLocks noChangeShapeType="1"/>
            </p:cNvSpPr>
            <p:nvPr/>
          </p:nvSpPr>
          <p:spPr bwMode="auto">
            <a:xfrm>
              <a:off x="3120" y="624"/>
              <a:ext cx="1104" cy="0"/>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626" name="Line 28"/>
            <p:cNvSpPr>
              <a:spLocks noChangeShapeType="1"/>
            </p:cNvSpPr>
            <p:nvPr/>
          </p:nvSpPr>
          <p:spPr bwMode="auto">
            <a:xfrm>
              <a:off x="3120" y="624"/>
              <a:ext cx="0" cy="144"/>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627" name="Line 29"/>
            <p:cNvSpPr>
              <a:spLocks noChangeShapeType="1"/>
            </p:cNvSpPr>
            <p:nvPr/>
          </p:nvSpPr>
          <p:spPr bwMode="auto">
            <a:xfrm>
              <a:off x="4224" y="624"/>
              <a:ext cx="0" cy="144"/>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628" name="Line 30"/>
            <p:cNvSpPr>
              <a:spLocks noChangeShapeType="1"/>
            </p:cNvSpPr>
            <p:nvPr/>
          </p:nvSpPr>
          <p:spPr bwMode="auto">
            <a:xfrm>
              <a:off x="4320" y="1008"/>
              <a:ext cx="0" cy="144"/>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22629" name="Text Box 103"/>
            <p:cNvSpPr txBox="1">
              <a:spLocks noChangeArrowheads="1"/>
            </p:cNvSpPr>
            <p:nvPr/>
          </p:nvSpPr>
          <p:spPr bwMode="auto">
            <a:xfrm>
              <a:off x="5045" y="540"/>
              <a:ext cx="349" cy="1428"/>
            </a:xfrm>
            <a:prstGeom prst="rect">
              <a:avLst/>
            </a:prstGeom>
            <a:noFill/>
            <a:ln w="12700">
              <a:solidFill>
                <a:schemeClr val="tx1"/>
              </a:solidFill>
              <a:prstDash val="dash"/>
              <a:miter lim="800000"/>
              <a:headEnd type="none" w="sm" len="sm"/>
              <a:tailEnd type="none" w="sm" len="sm"/>
            </a:ln>
          </p:spPr>
          <p:txBody>
            <a:bodyPr vert="eaVert">
              <a:spAutoFit/>
            </a:bodyPr>
            <a:lstStyle/>
            <a:p>
              <a:pPr>
                <a:spcBef>
                  <a:spcPct val="50000"/>
                </a:spcBef>
                <a:buFontTx/>
                <a:buNone/>
              </a:pPr>
              <a:r>
                <a:rPr kumimoji="1" lang="zh-CN" altLang="en-US" sz="2400" b="1">
                  <a:solidFill>
                    <a:srgbClr val="002060"/>
                  </a:solidFill>
                  <a:ea typeface="宋体" charset="-122"/>
                </a:rPr>
                <a:t>按费用科目总计</a:t>
              </a:r>
            </a:p>
          </p:txBody>
        </p:sp>
      </p:grpSp>
      <p:grpSp>
        <p:nvGrpSpPr>
          <p:cNvPr id="22584" name="Group 118"/>
          <p:cNvGrpSpPr>
            <a:grpSpLocks/>
          </p:cNvGrpSpPr>
          <p:nvPr/>
        </p:nvGrpSpPr>
        <p:grpSpPr bwMode="auto">
          <a:xfrm>
            <a:off x="14288" y="3200400"/>
            <a:ext cx="3455987" cy="2752725"/>
            <a:chOff x="111" y="2016"/>
            <a:chExt cx="2075" cy="1734"/>
          </a:xfrm>
        </p:grpSpPr>
        <p:sp>
          <p:nvSpPr>
            <p:cNvPr id="22585" name="Text Box 32"/>
            <p:cNvSpPr txBox="1">
              <a:spLocks noChangeArrowheads="1"/>
            </p:cNvSpPr>
            <p:nvPr/>
          </p:nvSpPr>
          <p:spPr bwMode="auto">
            <a:xfrm>
              <a:off x="111" y="2496"/>
              <a:ext cx="301" cy="576"/>
            </a:xfrm>
            <a:prstGeom prst="rect">
              <a:avLst/>
            </a:prstGeom>
            <a:noFill/>
            <a:ln w="12700" cap="sq">
              <a:solidFill>
                <a:schemeClr val="tx1"/>
              </a:solidFill>
              <a:miter lim="800000"/>
              <a:headEnd type="none" w="sm" len="sm"/>
              <a:tailEnd type="none" w="sm" len="sm"/>
            </a:ln>
          </p:spPr>
          <p:txBody>
            <a:bodyPr vert="eaVert">
              <a:spAutoFit/>
            </a:bodyPr>
            <a:lstStyle/>
            <a:p>
              <a:pPr algn="ctr">
                <a:spcBef>
                  <a:spcPct val="50000"/>
                </a:spcBef>
                <a:buFontTx/>
                <a:buNone/>
              </a:pPr>
              <a:r>
                <a:rPr kumimoji="1" lang="zh-CN" altLang="en-US" sz="2000" b="1">
                  <a:solidFill>
                    <a:prstClr val="black"/>
                  </a:solidFill>
                  <a:ea typeface="宋体" charset="-122"/>
                </a:rPr>
                <a:t>费用</a:t>
              </a:r>
            </a:p>
          </p:txBody>
        </p:sp>
        <p:sp>
          <p:nvSpPr>
            <p:cNvPr id="22586" name="Text Box 33"/>
            <p:cNvSpPr txBox="1">
              <a:spLocks noChangeArrowheads="1"/>
            </p:cNvSpPr>
            <p:nvPr/>
          </p:nvSpPr>
          <p:spPr bwMode="auto">
            <a:xfrm>
              <a:off x="685" y="2064"/>
              <a:ext cx="284" cy="576"/>
            </a:xfrm>
            <a:prstGeom prst="rect">
              <a:avLst/>
            </a:prstGeom>
            <a:noFill/>
            <a:ln w="12700" cap="sq">
              <a:solidFill>
                <a:schemeClr val="tx1"/>
              </a:solidFill>
              <a:miter lim="800000"/>
              <a:headEnd type="none" w="sm" len="sm"/>
              <a:tailEnd type="none" w="sm" len="sm"/>
            </a:ln>
          </p:spPr>
          <p:txBody>
            <a:bodyPr vert="eaVert">
              <a:spAutoFit/>
            </a:bodyPr>
            <a:lstStyle/>
            <a:p>
              <a:pPr>
                <a:spcBef>
                  <a:spcPct val="50000"/>
                </a:spcBef>
                <a:buFontTx/>
                <a:buNone/>
              </a:pPr>
              <a:r>
                <a:rPr kumimoji="1" lang="zh-CN" altLang="en-US" b="1">
                  <a:solidFill>
                    <a:prstClr val="black"/>
                  </a:solidFill>
                  <a:ea typeface="宋体" charset="-122"/>
                </a:rPr>
                <a:t>人工费</a:t>
              </a:r>
            </a:p>
          </p:txBody>
        </p:sp>
        <p:sp>
          <p:nvSpPr>
            <p:cNvPr id="22587" name="Text Box 34"/>
            <p:cNvSpPr txBox="1">
              <a:spLocks noChangeArrowheads="1"/>
            </p:cNvSpPr>
            <p:nvPr/>
          </p:nvSpPr>
          <p:spPr bwMode="auto">
            <a:xfrm>
              <a:off x="685" y="2784"/>
              <a:ext cx="284" cy="576"/>
            </a:xfrm>
            <a:prstGeom prst="rect">
              <a:avLst/>
            </a:prstGeom>
            <a:noFill/>
            <a:ln w="12700" cap="sq">
              <a:solidFill>
                <a:schemeClr val="tx1"/>
              </a:solidFill>
              <a:miter lim="800000"/>
              <a:headEnd type="none" w="sm" len="sm"/>
              <a:tailEnd type="none" w="sm" len="sm"/>
            </a:ln>
          </p:spPr>
          <p:txBody>
            <a:bodyPr vert="eaVert">
              <a:spAutoFit/>
            </a:bodyPr>
            <a:lstStyle/>
            <a:p>
              <a:pPr>
                <a:spcBef>
                  <a:spcPct val="50000"/>
                </a:spcBef>
                <a:buFontTx/>
                <a:buNone/>
              </a:pPr>
              <a:r>
                <a:rPr kumimoji="1" lang="zh-CN" altLang="en-US" b="1">
                  <a:solidFill>
                    <a:prstClr val="black"/>
                  </a:solidFill>
                  <a:ea typeface="宋体" charset="-122"/>
                </a:rPr>
                <a:t>材料费 </a:t>
              </a:r>
            </a:p>
          </p:txBody>
        </p:sp>
        <p:sp>
          <p:nvSpPr>
            <p:cNvPr id="22588" name="Text Box 35"/>
            <p:cNvSpPr txBox="1">
              <a:spLocks noChangeArrowheads="1"/>
            </p:cNvSpPr>
            <p:nvPr/>
          </p:nvSpPr>
          <p:spPr bwMode="auto">
            <a:xfrm>
              <a:off x="1440" y="2016"/>
              <a:ext cx="720" cy="239"/>
            </a:xfrm>
            <a:prstGeom prst="rect">
              <a:avLst/>
            </a:prstGeom>
            <a:noFill/>
            <a:ln w="12700" cap="sq">
              <a:solidFill>
                <a:schemeClr val="tx1"/>
              </a:solidFill>
              <a:miter lim="800000"/>
              <a:headEnd type="none" w="sm" len="sm"/>
              <a:tailEnd type="none" w="sm" len="sm"/>
            </a:ln>
          </p:spPr>
          <p:txBody>
            <a:bodyPr>
              <a:spAutoFit/>
            </a:bodyPr>
            <a:lstStyle/>
            <a:p>
              <a:pPr>
                <a:spcBef>
                  <a:spcPct val="50000"/>
                </a:spcBef>
                <a:buFontTx/>
                <a:buNone/>
              </a:pPr>
              <a:r>
                <a:rPr kumimoji="1" lang="zh-CN" altLang="en-US" b="1">
                  <a:solidFill>
                    <a:prstClr val="black"/>
                  </a:solidFill>
                  <a:ea typeface="宋体" charset="-122"/>
                </a:rPr>
                <a:t>管理人员</a:t>
              </a:r>
            </a:p>
          </p:txBody>
        </p:sp>
        <p:sp>
          <p:nvSpPr>
            <p:cNvPr id="22589" name="Text Box 36"/>
            <p:cNvSpPr txBox="1">
              <a:spLocks noChangeArrowheads="1"/>
            </p:cNvSpPr>
            <p:nvPr/>
          </p:nvSpPr>
          <p:spPr bwMode="auto">
            <a:xfrm>
              <a:off x="1440" y="2304"/>
              <a:ext cx="720" cy="239"/>
            </a:xfrm>
            <a:prstGeom prst="rect">
              <a:avLst/>
            </a:prstGeom>
            <a:noFill/>
            <a:ln w="12700" cap="sq">
              <a:solidFill>
                <a:schemeClr val="tx1"/>
              </a:solidFill>
              <a:miter lim="800000"/>
              <a:headEnd type="none" w="sm" len="sm"/>
              <a:tailEnd type="none" w="sm" len="sm"/>
            </a:ln>
          </p:spPr>
          <p:txBody>
            <a:bodyPr>
              <a:spAutoFit/>
            </a:bodyPr>
            <a:lstStyle/>
            <a:p>
              <a:pPr>
                <a:spcBef>
                  <a:spcPct val="50000"/>
                </a:spcBef>
                <a:buFontTx/>
                <a:buNone/>
              </a:pPr>
              <a:r>
                <a:rPr kumimoji="1" lang="zh-CN" altLang="en-US" b="1">
                  <a:solidFill>
                    <a:prstClr val="black"/>
                  </a:solidFill>
                  <a:ea typeface="宋体" charset="-122"/>
                </a:rPr>
                <a:t>技术人员</a:t>
              </a:r>
            </a:p>
          </p:txBody>
        </p:sp>
        <p:sp>
          <p:nvSpPr>
            <p:cNvPr id="22590" name="Text Box 37"/>
            <p:cNvSpPr txBox="1">
              <a:spLocks noChangeArrowheads="1"/>
            </p:cNvSpPr>
            <p:nvPr/>
          </p:nvSpPr>
          <p:spPr bwMode="auto">
            <a:xfrm>
              <a:off x="1440" y="2592"/>
              <a:ext cx="624" cy="239"/>
            </a:xfrm>
            <a:prstGeom prst="rect">
              <a:avLst/>
            </a:prstGeom>
            <a:noFill/>
            <a:ln w="12700" cap="sq">
              <a:solidFill>
                <a:schemeClr val="tx1"/>
              </a:solidFill>
              <a:miter lim="800000"/>
              <a:headEnd type="none" w="sm" len="sm"/>
              <a:tailEnd type="none" w="sm" len="sm"/>
            </a:ln>
          </p:spPr>
          <p:txBody>
            <a:bodyPr>
              <a:spAutoFit/>
            </a:bodyPr>
            <a:lstStyle/>
            <a:p>
              <a:pPr>
                <a:spcBef>
                  <a:spcPct val="50000"/>
                </a:spcBef>
                <a:buFontTx/>
                <a:buNone/>
              </a:pPr>
              <a:r>
                <a:rPr kumimoji="1" lang="zh-CN" altLang="en-US" b="1">
                  <a:solidFill>
                    <a:prstClr val="black"/>
                  </a:solidFill>
                  <a:ea typeface="宋体" charset="-122"/>
                </a:rPr>
                <a:t>工人</a:t>
              </a:r>
            </a:p>
          </p:txBody>
        </p:sp>
        <p:sp>
          <p:nvSpPr>
            <p:cNvPr id="22591" name="Text Box 38"/>
            <p:cNvSpPr txBox="1">
              <a:spLocks noChangeArrowheads="1"/>
            </p:cNvSpPr>
            <p:nvPr/>
          </p:nvSpPr>
          <p:spPr bwMode="auto">
            <a:xfrm>
              <a:off x="1440" y="2880"/>
              <a:ext cx="432" cy="239"/>
            </a:xfrm>
            <a:prstGeom prst="rect">
              <a:avLst/>
            </a:prstGeom>
            <a:noFill/>
            <a:ln w="12700" cap="sq">
              <a:solidFill>
                <a:schemeClr val="tx1"/>
              </a:solidFill>
              <a:miter lim="800000"/>
              <a:headEnd type="none" w="sm" len="sm"/>
              <a:tailEnd type="none" w="sm" len="sm"/>
            </a:ln>
          </p:spPr>
          <p:txBody>
            <a:bodyPr>
              <a:spAutoFit/>
            </a:bodyPr>
            <a:lstStyle/>
            <a:p>
              <a:pPr>
                <a:spcBef>
                  <a:spcPct val="50000"/>
                </a:spcBef>
                <a:buFontTx/>
                <a:buNone/>
              </a:pPr>
              <a:r>
                <a:rPr kumimoji="1" lang="zh-CN" altLang="en-US" b="1">
                  <a:solidFill>
                    <a:prstClr val="black"/>
                  </a:solidFill>
                  <a:ea typeface="宋体" charset="-122"/>
                </a:rPr>
                <a:t>器件</a:t>
              </a:r>
            </a:p>
          </p:txBody>
        </p:sp>
        <p:sp>
          <p:nvSpPr>
            <p:cNvPr id="22592" name="Text Box 39"/>
            <p:cNvSpPr txBox="1">
              <a:spLocks noChangeArrowheads="1"/>
            </p:cNvSpPr>
            <p:nvPr/>
          </p:nvSpPr>
          <p:spPr bwMode="auto">
            <a:xfrm>
              <a:off x="1440" y="3168"/>
              <a:ext cx="720" cy="239"/>
            </a:xfrm>
            <a:prstGeom prst="rect">
              <a:avLst/>
            </a:prstGeom>
            <a:noFill/>
            <a:ln w="12700" cap="sq">
              <a:solidFill>
                <a:schemeClr val="tx1"/>
              </a:solidFill>
              <a:miter lim="800000"/>
              <a:headEnd type="none" w="sm" len="sm"/>
              <a:tailEnd type="none" w="sm" len="sm"/>
            </a:ln>
          </p:spPr>
          <p:txBody>
            <a:bodyPr>
              <a:spAutoFit/>
            </a:bodyPr>
            <a:lstStyle/>
            <a:p>
              <a:pPr>
                <a:spcBef>
                  <a:spcPct val="50000"/>
                </a:spcBef>
                <a:buFontTx/>
                <a:buNone/>
              </a:pPr>
              <a:r>
                <a:rPr kumimoji="1" lang="zh-CN" altLang="en-US" b="1">
                  <a:solidFill>
                    <a:prstClr val="black"/>
                  </a:solidFill>
                  <a:ea typeface="宋体" charset="-122"/>
                </a:rPr>
                <a:t>消耗材料</a:t>
              </a:r>
            </a:p>
          </p:txBody>
        </p:sp>
        <p:sp>
          <p:nvSpPr>
            <p:cNvPr id="22593" name="Line 40"/>
            <p:cNvSpPr>
              <a:spLocks noChangeShapeType="1"/>
            </p:cNvSpPr>
            <p:nvPr/>
          </p:nvSpPr>
          <p:spPr bwMode="auto">
            <a:xfrm flipV="1">
              <a:off x="432" y="2736"/>
              <a:ext cx="96" cy="0"/>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594" name="Line 41"/>
            <p:cNvSpPr>
              <a:spLocks noChangeShapeType="1"/>
            </p:cNvSpPr>
            <p:nvPr/>
          </p:nvSpPr>
          <p:spPr bwMode="auto">
            <a:xfrm>
              <a:off x="528" y="2304"/>
              <a:ext cx="0" cy="960"/>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595" name="Line 42"/>
            <p:cNvSpPr>
              <a:spLocks noChangeShapeType="1"/>
            </p:cNvSpPr>
            <p:nvPr/>
          </p:nvSpPr>
          <p:spPr bwMode="auto">
            <a:xfrm>
              <a:off x="528" y="2304"/>
              <a:ext cx="144" cy="0"/>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596" name="Line 43"/>
            <p:cNvSpPr>
              <a:spLocks noChangeShapeType="1"/>
            </p:cNvSpPr>
            <p:nvPr/>
          </p:nvSpPr>
          <p:spPr bwMode="auto">
            <a:xfrm>
              <a:off x="528" y="3264"/>
              <a:ext cx="144" cy="0"/>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597" name="Line 44"/>
            <p:cNvSpPr>
              <a:spLocks noChangeShapeType="1"/>
            </p:cNvSpPr>
            <p:nvPr/>
          </p:nvSpPr>
          <p:spPr bwMode="auto">
            <a:xfrm>
              <a:off x="1200" y="2112"/>
              <a:ext cx="0" cy="624"/>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598" name="Line 45"/>
            <p:cNvSpPr>
              <a:spLocks noChangeShapeType="1"/>
            </p:cNvSpPr>
            <p:nvPr/>
          </p:nvSpPr>
          <p:spPr bwMode="auto">
            <a:xfrm>
              <a:off x="1200" y="2112"/>
              <a:ext cx="240" cy="0"/>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599" name="Line 46"/>
            <p:cNvSpPr>
              <a:spLocks noChangeShapeType="1"/>
            </p:cNvSpPr>
            <p:nvPr/>
          </p:nvSpPr>
          <p:spPr bwMode="auto">
            <a:xfrm>
              <a:off x="960" y="2448"/>
              <a:ext cx="480" cy="0"/>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600" name="Line 47"/>
            <p:cNvSpPr>
              <a:spLocks noChangeShapeType="1"/>
            </p:cNvSpPr>
            <p:nvPr/>
          </p:nvSpPr>
          <p:spPr bwMode="auto">
            <a:xfrm>
              <a:off x="1200" y="2736"/>
              <a:ext cx="240" cy="0"/>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601" name="Line 48"/>
            <p:cNvSpPr>
              <a:spLocks noChangeShapeType="1"/>
            </p:cNvSpPr>
            <p:nvPr/>
          </p:nvSpPr>
          <p:spPr bwMode="auto">
            <a:xfrm>
              <a:off x="1200" y="2928"/>
              <a:ext cx="0" cy="336"/>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602" name="Line 49"/>
            <p:cNvSpPr>
              <a:spLocks noChangeShapeType="1"/>
            </p:cNvSpPr>
            <p:nvPr/>
          </p:nvSpPr>
          <p:spPr bwMode="auto">
            <a:xfrm>
              <a:off x="1200" y="2928"/>
              <a:ext cx="240" cy="0"/>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603" name="Line 50"/>
            <p:cNvSpPr>
              <a:spLocks noChangeShapeType="1"/>
            </p:cNvSpPr>
            <p:nvPr/>
          </p:nvSpPr>
          <p:spPr bwMode="auto">
            <a:xfrm>
              <a:off x="1200" y="3264"/>
              <a:ext cx="240" cy="0"/>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604" name="Line 51"/>
            <p:cNvSpPr>
              <a:spLocks noChangeShapeType="1"/>
            </p:cNvSpPr>
            <p:nvPr/>
          </p:nvSpPr>
          <p:spPr bwMode="auto">
            <a:xfrm>
              <a:off x="960" y="3072"/>
              <a:ext cx="240" cy="0"/>
            </a:xfrm>
            <a:prstGeom prst="line">
              <a:avLst/>
            </a:prstGeom>
            <a:noFill/>
            <a:ln w="12700" cap="sq">
              <a:solidFill>
                <a:schemeClr val="tx1"/>
              </a:solidFill>
              <a:round/>
              <a:headEnd type="none" w="sm" len="sm"/>
              <a:tailEnd type="none" w="sm" len="sm"/>
            </a:ln>
          </p:spPr>
          <p:txBody>
            <a:bodyPr wrap="none"/>
            <a:lstStyle/>
            <a:p>
              <a:pPr>
                <a:buFontTx/>
                <a:buNone/>
              </a:pPr>
              <a:endParaRPr lang="zh-CN" altLang="en-US">
                <a:solidFill>
                  <a:prstClr val="black"/>
                </a:solidFill>
                <a:latin typeface="Arial" charset="0"/>
                <a:ea typeface="宋体" charset="-122"/>
              </a:endParaRPr>
            </a:p>
          </p:txBody>
        </p:sp>
        <p:sp>
          <p:nvSpPr>
            <p:cNvPr id="22605" name="Text Box 116"/>
            <p:cNvSpPr txBox="1">
              <a:spLocks noChangeArrowheads="1"/>
            </p:cNvSpPr>
            <p:nvPr/>
          </p:nvSpPr>
          <p:spPr bwMode="auto">
            <a:xfrm>
              <a:off x="1104" y="3456"/>
              <a:ext cx="1082" cy="294"/>
            </a:xfrm>
            <a:prstGeom prst="rect">
              <a:avLst/>
            </a:prstGeom>
            <a:noFill/>
            <a:ln w="9525">
              <a:solidFill>
                <a:schemeClr val="tx1"/>
              </a:solidFill>
              <a:prstDash val="dash"/>
              <a:miter lim="800000"/>
              <a:headEnd/>
              <a:tailEnd/>
            </a:ln>
          </p:spPr>
          <p:txBody>
            <a:bodyPr>
              <a:spAutoFit/>
            </a:bodyPr>
            <a:lstStyle/>
            <a:p>
              <a:pPr>
                <a:buFontTx/>
                <a:buNone/>
              </a:pPr>
              <a:r>
                <a:rPr lang="zh-CN" altLang="en-US" sz="2400" b="1">
                  <a:solidFill>
                    <a:prstClr val="black"/>
                  </a:solidFill>
                  <a:latin typeface="Arial" charset="0"/>
                  <a:ea typeface="宋体" charset="-122"/>
                </a:rPr>
                <a:t>按任务总计</a:t>
              </a:r>
            </a:p>
          </p:txBody>
        </p:sp>
      </p:grpSp>
    </p:spTree>
    <p:extLst>
      <p:ext uri="{BB962C8B-B14F-4D97-AF65-F5344CB8AC3E}">
        <p14:creationId xmlns:p14="http://schemas.microsoft.com/office/powerpoint/2010/main" val="3389259227"/>
      </p:ext>
    </p:extLst>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81000" y="285750"/>
            <a:ext cx="3262313" cy="523875"/>
          </a:xfrm>
          <a:noFill/>
        </p:spPr>
        <p:txBody>
          <a:bodyPr lIns="92075" tIns="46038" rIns="92075" bIns="46038">
            <a:spAutoFit/>
          </a:bodyPr>
          <a:lstStyle/>
          <a:p>
            <a:pPr eaLnBrk="1" hangingPunct="1"/>
            <a:r>
              <a:rPr lang="zh-CN" altLang="en-US" sz="2800" b="1">
                <a:solidFill>
                  <a:srgbClr val="002060"/>
                </a:solidFill>
                <a:latin typeface="楷体" pitchFamily="49" charset="-122"/>
                <a:ea typeface="楷体" pitchFamily="49" charset="-122"/>
              </a:rPr>
              <a:t>成本预算实例（</a:t>
            </a:r>
            <a:r>
              <a:rPr lang="en-US" altLang="zh-CN" sz="2800" b="1">
                <a:solidFill>
                  <a:srgbClr val="002060"/>
                </a:solidFill>
                <a:latin typeface="楷体" pitchFamily="49" charset="-122"/>
                <a:ea typeface="楷体" pitchFamily="49" charset="-122"/>
              </a:rPr>
              <a:t>1</a:t>
            </a:r>
            <a:r>
              <a:rPr lang="zh-CN" altLang="en-US" sz="2800" b="1">
                <a:solidFill>
                  <a:srgbClr val="002060"/>
                </a:solidFill>
                <a:latin typeface="楷体" pitchFamily="49" charset="-122"/>
                <a:ea typeface="楷体" pitchFamily="49" charset="-122"/>
              </a:rPr>
              <a:t>）</a:t>
            </a:r>
          </a:p>
        </p:txBody>
      </p:sp>
      <p:graphicFrame>
        <p:nvGraphicFramePr>
          <p:cNvPr id="654494" name="Group 158"/>
          <p:cNvGraphicFramePr>
            <a:graphicFrameLocks noGrp="1"/>
          </p:cNvGraphicFramePr>
          <p:nvPr>
            <p:ph type="tbl" idx="1"/>
          </p:nvPr>
        </p:nvGraphicFramePr>
        <p:xfrm>
          <a:off x="457200" y="1423988"/>
          <a:ext cx="8229600" cy="4218942"/>
        </p:xfrm>
        <a:graphic>
          <a:graphicData uri="http://schemas.openxmlformats.org/drawingml/2006/table">
            <a:tbl>
              <a:tblPr/>
              <a:tblGrid>
                <a:gridCol w="411163">
                  <a:extLst>
                    <a:ext uri="{9D8B030D-6E8A-4147-A177-3AD203B41FA5}">
                      <a16:colId xmlns:a16="http://schemas.microsoft.com/office/drawing/2014/main" val="20000"/>
                    </a:ext>
                  </a:extLst>
                </a:gridCol>
                <a:gridCol w="73183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708025">
                  <a:extLst>
                    <a:ext uri="{9D8B030D-6E8A-4147-A177-3AD203B41FA5}">
                      <a16:colId xmlns:a16="http://schemas.microsoft.com/office/drawing/2014/main" val="20005"/>
                    </a:ext>
                  </a:extLst>
                </a:gridCol>
                <a:gridCol w="708025">
                  <a:extLst>
                    <a:ext uri="{9D8B030D-6E8A-4147-A177-3AD203B41FA5}">
                      <a16:colId xmlns:a16="http://schemas.microsoft.com/office/drawing/2014/main" val="20006"/>
                    </a:ext>
                  </a:extLst>
                </a:gridCol>
                <a:gridCol w="661988">
                  <a:extLst>
                    <a:ext uri="{9D8B030D-6E8A-4147-A177-3AD203B41FA5}">
                      <a16:colId xmlns:a16="http://schemas.microsoft.com/office/drawing/2014/main" val="20007"/>
                    </a:ext>
                  </a:extLst>
                </a:gridCol>
                <a:gridCol w="665162">
                  <a:extLst>
                    <a:ext uri="{9D8B030D-6E8A-4147-A177-3AD203B41FA5}">
                      <a16:colId xmlns:a16="http://schemas.microsoft.com/office/drawing/2014/main" val="20008"/>
                    </a:ext>
                  </a:extLst>
                </a:gridCol>
                <a:gridCol w="663575">
                  <a:extLst>
                    <a:ext uri="{9D8B030D-6E8A-4147-A177-3AD203B41FA5}">
                      <a16:colId xmlns:a16="http://schemas.microsoft.com/office/drawing/2014/main" val="20009"/>
                    </a:ext>
                  </a:extLst>
                </a:gridCol>
                <a:gridCol w="663575">
                  <a:extLst>
                    <a:ext uri="{9D8B030D-6E8A-4147-A177-3AD203B41FA5}">
                      <a16:colId xmlns:a16="http://schemas.microsoft.com/office/drawing/2014/main" val="20010"/>
                    </a:ext>
                  </a:extLst>
                </a:gridCol>
                <a:gridCol w="708025">
                  <a:extLst>
                    <a:ext uri="{9D8B030D-6E8A-4147-A177-3AD203B41FA5}">
                      <a16:colId xmlns:a16="http://schemas.microsoft.com/office/drawing/2014/main" val="20011"/>
                    </a:ext>
                  </a:extLst>
                </a:gridCol>
                <a:gridCol w="708025">
                  <a:extLst>
                    <a:ext uri="{9D8B030D-6E8A-4147-A177-3AD203B41FA5}">
                      <a16:colId xmlns:a16="http://schemas.microsoft.com/office/drawing/2014/main" val="20012"/>
                    </a:ext>
                  </a:extLst>
                </a:gridCol>
              </a:tblGrid>
              <a:tr h="320675">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Arial" charset="0"/>
                          <a:ea typeface="宋体" pitchFamily="2" charset="-122"/>
                          <a:cs typeface="Times New Roman" pitchFamily="18" charset="0"/>
                        </a:rPr>
                        <a:t>工作包</a:t>
                      </a:r>
                      <a:endParaRPr kumimoji="0" lang="zh-CN" altLang="en-US"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Arial" charset="0"/>
                          <a:ea typeface="宋体" pitchFamily="2" charset="-122"/>
                          <a:cs typeface="Times New Roman" pitchFamily="18" charset="0"/>
                        </a:rPr>
                        <a:t>预算值</a:t>
                      </a:r>
                      <a:endParaRPr kumimoji="0" lang="zh-CN" altLang="en-US" sz="14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11">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rPr>
                        <a:t>项目日程预算（项目日历月）</a:t>
                      </a:r>
                      <a:endParaRPr kumimoji="0" lang="zh-CN" altLang="en-US"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03225">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1</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2</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3</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4</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5</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6</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7</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8</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9</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10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11</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4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A</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Arial" charset="0"/>
                          <a:ea typeface="宋体" pitchFamily="2" charset="-122"/>
                          <a:cs typeface="Times New Roman" pitchFamily="18" charset="0"/>
                        </a:rPr>
                        <a:t>400</a:t>
                      </a:r>
                      <a:endParaRPr kumimoji="0" lang="en-US" altLang="zh-CN" sz="14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200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B</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Arial" charset="0"/>
                          <a:ea typeface="宋体" pitchFamily="2" charset="-122"/>
                          <a:cs typeface="Times New Roman" pitchFamily="18" charset="0"/>
                        </a:rPr>
                        <a:t>400</a:t>
                      </a:r>
                      <a:endParaRPr kumimoji="0" lang="en-US" altLang="zh-CN" sz="14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50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150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4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C</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Arial" charset="0"/>
                          <a:ea typeface="宋体" pitchFamily="2" charset="-122"/>
                          <a:cs typeface="Times New Roman" pitchFamily="18" charset="0"/>
                        </a:rPr>
                        <a:t>550</a:t>
                      </a:r>
                      <a:endParaRPr kumimoji="0" lang="en-US" altLang="zh-CN" sz="14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50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250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150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D</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Arial" charset="0"/>
                          <a:ea typeface="宋体" pitchFamily="2" charset="-122"/>
                          <a:cs typeface="Times New Roman" pitchFamily="18" charset="0"/>
                        </a:rPr>
                        <a:t>450</a:t>
                      </a:r>
                      <a:endParaRPr kumimoji="0" lang="en-US" altLang="zh-CN" sz="14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150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3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E</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Arial" charset="0"/>
                          <a:ea typeface="宋体" pitchFamily="2" charset="-122"/>
                          <a:cs typeface="Times New Roman" pitchFamily="18" charset="0"/>
                        </a:rPr>
                        <a:t>1100</a:t>
                      </a:r>
                      <a:endParaRPr kumimoji="0" lang="en-US" altLang="zh-CN" sz="14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300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300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200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200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4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F</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Arial" charset="0"/>
                          <a:ea typeface="宋体" pitchFamily="2" charset="-122"/>
                          <a:cs typeface="Times New Roman" pitchFamily="18" charset="0"/>
                        </a:rPr>
                        <a:t>600</a:t>
                      </a:r>
                      <a:endParaRPr kumimoji="0" lang="en-US" altLang="zh-CN" sz="14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200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200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3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rPr>
                        <a:t>合计</a:t>
                      </a:r>
                      <a:endParaRPr kumimoji="0" lang="zh-CN" altLang="en-US"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zh-CN" sz="14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300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400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500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500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400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300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300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300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200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200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7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Arial" charset="0"/>
                          <a:ea typeface="宋体" pitchFamily="2" charset="-122"/>
                          <a:cs typeface="Times New Roman" pitchFamily="18" charset="0"/>
                        </a:rPr>
                        <a:t>累计</a:t>
                      </a:r>
                      <a:endParaRPr kumimoji="0" lang="zh-CN" altLang="en-US"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rgbClr val="FF0000"/>
                          </a:solidFill>
                          <a:effectLst/>
                          <a:latin typeface="Arial" charset="0"/>
                          <a:ea typeface="宋体" pitchFamily="2" charset="-122"/>
                          <a:cs typeface="Times New Roman" pitchFamily="18" charset="0"/>
                        </a:rPr>
                        <a:t>3500</a:t>
                      </a:r>
                      <a:endParaRPr kumimoji="0" lang="en-US" altLang="zh-CN" sz="14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100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400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800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1300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1800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2200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Arial" charset="0"/>
                          <a:ea typeface="宋体" pitchFamily="2" charset="-122"/>
                          <a:cs typeface="Times New Roman" pitchFamily="18" charset="0"/>
                        </a:rPr>
                        <a:t>2500</a:t>
                      </a:r>
                      <a:endParaRPr kumimoji="0" lang="en-US" altLang="zh-CN" sz="1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2800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3100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3300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Arial" charset="0"/>
                          <a:ea typeface="宋体" pitchFamily="2" charset="-122"/>
                          <a:cs typeface="Times New Roman" pitchFamily="18" charset="0"/>
                        </a:rPr>
                        <a:t>3500</a:t>
                      </a:r>
                      <a:endParaRPr kumimoji="0" lang="en-US" altLang="zh-CN" sz="14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4963" name="Text Box 155"/>
          <p:cNvSpPr txBox="1">
            <a:spLocks noChangeArrowheads="1"/>
          </p:cNvSpPr>
          <p:nvPr/>
        </p:nvSpPr>
        <p:spPr bwMode="auto">
          <a:xfrm>
            <a:off x="3586163" y="642938"/>
            <a:ext cx="1987550" cy="523875"/>
          </a:xfrm>
          <a:prstGeom prst="rect">
            <a:avLst/>
          </a:prstGeom>
          <a:noFill/>
          <a:ln w="9525">
            <a:noFill/>
            <a:miter lim="800000"/>
            <a:headEnd/>
            <a:tailEnd/>
          </a:ln>
        </p:spPr>
        <p:txBody>
          <a:bodyPr wrap="none">
            <a:spAutoFit/>
          </a:bodyPr>
          <a:lstStyle/>
          <a:p>
            <a:pPr>
              <a:buFontTx/>
              <a:buNone/>
            </a:pPr>
            <a:r>
              <a:rPr lang="zh-CN" altLang="en-US" sz="2800" b="1">
                <a:solidFill>
                  <a:srgbClr val="C00000"/>
                </a:solidFill>
                <a:latin typeface="楷体" pitchFamily="49" charset="-122"/>
                <a:ea typeface="楷体" pitchFamily="49" charset="-122"/>
              </a:rPr>
              <a:t>成本预算表</a:t>
            </a:r>
          </a:p>
        </p:txBody>
      </p:sp>
    </p:spTree>
    <p:extLst>
      <p:ext uri="{BB962C8B-B14F-4D97-AF65-F5344CB8AC3E}">
        <p14:creationId xmlns:p14="http://schemas.microsoft.com/office/powerpoint/2010/main" val="342061980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4494"/>
                                        </p:tgtEl>
                                        <p:attrNameLst>
                                          <p:attrName>style.visibility</p:attrName>
                                        </p:attrNameLst>
                                      </p:cBhvr>
                                      <p:to>
                                        <p:strVal val="visible"/>
                                      </p:to>
                                    </p:set>
                                    <p:anim calcmode="lin" valueType="num">
                                      <p:cBhvr additive="base">
                                        <p:cTn id="7" dur="500" fill="hold"/>
                                        <p:tgtEl>
                                          <p:spTgt spid="654494"/>
                                        </p:tgtEl>
                                        <p:attrNameLst>
                                          <p:attrName>ppt_x</p:attrName>
                                        </p:attrNameLst>
                                      </p:cBhvr>
                                      <p:tavLst>
                                        <p:tav tm="0">
                                          <p:val>
                                            <p:strVal val="#ppt_x"/>
                                          </p:val>
                                        </p:tav>
                                        <p:tav tm="100000">
                                          <p:val>
                                            <p:strVal val="#ppt_x"/>
                                          </p:val>
                                        </p:tav>
                                      </p:tavLst>
                                    </p:anim>
                                    <p:anim calcmode="lin" valueType="num">
                                      <p:cBhvr additive="base">
                                        <p:cTn id="8" dur="500" fill="hold"/>
                                        <p:tgtEl>
                                          <p:spTgt spid="654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95288" y="260350"/>
            <a:ext cx="3470275" cy="519113"/>
          </a:xfrm>
          <a:noFill/>
        </p:spPr>
        <p:txBody>
          <a:bodyPr lIns="92075" tIns="46038" rIns="92075" bIns="46038">
            <a:spAutoFit/>
          </a:bodyPr>
          <a:lstStyle/>
          <a:p>
            <a:pPr eaLnBrk="1" hangingPunct="1"/>
            <a:r>
              <a:rPr lang="zh-CN" altLang="en-US" sz="2800" b="1">
                <a:solidFill>
                  <a:srgbClr val="002060"/>
                </a:solidFill>
                <a:latin typeface="楷体" pitchFamily="49" charset="-122"/>
                <a:ea typeface="楷体" pitchFamily="49" charset="-122"/>
              </a:rPr>
              <a:t>成本预算实例（</a:t>
            </a:r>
            <a:r>
              <a:rPr lang="en-US" altLang="zh-CN" sz="2800" b="1">
                <a:solidFill>
                  <a:srgbClr val="002060"/>
                </a:solidFill>
                <a:latin typeface="楷体" pitchFamily="49" charset="-122"/>
                <a:ea typeface="楷体" pitchFamily="49" charset="-122"/>
              </a:rPr>
              <a:t>2</a:t>
            </a:r>
            <a:r>
              <a:rPr lang="zh-CN" altLang="en-US" sz="2800" b="1">
                <a:solidFill>
                  <a:srgbClr val="002060"/>
                </a:solidFill>
                <a:latin typeface="楷体" pitchFamily="49" charset="-122"/>
                <a:ea typeface="楷体" pitchFamily="49" charset="-122"/>
              </a:rPr>
              <a:t>）</a:t>
            </a:r>
          </a:p>
        </p:txBody>
      </p:sp>
      <p:grpSp>
        <p:nvGrpSpPr>
          <p:cNvPr id="35843" name="Group 149"/>
          <p:cNvGrpSpPr>
            <a:grpSpLocks/>
          </p:cNvGrpSpPr>
          <p:nvPr/>
        </p:nvGrpSpPr>
        <p:grpSpPr bwMode="auto">
          <a:xfrm>
            <a:off x="650875" y="1049338"/>
            <a:ext cx="7850188" cy="5364162"/>
            <a:chOff x="931" y="459"/>
            <a:chExt cx="4579" cy="3379"/>
          </a:xfrm>
        </p:grpSpPr>
        <p:grpSp>
          <p:nvGrpSpPr>
            <p:cNvPr id="35899" name="Group 150"/>
            <p:cNvGrpSpPr>
              <a:grpSpLocks/>
            </p:cNvGrpSpPr>
            <p:nvPr/>
          </p:nvGrpSpPr>
          <p:grpSpPr bwMode="auto">
            <a:xfrm>
              <a:off x="931" y="459"/>
              <a:ext cx="4579" cy="3379"/>
              <a:chOff x="931" y="459"/>
              <a:chExt cx="4579" cy="3379"/>
            </a:xfrm>
          </p:grpSpPr>
          <p:sp>
            <p:nvSpPr>
              <p:cNvPr id="35922" name="Line 151"/>
              <p:cNvSpPr>
                <a:spLocks noChangeShapeType="1"/>
              </p:cNvSpPr>
              <p:nvPr/>
            </p:nvSpPr>
            <p:spPr bwMode="auto">
              <a:xfrm>
                <a:off x="1182" y="3606"/>
                <a:ext cx="4147" cy="6"/>
              </a:xfrm>
              <a:prstGeom prst="line">
                <a:avLst/>
              </a:prstGeom>
              <a:noFill/>
              <a:ln w="9525">
                <a:solidFill>
                  <a:schemeClr val="tx1"/>
                </a:solidFill>
                <a:round/>
                <a:headEnd/>
                <a:tailEnd type="triangle" w="sm" len="sm"/>
              </a:ln>
            </p:spPr>
            <p:txBody>
              <a:bodyPr/>
              <a:lstStyle/>
              <a:p>
                <a:pPr>
                  <a:buFontTx/>
                  <a:buNone/>
                </a:pPr>
                <a:endParaRPr lang="zh-CN" altLang="en-US">
                  <a:solidFill>
                    <a:prstClr val="black"/>
                  </a:solidFill>
                  <a:latin typeface="Arial" charset="0"/>
                  <a:ea typeface="宋体" charset="-122"/>
                </a:endParaRPr>
              </a:p>
            </p:txBody>
          </p:sp>
          <p:sp>
            <p:nvSpPr>
              <p:cNvPr id="35923" name="Line 152"/>
              <p:cNvSpPr>
                <a:spLocks noChangeShapeType="1"/>
              </p:cNvSpPr>
              <p:nvPr/>
            </p:nvSpPr>
            <p:spPr bwMode="auto">
              <a:xfrm flipH="1" flipV="1">
                <a:off x="1178" y="709"/>
                <a:ext cx="4" cy="2897"/>
              </a:xfrm>
              <a:prstGeom prst="line">
                <a:avLst/>
              </a:prstGeom>
              <a:noFill/>
              <a:ln w="9525">
                <a:solidFill>
                  <a:schemeClr val="tx1"/>
                </a:solidFill>
                <a:round/>
                <a:headEnd/>
                <a:tailEnd type="triangle" w="sm" len="sm"/>
              </a:ln>
            </p:spPr>
            <p:txBody>
              <a:bodyPr/>
              <a:lstStyle/>
              <a:p>
                <a:pPr>
                  <a:buFontTx/>
                  <a:buNone/>
                </a:pPr>
                <a:endParaRPr lang="zh-CN" altLang="en-US">
                  <a:solidFill>
                    <a:prstClr val="black"/>
                  </a:solidFill>
                  <a:latin typeface="Arial" charset="0"/>
                  <a:ea typeface="宋体" charset="-122"/>
                </a:endParaRPr>
              </a:p>
            </p:txBody>
          </p:sp>
          <p:sp>
            <p:nvSpPr>
              <p:cNvPr id="35924" name="Text Box 153"/>
              <p:cNvSpPr txBox="1">
                <a:spLocks noChangeArrowheads="1"/>
              </p:cNvSpPr>
              <p:nvPr/>
            </p:nvSpPr>
            <p:spPr bwMode="auto">
              <a:xfrm>
                <a:off x="1444" y="3610"/>
                <a:ext cx="188"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1</a:t>
                </a:r>
              </a:p>
            </p:txBody>
          </p:sp>
          <p:sp>
            <p:nvSpPr>
              <p:cNvPr id="35925" name="Text Box 154"/>
              <p:cNvSpPr txBox="1">
                <a:spLocks noChangeArrowheads="1"/>
              </p:cNvSpPr>
              <p:nvPr/>
            </p:nvSpPr>
            <p:spPr bwMode="auto">
              <a:xfrm>
                <a:off x="1782" y="3610"/>
                <a:ext cx="213"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2</a:t>
                </a:r>
              </a:p>
            </p:txBody>
          </p:sp>
          <p:sp>
            <p:nvSpPr>
              <p:cNvPr id="35926" name="Text Box 155"/>
              <p:cNvSpPr txBox="1">
                <a:spLocks noChangeArrowheads="1"/>
              </p:cNvSpPr>
              <p:nvPr/>
            </p:nvSpPr>
            <p:spPr bwMode="auto">
              <a:xfrm>
                <a:off x="2136" y="3610"/>
                <a:ext cx="222"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3</a:t>
                </a:r>
              </a:p>
            </p:txBody>
          </p:sp>
          <p:sp>
            <p:nvSpPr>
              <p:cNvPr id="35927" name="Text Box 156"/>
              <p:cNvSpPr txBox="1">
                <a:spLocks noChangeArrowheads="1"/>
              </p:cNvSpPr>
              <p:nvPr/>
            </p:nvSpPr>
            <p:spPr bwMode="auto">
              <a:xfrm>
                <a:off x="2483" y="3610"/>
                <a:ext cx="237" cy="228"/>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4</a:t>
                </a:r>
              </a:p>
            </p:txBody>
          </p:sp>
          <p:sp>
            <p:nvSpPr>
              <p:cNvPr id="35928" name="Text Box 157"/>
              <p:cNvSpPr txBox="1">
                <a:spLocks noChangeArrowheads="1"/>
              </p:cNvSpPr>
              <p:nvPr/>
            </p:nvSpPr>
            <p:spPr bwMode="auto">
              <a:xfrm>
                <a:off x="2850" y="3610"/>
                <a:ext cx="233"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5</a:t>
                </a:r>
              </a:p>
            </p:txBody>
          </p:sp>
          <p:sp>
            <p:nvSpPr>
              <p:cNvPr id="35929" name="Text Box 158"/>
              <p:cNvSpPr txBox="1">
                <a:spLocks noChangeArrowheads="1"/>
              </p:cNvSpPr>
              <p:nvPr/>
            </p:nvSpPr>
            <p:spPr bwMode="auto">
              <a:xfrm>
                <a:off x="3208" y="3610"/>
                <a:ext cx="283"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6</a:t>
                </a:r>
              </a:p>
            </p:txBody>
          </p:sp>
          <p:sp>
            <p:nvSpPr>
              <p:cNvPr id="35930" name="Text Box 159"/>
              <p:cNvSpPr txBox="1">
                <a:spLocks noChangeArrowheads="1"/>
              </p:cNvSpPr>
              <p:nvPr/>
            </p:nvSpPr>
            <p:spPr bwMode="auto">
              <a:xfrm>
                <a:off x="3555" y="3610"/>
                <a:ext cx="254"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7</a:t>
                </a:r>
              </a:p>
            </p:txBody>
          </p:sp>
          <p:sp>
            <p:nvSpPr>
              <p:cNvPr id="35931" name="Text Box 160"/>
              <p:cNvSpPr txBox="1">
                <a:spLocks noChangeArrowheads="1"/>
              </p:cNvSpPr>
              <p:nvPr/>
            </p:nvSpPr>
            <p:spPr bwMode="auto">
              <a:xfrm>
                <a:off x="931" y="3282"/>
                <a:ext cx="293" cy="193"/>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100</a:t>
                </a:r>
              </a:p>
            </p:txBody>
          </p:sp>
          <p:sp>
            <p:nvSpPr>
              <p:cNvPr id="35932" name="Text Box 161"/>
              <p:cNvSpPr txBox="1">
                <a:spLocks noChangeArrowheads="1"/>
              </p:cNvSpPr>
              <p:nvPr/>
            </p:nvSpPr>
            <p:spPr bwMode="auto">
              <a:xfrm>
                <a:off x="954" y="3018"/>
                <a:ext cx="360" cy="163"/>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200</a:t>
                </a:r>
              </a:p>
            </p:txBody>
          </p:sp>
          <p:sp>
            <p:nvSpPr>
              <p:cNvPr id="35933" name="Text Box 162"/>
              <p:cNvSpPr txBox="1">
                <a:spLocks noChangeArrowheads="1"/>
              </p:cNvSpPr>
              <p:nvPr/>
            </p:nvSpPr>
            <p:spPr bwMode="auto">
              <a:xfrm>
                <a:off x="954" y="2727"/>
                <a:ext cx="360" cy="181"/>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300</a:t>
                </a:r>
              </a:p>
            </p:txBody>
          </p:sp>
          <p:sp>
            <p:nvSpPr>
              <p:cNvPr id="35934" name="Text Box 163"/>
              <p:cNvSpPr txBox="1">
                <a:spLocks noChangeArrowheads="1"/>
              </p:cNvSpPr>
              <p:nvPr/>
            </p:nvSpPr>
            <p:spPr bwMode="auto">
              <a:xfrm>
                <a:off x="952" y="2451"/>
                <a:ext cx="344" cy="163"/>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400</a:t>
                </a:r>
              </a:p>
            </p:txBody>
          </p:sp>
          <p:sp>
            <p:nvSpPr>
              <p:cNvPr id="35935" name="Rectangle 164"/>
              <p:cNvSpPr>
                <a:spLocks noChangeArrowheads="1"/>
              </p:cNvSpPr>
              <p:nvPr/>
            </p:nvSpPr>
            <p:spPr bwMode="auto">
              <a:xfrm>
                <a:off x="952" y="459"/>
                <a:ext cx="590" cy="231"/>
              </a:xfrm>
              <a:prstGeom prst="rect">
                <a:avLst/>
              </a:prstGeom>
              <a:noFill/>
              <a:ln w="9525">
                <a:noFill/>
                <a:miter lim="800000"/>
                <a:headEnd/>
                <a:tailEnd/>
              </a:ln>
            </p:spPr>
            <p:txBody>
              <a:bodyPr>
                <a:spAutoFit/>
              </a:bodyPr>
              <a:lstStyle/>
              <a:p>
                <a:pPr>
                  <a:buFontTx/>
                  <a:buNone/>
                </a:pPr>
                <a:r>
                  <a:rPr kumimoji="1" lang="zh-CN" altLang="en-US">
                    <a:solidFill>
                      <a:prstClr val="black"/>
                    </a:solidFill>
                    <a:ea typeface="宋体" charset="-122"/>
                  </a:rPr>
                  <a:t>成本</a:t>
                </a:r>
              </a:p>
            </p:txBody>
          </p:sp>
          <p:sp>
            <p:nvSpPr>
              <p:cNvPr id="35936" name="Rectangle 165"/>
              <p:cNvSpPr>
                <a:spLocks noChangeArrowheads="1"/>
              </p:cNvSpPr>
              <p:nvPr/>
            </p:nvSpPr>
            <p:spPr bwMode="auto">
              <a:xfrm>
                <a:off x="5250" y="3471"/>
                <a:ext cx="260" cy="231"/>
              </a:xfrm>
              <a:prstGeom prst="rect">
                <a:avLst/>
              </a:prstGeom>
              <a:noFill/>
              <a:ln w="9525">
                <a:noFill/>
                <a:miter lim="800000"/>
                <a:headEnd/>
                <a:tailEnd/>
              </a:ln>
            </p:spPr>
            <p:txBody>
              <a:bodyPr wrap="none">
                <a:spAutoFit/>
              </a:bodyPr>
              <a:lstStyle/>
              <a:p>
                <a:pPr>
                  <a:buFontTx/>
                  <a:buNone/>
                </a:pPr>
                <a:r>
                  <a:rPr kumimoji="1" lang="zh-CN" altLang="en-US">
                    <a:solidFill>
                      <a:prstClr val="black"/>
                    </a:solidFill>
                    <a:ea typeface="宋体" charset="-122"/>
                  </a:rPr>
                  <a:t>月</a:t>
                </a:r>
              </a:p>
            </p:txBody>
          </p:sp>
          <p:sp>
            <p:nvSpPr>
              <p:cNvPr id="35937" name="Text Box 166"/>
              <p:cNvSpPr txBox="1">
                <a:spLocks noChangeArrowheads="1"/>
              </p:cNvSpPr>
              <p:nvPr/>
            </p:nvSpPr>
            <p:spPr bwMode="auto">
              <a:xfrm>
                <a:off x="3918" y="3612"/>
                <a:ext cx="254"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8</a:t>
                </a:r>
              </a:p>
            </p:txBody>
          </p:sp>
          <p:sp>
            <p:nvSpPr>
              <p:cNvPr id="35938" name="Text Box 167"/>
              <p:cNvSpPr txBox="1">
                <a:spLocks noChangeArrowheads="1"/>
              </p:cNvSpPr>
              <p:nvPr/>
            </p:nvSpPr>
            <p:spPr bwMode="auto">
              <a:xfrm>
                <a:off x="4236" y="3612"/>
                <a:ext cx="254"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9</a:t>
                </a:r>
              </a:p>
            </p:txBody>
          </p:sp>
          <p:sp>
            <p:nvSpPr>
              <p:cNvPr id="35939" name="Text Box 168"/>
              <p:cNvSpPr txBox="1">
                <a:spLocks noChangeArrowheads="1"/>
              </p:cNvSpPr>
              <p:nvPr/>
            </p:nvSpPr>
            <p:spPr bwMode="auto">
              <a:xfrm>
                <a:off x="4549" y="3612"/>
                <a:ext cx="254"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10</a:t>
                </a:r>
              </a:p>
            </p:txBody>
          </p:sp>
          <p:sp>
            <p:nvSpPr>
              <p:cNvPr id="35940" name="Text Box 169"/>
              <p:cNvSpPr txBox="1">
                <a:spLocks noChangeArrowheads="1"/>
              </p:cNvSpPr>
              <p:nvPr/>
            </p:nvSpPr>
            <p:spPr bwMode="auto">
              <a:xfrm>
                <a:off x="952" y="2161"/>
                <a:ext cx="318" cy="158"/>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500</a:t>
                </a:r>
              </a:p>
            </p:txBody>
          </p:sp>
          <p:sp>
            <p:nvSpPr>
              <p:cNvPr id="35941" name="Text Box 170"/>
              <p:cNvSpPr txBox="1">
                <a:spLocks noChangeArrowheads="1"/>
              </p:cNvSpPr>
              <p:nvPr/>
            </p:nvSpPr>
            <p:spPr bwMode="auto">
              <a:xfrm>
                <a:off x="4871" y="3612"/>
                <a:ext cx="254"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11</a:t>
                </a:r>
              </a:p>
            </p:txBody>
          </p:sp>
        </p:grpSp>
        <p:sp>
          <p:nvSpPr>
            <p:cNvPr id="35900" name="Line 171"/>
            <p:cNvSpPr>
              <a:spLocks noChangeShapeType="1"/>
            </p:cNvSpPr>
            <p:nvPr/>
          </p:nvSpPr>
          <p:spPr bwMode="auto">
            <a:xfrm>
              <a:off x="1156" y="3385"/>
              <a:ext cx="341"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01" name="Line 172"/>
            <p:cNvSpPr>
              <a:spLocks noChangeShapeType="1"/>
            </p:cNvSpPr>
            <p:nvPr/>
          </p:nvSpPr>
          <p:spPr bwMode="auto">
            <a:xfrm>
              <a:off x="1497" y="2818"/>
              <a:ext cx="0" cy="794"/>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02" name="Line 173"/>
            <p:cNvSpPr>
              <a:spLocks noChangeShapeType="1"/>
            </p:cNvSpPr>
            <p:nvPr/>
          </p:nvSpPr>
          <p:spPr bwMode="auto">
            <a:xfrm>
              <a:off x="1497" y="2818"/>
              <a:ext cx="340"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03" name="Line 174"/>
            <p:cNvSpPr>
              <a:spLocks noChangeShapeType="1"/>
            </p:cNvSpPr>
            <p:nvPr/>
          </p:nvSpPr>
          <p:spPr bwMode="auto">
            <a:xfrm>
              <a:off x="1837" y="2568"/>
              <a:ext cx="0" cy="1044"/>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04" name="Line 175"/>
            <p:cNvSpPr>
              <a:spLocks noChangeShapeType="1"/>
            </p:cNvSpPr>
            <p:nvPr/>
          </p:nvSpPr>
          <p:spPr bwMode="auto">
            <a:xfrm>
              <a:off x="1837" y="2568"/>
              <a:ext cx="340"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05" name="Line 176"/>
            <p:cNvSpPr>
              <a:spLocks noChangeShapeType="1"/>
            </p:cNvSpPr>
            <p:nvPr/>
          </p:nvSpPr>
          <p:spPr bwMode="auto">
            <a:xfrm>
              <a:off x="2177" y="2251"/>
              <a:ext cx="0" cy="1361"/>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06" name="Line 177"/>
            <p:cNvSpPr>
              <a:spLocks noChangeShapeType="1"/>
            </p:cNvSpPr>
            <p:nvPr/>
          </p:nvSpPr>
          <p:spPr bwMode="auto">
            <a:xfrm>
              <a:off x="2177" y="2251"/>
              <a:ext cx="385"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07" name="Line 178"/>
            <p:cNvSpPr>
              <a:spLocks noChangeShapeType="1"/>
            </p:cNvSpPr>
            <p:nvPr/>
          </p:nvSpPr>
          <p:spPr bwMode="auto">
            <a:xfrm>
              <a:off x="2562" y="2251"/>
              <a:ext cx="0" cy="1361"/>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08" name="Line 179"/>
            <p:cNvSpPr>
              <a:spLocks noChangeShapeType="1"/>
            </p:cNvSpPr>
            <p:nvPr/>
          </p:nvSpPr>
          <p:spPr bwMode="auto">
            <a:xfrm>
              <a:off x="2562" y="2251"/>
              <a:ext cx="363"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09" name="Line 180"/>
            <p:cNvSpPr>
              <a:spLocks noChangeShapeType="1"/>
            </p:cNvSpPr>
            <p:nvPr/>
          </p:nvSpPr>
          <p:spPr bwMode="auto">
            <a:xfrm>
              <a:off x="2925" y="2251"/>
              <a:ext cx="0" cy="1361"/>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10" name="Line 181"/>
            <p:cNvSpPr>
              <a:spLocks noChangeShapeType="1"/>
            </p:cNvSpPr>
            <p:nvPr/>
          </p:nvSpPr>
          <p:spPr bwMode="auto">
            <a:xfrm>
              <a:off x="2925" y="2546"/>
              <a:ext cx="341"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11" name="Line 182"/>
            <p:cNvSpPr>
              <a:spLocks noChangeShapeType="1"/>
            </p:cNvSpPr>
            <p:nvPr/>
          </p:nvSpPr>
          <p:spPr bwMode="auto">
            <a:xfrm>
              <a:off x="3266" y="2546"/>
              <a:ext cx="0" cy="1066"/>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12" name="Line 183"/>
            <p:cNvSpPr>
              <a:spLocks noChangeShapeType="1"/>
            </p:cNvSpPr>
            <p:nvPr/>
          </p:nvSpPr>
          <p:spPr bwMode="auto">
            <a:xfrm>
              <a:off x="3266" y="2818"/>
              <a:ext cx="362"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13" name="Line 184"/>
            <p:cNvSpPr>
              <a:spLocks noChangeShapeType="1"/>
            </p:cNvSpPr>
            <p:nvPr/>
          </p:nvSpPr>
          <p:spPr bwMode="auto">
            <a:xfrm>
              <a:off x="3628" y="2818"/>
              <a:ext cx="0" cy="794"/>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14" name="Line 185"/>
            <p:cNvSpPr>
              <a:spLocks noChangeShapeType="1"/>
            </p:cNvSpPr>
            <p:nvPr/>
          </p:nvSpPr>
          <p:spPr bwMode="auto">
            <a:xfrm>
              <a:off x="3628" y="2818"/>
              <a:ext cx="341"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15" name="Line 186"/>
            <p:cNvSpPr>
              <a:spLocks noChangeShapeType="1"/>
            </p:cNvSpPr>
            <p:nvPr/>
          </p:nvSpPr>
          <p:spPr bwMode="auto">
            <a:xfrm>
              <a:off x="3969" y="2818"/>
              <a:ext cx="0" cy="794"/>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16" name="Line 187"/>
            <p:cNvSpPr>
              <a:spLocks noChangeShapeType="1"/>
            </p:cNvSpPr>
            <p:nvPr/>
          </p:nvSpPr>
          <p:spPr bwMode="auto">
            <a:xfrm>
              <a:off x="3969" y="2818"/>
              <a:ext cx="340"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17" name="Line 188"/>
            <p:cNvSpPr>
              <a:spLocks noChangeShapeType="1"/>
            </p:cNvSpPr>
            <p:nvPr/>
          </p:nvSpPr>
          <p:spPr bwMode="auto">
            <a:xfrm>
              <a:off x="4309" y="2818"/>
              <a:ext cx="0" cy="794"/>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18" name="Line 189"/>
            <p:cNvSpPr>
              <a:spLocks noChangeShapeType="1"/>
            </p:cNvSpPr>
            <p:nvPr/>
          </p:nvSpPr>
          <p:spPr bwMode="auto">
            <a:xfrm>
              <a:off x="4309" y="3113"/>
              <a:ext cx="340"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19" name="Line 190"/>
            <p:cNvSpPr>
              <a:spLocks noChangeShapeType="1"/>
            </p:cNvSpPr>
            <p:nvPr/>
          </p:nvSpPr>
          <p:spPr bwMode="auto">
            <a:xfrm>
              <a:off x="4649" y="3113"/>
              <a:ext cx="0" cy="499"/>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20" name="Line 191"/>
            <p:cNvSpPr>
              <a:spLocks noChangeShapeType="1"/>
            </p:cNvSpPr>
            <p:nvPr/>
          </p:nvSpPr>
          <p:spPr bwMode="auto">
            <a:xfrm>
              <a:off x="4649" y="3113"/>
              <a:ext cx="340" cy="0"/>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5921" name="Line 192"/>
            <p:cNvSpPr>
              <a:spLocks noChangeShapeType="1"/>
            </p:cNvSpPr>
            <p:nvPr/>
          </p:nvSpPr>
          <p:spPr bwMode="auto">
            <a:xfrm>
              <a:off x="4989" y="3113"/>
              <a:ext cx="0" cy="499"/>
            </a:xfrm>
            <a:prstGeom prst="line">
              <a:avLst/>
            </a:pr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grpSp>
      <p:graphicFrame>
        <p:nvGraphicFramePr>
          <p:cNvPr id="706835" name="Group 275"/>
          <p:cNvGraphicFramePr>
            <a:graphicFrameLocks noGrp="1"/>
          </p:cNvGraphicFramePr>
          <p:nvPr/>
        </p:nvGraphicFramePr>
        <p:xfrm>
          <a:off x="1219200" y="1828800"/>
          <a:ext cx="7162800" cy="1835151"/>
        </p:xfrm>
        <a:graphic>
          <a:graphicData uri="http://schemas.openxmlformats.org/drawingml/2006/table">
            <a:tbl>
              <a:tblPr/>
              <a:tblGrid>
                <a:gridCol w="6096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609600">
                  <a:extLst>
                    <a:ext uri="{9D8B030D-6E8A-4147-A177-3AD203B41FA5}">
                      <a16:colId xmlns:a16="http://schemas.microsoft.com/office/drawing/2014/main" val="20011"/>
                    </a:ext>
                  </a:extLst>
                </a:gridCol>
              </a:tblGrid>
              <a:tr h="5921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1" i="0" u="none" strike="noStrike" cap="none" normalizeH="0" baseline="0" dirty="0">
                          <a:ln>
                            <a:noFill/>
                          </a:ln>
                          <a:solidFill>
                            <a:schemeClr val="tx2"/>
                          </a:solidFill>
                          <a:effectLst/>
                          <a:latin typeface="Arial" charset="0"/>
                          <a:ea typeface="宋体" pitchFamily="2" charset="-122"/>
                        </a:rPr>
                        <a:t>日期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dirty="0">
                          <a:ln>
                            <a:noFill/>
                          </a:ln>
                          <a:solidFill>
                            <a:schemeClr val="tx2"/>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2"/>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dirty="0">
                          <a:ln>
                            <a:noFill/>
                          </a:ln>
                          <a:solidFill>
                            <a:schemeClr val="tx2"/>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dirty="0">
                          <a:ln>
                            <a:noFill/>
                          </a:ln>
                          <a:solidFill>
                            <a:schemeClr val="tx2"/>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2"/>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2"/>
                          </a:solidFill>
                          <a:effectLst/>
                          <a:latin typeface="Arial"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2"/>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2"/>
                          </a:solidFill>
                          <a:effectLst/>
                          <a:latin typeface="Arial" charset="0"/>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2"/>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1" i="0" u="none" strike="noStrike" cap="none" normalizeH="0" baseline="0">
                          <a:ln>
                            <a:noFill/>
                          </a:ln>
                          <a:solidFill>
                            <a:schemeClr val="tx2"/>
                          </a:solidFill>
                          <a:effectLst/>
                          <a:latin typeface="Arial" charset="0"/>
                          <a:ea typeface="宋体" pitchFamily="2" charset="-122"/>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02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1" i="0" u="none" strike="noStrike" cap="none" normalizeH="0" baseline="0">
                          <a:ln>
                            <a:noFill/>
                          </a:ln>
                          <a:solidFill>
                            <a:schemeClr val="tx2"/>
                          </a:solidFill>
                          <a:effectLst/>
                          <a:latin typeface="Arial" charset="0"/>
                          <a:ea typeface="宋体" pitchFamily="2" charset="-122"/>
                        </a:rPr>
                        <a:t>合计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rgbClr val="FF0000"/>
                          </a:solidFill>
                          <a:effectLst/>
                          <a:latin typeface="Arial" charset="0"/>
                          <a:ea typeface="宋体" pitchFamily="2" charset="-122"/>
                          <a:cs typeface="Times New Roman" pitchFamily="18" charset="0"/>
                        </a:rPr>
                        <a:t>100</a:t>
                      </a:r>
                      <a:endParaRPr kumimoji="0" lang="en-US" altLang="zh-CN" sz="15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rgbClr val="FF0000"/>
                          </a:solidFill>
                          <a:effectLst/>
                          <a:latin typeface="Arial" charset="0"/>
                          <a:ea typeface="宋体" pitchFamily="2" charset="-122"/>
                          <a:cs typeface="Times New Roman" pitchFamily="18" charset="0"/>
                        </a:rPr>
                        <a:t>300</a:t>
                      </a:r>
                      <a:endParaRPr kumimoji="0" lang="en-US" altLang="zh-CN" sz="15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rgbClr val="FF0000"/>
                          </a:solidFill>
                          <a:effectLst/>
                          <a:latin typeface="Arial" charset="0"/>
                          <a:ea typeface="宋体" pitchFamily="2" charset="-122"/>
                          <a:cs typeface="Times New Roman" pitchFamily="18" charset="0"/>
                        </a:rPr>
                        <a:t>400</a:t>
                      </a:r>
                      <a:endParaRPr kumimoji="0" lang="en-US" altLang="zh-CN" sz="15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rgbClr val="FF0000"/>
                          </a:solidFill>
                          <a:effectLst/>
                          <a:latin typeface="Arial" charset="0"/>
                          <a:ea typeface="宋体" pitchFamily="2" charset="-122"/>
                          <a:cs typeface="Times New Roman" pitchFamily="18" charset="0"/>
                        </a:rPr>
                        <a:t>500</a:t>
                      </a:r>
                      <a:endParaRPr kumimoji="0" lang="en-US" altLang="zh-CN" sz="15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rgbClr val="FF0000"/>
                          </a:solidFill>
                          <a:effectLst/>
                          <a:latin typeface="Arial" charset="0"/>
                          <a:ea typeface="宋体" pitchFamily="2" charset="-122"/>
                          <a:cs typeface="Times New Roman" pitchFamily="18" charset="0"/>
                        </a:rPr>
                        <a:t>500</a:t>
                      </a:r>
                      <a:endParaRPr kumimoji="0" lang="en-US" altLang="zh-CN" sz="15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rgbClr val="FF0000"/>
                          </a:solidFill>
                          <a:effectLst/>
                          <a:latin typeface="Arial" charset="0"/>
                          <a:ea typeface="宋体" pitchFamily="2" charset="-122"/>
                          <a:cs typeface="Times New Roman" pitchFamily="18" charset="0"/>
                        </a:rPr>
                        <a:t>400</a:t>
                      </a:r>
                      <a:endParaRPr kumimoji="0" lang="en-US" altLang="zh-CN" sz="15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rgbClr val="FF0000"/>
                          </a:solidFill>
                          <a:effectLst/>
                          <a:latin typeface="Arial" charset="0"/>
                          <a:ea typeface="宋体" pitchFamily="2" charset="-122"/>
                          <a:cs typeface="Times New Roman" pitchFamily="18" charset="0"/>
                        </a:rPr>
                        <a:t>300</a:t>
                      </a:r>
                      <a:endParaRPr kumimoji="0" lang="en-US" altLang="zh-CN" sz="15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rgbClr val="FF0000"/>
                          </a:solidFill>
                          <a:effectLst/>
                          <a:latin typeface="Arial" charset="0"/>
                          <a:ea typeface="宋体" pitchFamily="2" charset="-122"/>
                          <a:cs typeface="Times New Roman" pitchFamily="18" charset="0"/>
                        </a:rPr>
                        <a:t>300</a:t>
                      </a:r>
                      <a:endParaRPr kumimoji="0" lang="en-US" altLang="zh-CN" sz="15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rgbClr val="FF0000"/>
                          </a:solidFill>
                          <a:effectLst/>
                          <a:latin typeface="Arial" charset="0"/>
                          <a:ea typeface="宋体" pitchFamily="2" charset="-122"/>
                          <a:cs typeface="Times New Roman" pitchFamily="18" charset="0"/>
                        </a:rPr>
                        <a:t>300</a:t>
                      </a:r>
                      <a:endParaRPr kumimoji="0" lang="en-US" altLang="zh-CN" sz="15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rgbClr val="FF0000"/>
                          </a:solidFill>
                          <a:effectLst/>
                          <a:latin typeface="Arial" charset="0"/>
                          <a:ea typeface="宋体" pitchFamily="2" charset="-122"/>
                          <a:cs typeface="Times New Roman" pitchFamily="18" charset="0"/>
                        </a:rPr>
                        <a:t>200</a:t>
                      </a:r>
                      <a:endParaRPr kumimoji="0" lang="en-US" altLang="zh-CN" sz="15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rgbClr val="FF0000"/>
                          </a:solidFill>
                          <a:effectLst/>
                          <a:latin typeface="Arial" charset="0"/>
                          <a:ea typeface="宋体" pitchFamily="2" charset="-122"/>
                          <a:cs typeface="Times New Roman" pitchFamily="18" charset="0"/>
                        </a:rPr>
                        <a:t>200</a:t>
                      </a:r>
                      <a:endParaRPr kumimoji="0" lang="en-US" altLang="zh-CN" sz="1500" b="1" i="0" u="none" strike="noStrike" cap="none" normalizeH="0" baseline="0" dirty="0">
                        <a:ln>
                          <a:noFill/>
                        </a:ln>
                        <a:solidFill>
                          <a:srgbClr val="FF0000"/>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27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1" i="0" u="none" strike="noStrike" cap="none" normalizeH="0" baseline="0">
                          <a:ln>
                            <a:noFill/>
                          </a:ln>
                          <a:solidFill>
                            <a:schemeClr val="tx2"/>
                          </a:solidFill>
                          <a:effectLst/>
                          <a:latin typeface="Arial" charset="0"/>
                          <a:ea typeface="宋体" pitchFamily="2" charset="-122"/>
                        </a:rPr>
                        <a:t>累计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a:ln>
                            <a:noFill/>
                          </a:ln>
                          <a:solidFill>
                            <a:schemeClr val="tx2"/>
                          </a:solidFill>
                          <a:effectLst/>
                          <a:latin typeface="Arial" charset="0"/>
                          <a:ea typeface="宋体" pitchFamily="2" charset="-122"/>
                          <a:cs typeface="Times New Roman" pitchFamily="18" charset="0"/>
                        </a:rPr>
                        <a:t>100</a:t>
                      </a:r>
                      <a:endParaRPr kumimoji="0" lang="en-US" altLang="zh-CN" sz="1500" b="1" i="0" u="none" strike="noStrike" cap="none" normalizeH="0" baseline="0">
                        <a:ln>
                          <a:noFill/>
                        </a:ln>
                        <a:solidFill>
                          <a:schemeClr val="tx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a:ln>
                            <a:noFill/>
                          </a:ln>
                          <a:solidFill>
                            <a:schemeClr val="tx2"/>
                          </a:solidFill>
                          <a:effectLst/>
                          <a:latin typeface="Arial" charset="0"/>
                          <a:ea typeface="宋体" pitchFamily="2" charset="-122"/>
                          <a:cs typeface="Times New Roman" pitchFamily="18" charset="0"/>
                        </a:rPr>
                        <a:t>400</a:t>
                      </a:r>
                      <a:endParaRPr kumimoji="0" lang="en-US" altLang="zh-CN" sz="1500" b="1" i="0" u="none" strike="noStrike" cap="none" normalizeH="0" baseline="0">
                        <a:ln>
                          <a:noFill/>
                        </a:ln>
                        <a:solidFill>
                          <a:schemeClr val="tx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a:ln>
                            <a:noFill/>
                          </a:ln>
                          <a:solidFill>
                            <a:schemeClr val="tx2"/>
                          </a:solidFill>
                          <a:effectLst/>
                          <a:latin typeface="Arial" charset="0"/>
                          <a:ea typeface="宋体" pitchFamily="2" charset="-122"/>
                          <a:cs typeface="Times New Roman" pitchFamily="18" charset="0"/>
                        </a:rPr>
                        <a:t>800</a:t>
                      </a:r>
                      <a:endParaRPr kumimoji="0" lang="en-US" altLang="zh-CN" sz="1500" b="1" i="0" u="none" strike="noStrike" cap="none" normalizeH="0" baseline="0">
                        <a:ln>
                          <a:noFill/>
                        </a:ln>
                        <a:solidFill>
                          <a:schemeClr val="tx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a:ln>
                            <a:noFill/>
                          </a:ln>
                          <a:solidFill>
                            <a:schemeClr val="tx2"/>
                          </a:solidFill>
                          <a:effectLst/>
                          <a:latin typeface="Arial" charset="0"/>
                          <a:ea typeface="宋体" pitchFamily="2" charset="-122"/>
                          <a:cs typeface="Times New Roman" pitchFamily="18" charset="0"/>
                        </a:rPr>
                        <a:t>1300</a:t>
                      </a:r>
                      <a:endParaRPr kumimoji="0" lang="en-US" altLang="zh-CN" sz="1500" b="1" i="0" u="none" strike="noStrike" cap="none" normalizeH="0" baseline="0">
                        <a:ln>
                          <a:noFill/>
                        </a:ln>
                        <a:solidFill>
                          <a:schemeClr val="tx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a:ln>
                            <a:noFill/>
                          </a:ln>
                          <a:solidFill>
                            <a:schemeClr val="tx2"/>
                          </a:solidFill>
                          <a:effectLst/>
                          <a:latin typeface="Arial" charset="0"/>
                          <a:ea typeface="宋体" pitchFamily="2" charset="-122"/>
                          <a:cs typeface="Times New Roman" pitchFamily="18" charset="0"/>
                        </a:rPr>
                        <a:t>1800</a:t>
                      </a:r>
                      <a:endParaRPr kumimoji="0" lang="en-US" altLang="zh-CN" sz="1500" b="1" i="0" u="none" strike="noStrike" cap="none" normalizeH="0" baseline="0">
                        <a:ln>
                          <a:noFill/>
                        </a:ln>
                        <a:solidFill>
                          <a:schemeClr val="tx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a:ln>
                            <a:noFill/>
                          </a:ln>
                          <a:solidFill>
                            <a:schemeClr val="tx2"/>
                          </a:solidFill>
                          <a:effectLst/>
                          <a:latin typeface="Arial" charset="0"/>
                          <a:ea typeface="宋体" pitchFamily="2" charset="-122"/>
                          <a:cs typeface="Times New Roman" pitchFamily="18" charset="0"/>
                        </a:rPr>
                        <a:t>2200</a:t>
                      </a:r>
                      <a:endParaRPr kumimoji="0" lang="en-US" altLang="zh-CN" sz="1500" b="1" i="0" u="none" strike="noStrike" cap="none" normalizeH="0" baseline="0">
                        <a:ln>
                          <a:noFill/>
                        </a:ln>
                        <a:solidFill>
                          <a:schemeClr val="tx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a:ln>
                            <a:noFill/>
                          </a:ln>
                          <a:solidFill>
                            <a:schemeClr val="tx2"/>
                          </a:solidFill>
                          <a:effectLst/>
                          <a:latin typeface="Arial" charset="0"/>
                          <a:ea typeface="宋体" pitchFamily="2" charset="-122"/>
                          <a:cs typeface="Times New Roman" pitchFamily="18" charset="0"/>
                        </a:rPr>
                        <a:t>2500</a:t>
                      </a:r>
                      <a:endParaRPr kumimoji="0" lang="en-US" altLang="zh-CN" sz="1500" b="1" i="0" u="none" strike="noStrike" cap="none" normalizeH="0" baseline="0">
                        <a:ln>
                          <a:noFill/>
                        </a:ln>
                        <a:solidFill>
                          <a:schemeClr val="tx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a:ln>
                            <a:noFill/>
                          </a:ln>
                          <a:solidFill>
                            <a:schemeClr val="tx2"/>
                          </a:solidFill>
                          <a:effectLst/>
                          <a:latin typeface="Arial" charset="0"/>
                          <a:ea typeface="宋体" pitchFamily="2" charset="-122"/>
                          <a:cs typeface="Times New Roman" pitchFamily="18" charset="0"/>
                        </a:rPr>
                        <a:t>2800</a:t>
                      </a:r>
                      <a:endParaRPr kumimoji="0" lang="en-US" altLang="zh-CN" sz="1500" b="1" i="0" u="none" strike="noStrike" cap="none" normalizeH="0" baseline="0">
                        <a:ln>
                          <a:noFill/>
                        </a:ln>
                        <a:solidFill>
                          <a:schemeClr val="tx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a:ln>
                            <a:noFill/>
                          </a:ln>
                          <a:solidFill>
                            <a:schemeClr val="tx2"/>
                          </a:solidFill>
                          <a:effectLst/>
                          <a:latin typeface="Arial" charset="0"/>
                          <a:ea typeface="宋体" pitchFamily="2" charset="-122"/>
                          <a:cs typeface="Times New Roman" pitchFamily="18" charset="0"/>
                        </a:rPr>
                        <a:t>3100</a:t>
                      </a:r>
                      <a:endParaRPr kumimoji="0" lang="en-US" altLang="zh-CN" sz="1500" b="1" i="0" u="none" strike="noStrike" cap="none" normalizeH="0" baseline="0">
                        <a:ln>
                          <a:noFill/>
                        </a:ln>
                        <a:solidFill>
                          <a:schemeClr val="tx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a:ln>
                            <a:noFill/>
                          </a:ln>
                          <a:solidFill>
                            <a:schemeClr val="tx2"/>
                          </a:solidFill>
                          <a:effectLst/>
                          <a:latin typeface="Arial" charset="0"/>
                          <a:ea typeface="宋体" pitchFamily="2" charset="-122"/>
                          <a:cs typeface="Times New Roman" pitchFamily="18" charset="0"/>
                        </a:rPr>
                        <a:t>3300</a:t>
                      </a:r>
                      <a:endParaRPr kumimoji="0" lang="en-US" altLang="zh-CN" sz="1500" b="1" i="0" u="none" strike="noStrike" cap="none" normalizeH="0" baseline="0">
                        <a:ln>
                          <a:noFill/>
                        </a:ln>
                        <a:solidFill>
                          <a:schemeClr val="tx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1" i="0" u="none" strike="noStrike" cap="none" normalizeH="0" baseline="0" dirty="0">
                          <a:ln>
                            <a:noFill/>
                          </a:ln>
                          <a:solidFill>
                            <a:schemeClr val="tx2"/>
                          </a:solidFill>
                          <a:effectLst/>
                          <a:latin typeface="Arial" charset="0"/>
                          <a:ea typeface="宋体" pitchFamily="2" charset="-122"/>
                          <a:cs typeface="Times New Roman" pitchFamily="18" charset="0"/>
                        </a:rPr>
                        <a:t>3500</a:t>
                      </a:r>
                      <a:endParaRPr kumimoji="0" lang="en-US" altLang="zh-CN" sz="1500" b="1" i="0" u="none" strike="noStrike" cap="none" normalizeH="0" baseline="0" dirty="0">
                        <a:ln>
                          <a:noFill/>
                        </a:ln>
                        <a:solidFill>
                          <a:schemeClr val="tx2"/>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5898" name="Text Box 276"/>
          <p:cNvSpPr txBox="1">
            <a:spLocks noChangeArrowheads="1"/>
          </p:cNvSpPr>
          <p:nvPr/>
        </p:nvSpPr>
        <p:spPr bwMode="auto">
          <a:xfrm>
            <a:off x="3408363" y="714375"/>
            <a:ext cx="2535237" cy="519113"/>
          </a:xfrm>
          <a:prstGeom prst="rect">
            <a:avLst/>
          </a:prstGeom>
          <a:noFill/>
          <a:ln w="9525" algn="ctr">
            <a:noFill/>
            <a:miter lim="800000"/>
            <a:headEnd/>
            <a:tailEnd/>
          </a:ln>
        </p:spPr>
        <p:txBody>
          <a:bodyPr>
            <a:spAutoFit/>
          </a:bodyPr>
          <a:lstStyle/>
          <a:p>
            <a:pPr algn="ctr">
              <a:buFontTx/>
              <a:buNone/>
            </a:pPr>
            <a:r>
              <a:rPr lang="zh-CN" altLang="en-US" sz="2800" b="1">
                <a:solidFill>
                  <a:srgbClr val="C00000"/>
                </a:solidFill>
                <a:latin typeface="楷体" pitchFamily="49" charset="-122"/>
                <a:ea typeface="楷体" pitchFamily="49" charset="-122"/>
              </a:rPr>
              <a:t>成本负荷曲线</a:t>
            </a:r>
          </a:p>
        </p:txBody>
      </p:sp>
    </p:spTree>
    <p:extLst>
      <p:ext uri="{BB962C8B-B14F-4D97-AF65-F5344CB8AC3E}">
        <p14:creationId xmlns:p14="http://schemas.microsoft.com/office/powerpoint/2010/main" val="1041980070"/>
      </p:ext>
    </p:extLst>
  </p:cSld>
  <p:clrMapOvr>
    <a:masterClrMapping/>
  </p:clrMapOvr>
  <p:transition spd="med">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0"/>
            <a:ext cx="3214688" cy="519113"/>
          </a:xfrm>
          <a:noFill/>
        </p:spPr>
        <p:txBody>
          <a:bodyPr lIns="92075" tIns="46038" rIns="92075" bIns="46038">
            <a:spAutoFit/>
          </a:bodyPr>
          <a:lstStyle/>
          <a:p>
            <a:pPr eaLnBrk="1" hangingPunct="1"/>
            <a:r>
              <a:rPr lang="zh-CN" altLang="en-US" sz="2800" b="1">
                <a:solidFill>
                  <a:srgbClr val="002060"/>
                </a:solidFill>
                <a:latin typeface="楷体" pitchFamily="49" charset="-122"/>
                <a:ea typeface="楷体" pitchFamily="49" charset="-122"/>
              </a:rPr>
              <a:t>成本预算实例（</a:t>
            </a:r>
            <a:r>
              <a:rPr lang="en-US" altLang="zh-CN" sz="2800" b="1">
                <a:solidFill>
                  <a:srgbClr val="002060"/>
                </a:solidFill>
                <a:latin typeface="楷体" pitchFamily="49" charset="-122"/>
                <a:ea typeface="楷体" pitchFamily="49" charset="-122"/>
              </a:rPr>
              <a:t>3</a:t>
            </a:r>
            <a:r>
              <a:rPr lang="zh-CN" altLang="en-US" sz="2800" b="1">
                <a:solidFill>
                  <a:srgbClr val="002060"/>
                </a:solidFill>
                <a:latin typeface="楷体" pitchFamily="49" charset="-122"/>
                <a:ea typeface="楷体" pitchFamily="49" charset="-122"/>
              </a:rPr>
              <a:t>）</a:t>
            </a:r>
          </a:p>
        </p:txBody>
      </p:sp>
      <p:grpSp>
        <p:nvGrpSpPr>
          <p:cNvPr id="36867" name="Group 102"/>
          <p:cNvGrpSpPr>
            <a:grpSpLocks/>
          </p:cNvGrpSpPr>
          <p:nvPr/>
        </p:nvGrpSpPr>
        <p:grpSpPr bwMode="auto">
          <a:xfrm>
            <a:off x="755650" y="2133600"/>
            <a:ext cx="8385175" cy="4373563"/>
            <a:chOff x="249" y="1026"/>
            <a:chExt cx="4664" cy="3379"/>
          </a:xfrm>
        </p:grpSpPr>
        <p:grpSp>
          <p:nvGrpSpPr>
            <p:cNvPr id="36923" name="Group 103"/>
            <p:cNvGrpSpPr>
              <a:grpSpLocks/>
            </p:cNvGrpSpPr>
            <p:nvPr/>
          </p:nvGrpSpPr>
          <p:grpSpPr bwMode="auto">
            <a:xfrm>
              <a:off x="249" y="1026"/>
              <a:ext cx="4664" cy="3379"/>
              <a:chOff x="612" y="709"/>
              <a:chExt cx="4664" cy="3379"/>
            </a:xfrm>
          </p:grpSpPr>
          <p:sp>
            <p:nvSpPr>
              <p:cNvPr id="36937" name="Line 104"/>
              <p:cNvSpPr>
                <a:spLocks noChangeShapeType="1"/>
              </p:cNvSpPr>
              <p:nvPr/>
            </p:nvSpPr>
            <p:spPr bwMode="auto">
              <a:xfrm>
                <a:off x="908" y="3856"/>
                <a:ext cx="4147" cy="6"/>
              </a:xfrm>
              <a:prstGeom prst="line">
                <a:avLst/>
              </a:prstGeom>
              <a:noFill/>
              <a:ln w="9525">
                <a:solidFill>
                  <a:schemeClr val="tx1"/>
                </a:solidFill>
                <a:round/>
                <a:headEnd/>
                <a:tailEnd type="triangle" w="sm" len="sm"/>
              </a:ln>
            </p:spPr>
            <p:txBody>
              <a:bodyPr/>
              <a:lstStyle/>
              <a:p>
                <a:pPr>
                  <a:buFontTx/>
                  <a:buNone/>
                </a:pPr>
                <a:endParaRPr lang="zh-CN" altLang="en-US">
                  <a:solidFill>
                    <a:prstClr val="black"/>
                  </a:solidFill>
                  <a:latin typeface="Arial" charset="0"/>
                  <a:ea typeface="宋体" charset="-122"/>
                </a:endParaRPr>
              </a:p>
            </p:txBody>
          </p:sp>
          <p:sp>
            <p:nvSpPr>
              <p:cNvPr id="36938" name="Line 105"/>
              <p:cNvSpPr>
                <a:spLocks noChangeShapeType="1"/>
              </p:cNvSpPr>
              <p:nvPr/>
            </p:nvSpPr>
            <p:spPr bwMode="auto">
              <a:xfrm flipH="1" flipV="1">
                <a:off x="904" y="959"/>
                <a:ext cx="4" cy="2897"/>
              </a:xfrm>
              <a:prstGeom prst="line">
                <a:avLst/>
              </a:prstGeom>
              <a:noFill/>
              <a:ln w="9525">
                <a:solidFill>
                  <a:schemeClr val="tx1"/>
                </a:solidFill>
                <a:round/>
                <a:headEnd/>
                <a:tailEnd type="triangle" w="sm" len="sm"/>
              </a:ln>
            </p:spPr>
            <p:txBody>
              <a:bodyPr/>
              <a:lstStyle/>
              <a:p>
                <a:pPr>
                  <a:buFontTx/>
                  <a:buNone/>
                </a:pPr>
                <a:endParaRPr lang="zh-CN" altLang="en-US">
                  <a:solidFill>
                    <a:prstClr val="black"/>
                  </a:solidFill>
                  <a:latin typeface="Arial" charset="0"/>
                  <a:ea typeface="宋体" charset="-122"/>
                </a:endParaRPr>
              </a:p>
            </p:txBody>
          </p:sp>
          <p:sp>
            <p:nvSpPr>
              <p:cNvPr id="36939" name="Text Box 106"/>
              <p:cNvSpPr txBox="1">
                <a:spLocks noChangeArrowheads="1"/>
              </p:cNvSpPr>
              <p:nvPr/>
            </p:nvSpPr>
            <p:spPr bwMode="auto">
              <a:xfrm>
                <a:off x="1170" y="3860"/>
                <a:ext cx="188"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1</a:t>
                </a:r>
              </a:p>
            </p:txBody>
          </p:sp>
          <p:sp>
            <p:nvSpPr>
              <p:cNvPr id="36940" name="Text Box 107"/>
              <p:cNvSpPr txBox="1">
                <a:spLocks noChangeArrowheads="1"/>
              </p:cNvSpPr>
              <p:nvPr/>
            </p:nvSpPr>
            <p:spPr bwMode="auto">
              <a:xfrm>
                <a:off x="1508" y="3860"/>
                <a:ext cx="213"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2</a:t>
                </a:r>
              </a:p>
            </p:txBody>
          </p:sp>
          <p:sp>
            <p:nvSpPr>
              <p:cNvPr id="36941" name="Text Box 108"/>
              <p:cNvSpPr txBox="1">
                <a:spLocks noChangeArrowheads="1"/>
              </p:cNvSpPr>
              <p:nvPr/>
            </p:nvSpPr>
            <p:spPr bwMode="auto">
              <a:xfrm>
                <a:off x="1862" y="3860"/>
                <a:ext cx="222"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3</a:t>
                </a:r>
              </a:p>
            </p:txBody>
          </p:sp>
          <p:sp>
            <p:nvSpPr>
              <p:cNvPr id="36942" name="Text Box 109"/>
              <p:cNvSpPr txBox="1">
                <a:spLocks noChangeArrowheads="1"/>
              </p:cNvSpPr>
              <p:nvPr/>
            </p:nvSpPr>
            <p:spPr bwMode="auto">
              <a:xfrm>
                <a:off x="2209" y="3860"/>
                <a:ext cx="237" cy="228"/>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4</a:t>
                </a:r>
              </a:p>
            </p:txBody>
          </p:sp>
          <p:sp>
            <p:nvSpPr>
              <p:cNvPr id="36943" name="Text Box 110"/>
              <p:cNvSpPr txBox="1">
                <a:spLocks noChangeArrowheads="1"/>
              </p:cNvSpPr>
              <p:nvPr/>
            </p:nvSpPr>
            <p:spPr bwMode="auto">
              <a:xfrm>
                <a:off x="2576" y="3860"/>
                <a:ext cx="233"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5</a:t>
                </a:r>
              </a:p>
            </p:txBody>
          </p:sp>
          <p:sp>
            <p:nvSpPr>
              <p:cNvPr id="36944" name="Text Box 111"/>
              <p:cNvSpPr txBox="1">
                <a:spLocks noChangeArrowheads="1"/>
              </p:cNvSpPr>
              <p:nvPr/>
            </p:nvSpPr>
            <p:spPr bwMode="auto">
              <a:xfrm>
                <a:off x="2934" y="3860"/>
                <a:ext cx="283"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6</a:t>
                </a:r>
              </a:p>
            </p:txBody>
          </p:sp>
          <p:sp>
            <p:nvSpPr>
              <p:cNvPr id="36945" name="Text Box 112"/>
              <p:cNvSpPr txBox="1">
                <a:spLocks noChangeArrowheads="1"/>
              </p:cNvSpPr>
              <p:nvPr/>
            </p:nvSpPr>
            <p:spPr bwMode="auto">
              <a:xfrm>
                <a:off x="3281" y="3860"/>
                <a:ext cx="254"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7</a:t>
                </a:r>
              </a:p>
            </p:txBody>
          </p:sp>
          <p:sp>
            <p:nvSpPr>
              <p:cNvPr id="36946" name="Text Box 113"/>
              <p:cNvSpPr txBox="1">
                <a:spLocks noChangeArrowheads="1"/>
              </p:cNvSpPr>
              <p:nvPr/>
            </p:nvSpPr>
            <p:spPr bwMode="auto">
              <a:xfrm>
                <a:off x="657" y="3532"/>
                <a:ext cx="293" cy="193"/>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350</a:t>
                </a:r>
              </a:p>
            </p:txBody>
          </p:sp>
          <p:sp>
            <p:nvSpPr>
              <p:cNvPr id="36947" name="Text Box 114"/>
              <p:cNvSpPr txBox="1">
                <a:spLocks noChangeArrowheads="1"/>
              </p:cNvSpPr>
              <p:nvPr/>
            </p:nvSpPr>
            <p:spPr bwMode="auto">
              <a:xfrm>
                <a:off x="680" y="3268"/>
                <a:ext cx="360" cy="163"/>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700</a:t>
                </a:r>
              </a:p>
            </p:txBody>
          </p:sp>
          <p:sp>
            <p:nvSpPr>
              <p:cNvPr id="36948" name="Text Box 115"/>
              <p:cNvSpPr txBox="1">
                <a:spLocks noChangeArrowheads="1"/>
              </p:cNvSpPr>
              <p:nvPr/>
            </p:nvSpPr>
            <p:spPr bwMode="auto">
              <a:xfrm>
                <a:off x="612" y="2977"/>
                <a:ext cx="360" cy="181"/>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1050</a:t>
                </a:r>
              </a:p>
            </p:txBody>
          </p:sp>
          <p:sp>
            <p:nvSpPr>
              <p:cNvPr id="36949" name="Text Box 116"/>
              <p:cNvSpPr txBox="1">
                <a:spLocks noChangeArrowheads="1"/>
              </p:cNvSpPr>
              <p:nvPr/>
            </p:nvSpPr>
            <p:spPr bwMode="auto">
              <a:xfrm>
                <a:off x="612" y="2701"/>
                <a:ext cx="344" cy="163"/>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1400</a:t>
                </a:r>
              </a:p>
            </p:txBody>
          </p:sp>
          <p:sp>
            <p:nvSpPr>
              <p:cNvPr id="36950" name="Rectangle 117"/>
              <p:cNvSpPr>
                <a:spLocks noChangeArrowheads="1"/>
              </p:cNvSpPr>
              <p:nvPr/>
            </p:nvSpPr>
            <p:spPr bwMode="auto">
              <a:xfrm>
                <a:off x="678" y="709"/>
                <a:ext cx="590" cy="283"/>
              </a:xfrm>
              <a:prstGeom prst="rect">
                <a:avLst/>
              </a:prstGeom>
              <a:noFill/>
              <a:ln w="9525">
                <a:noFill/>
                <a:miter lim="800000"/>
                <a:headEnd/>
                <a:tailEnd/>
              </a:ln>
            </p:spPr>
            <p:txBody>
              <a:bodyPr>
                <a:spAutoFit/>
              </a:bodyPr>
              <a:lstStyle/>
              <a:p>
                <a:pPr>
                  <a:buFontTx/>
                  <a:buNone/>
                </a:pPr>
                <a:r>
                  <a:rPr kumimoji="1" lang="zh-CN" altLang="en-US">
                    <a:solidFill>
                      <a:prstClr val="black"/>
                    </a:solidFill>
                    <a:ea typeface="宋体" charset="-122"/>
                  </a:rPr>
                  <a:t>费用 </a:t>
                </a:r>
              </a:p>
            </p:txBody>
          </p:sp>
          <p:sp>
            <p:nvSpPr>
              <p:cNvPr id="36951" name="Rectangle 118"/>
              <p:cNvSpPr>
                <a:spLocks noChangeArrowheads="1"/>
              </p:cNvSpPr>
              <p:nvPr/>
            </p:nvSpPr>
            <p:spPr bwMode="auto">
              <a:xfrm>
                <a:off x="5047" y="3765"/>
                <a:ext cx="229" cy="284"/>
              </a:xfrm>
              <a:prstGeom prst="rect">
                <a:avLst/>
              </a:prstGeom>
              <a:noFill/>
              <a:ln w="9525">
                <a:noFill/>
                <a:miter lim="800000"/>
                <a:headEnd/>
                <a:tailEnd/>
              </a:ln>
            </p:spPr>
            <p:txBody>
              <a:bodyPr wrap="none">
                <a:spAutoFit/>
              </a:bodyPr>
              <a:lstStyle/>
              <a:p>
                <a:pPr>
                  <a:buFontTx/>
                  <a:buNone/>
                </a:pPr>
                <a:r>
                  <a:rPr kumimoji="1" lang="zh-CN" altLang="en-US">
                    <a:solidFill>
                      <a:prstClr val="black"/>
                    </a:solidFill>
                    <a:ea typeface="宋体" charset="-122"/>
                  </a:rPr>
                  <a:t>月</a:t>
                </a:r>
              </a:p>
            </p:txBody>
          </p:sp>
          <p:sp>
            <p:nvSpPr>
              <p:cNvPr id="36952" name="Text Box 119"/>
              <p:cNvSpPr txBox="1">
                <a:spLocks noChangeArrowheads="1"/>
              </p:cNvSpPr>
              <p:nvPr/>
            </p:nvSpPr>
            <p:spPr bwMode="auto">
              <a:xfrm>
                <a:off x="3644" y="3862"/>
                <a:ext cx="254"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8</a:t>
                </a:r>
              </a:p>
            </p:txBody>
          </p:sp>
          <p:sp>
            <p:nvSpPr>
              <p:cNvPr id="36953" name="Text Box 120"/>
              <p:cNvSpPr txBox="1">
                <a:spLocks noChangeArrowheads="1"/>
              </p:cNvSpPr>
              <p:nvPr/>
            </p:nvSpPr>
            <p:spPr bwMode="auto">
              <a:xfrm>
                <a:off x="3962" y="3862"/>
                <a:ext cx="254"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9</a:t>
                </a:r>
              </a:p>
            </p:txBody>
          </p:sp>
          <p:sp>
            <p:nvSpPr>
              <p:cNvPr id="36954" name="Text Box 121"/>
              <p:cNvSpPr txBox="1">
                <a:spLocks noChangeArrowheads="1"/>
              </p:cNvSpPr>
              <p:nvPr/>
            </p:nvSpPr>
            <p:spPr bwMode="auto">
              <a:xfrm>
                <a:off x="4275" y="3862"/>
                <a:ext cx="254"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10</a:t>
                </a:r>
              </a:p>
            </p:txBody>
          </p:sp>
          <p:sp>
            <p:nvSpPr>
              <p:cNvPr id="36955" name="Text Box 122"/>
              <p:cNvSpPr txBox="1">
                <a:spLocks noChangeArrowheads="1"/>
              </p:cNvSpPr>
              <p:nvPr/>
            </p:nvSpPr>
            <p:spPr bwMode="auto">
              <a:xfrm>
                <a:off x="612" y="2411"/>
                <a:ext cx="365" cy="157"/>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1750</a:t>
                </a:r>
              </a:p>
            </p:txBody>
          </p:sp>
          <p:sp>
            <p:nvSpPr>
              <p:cNvPr id="36956" name="Text Box 123"/>
              <p:cNvSpPr txBox="1">
                <a:spLocks noChangeArrowheads="1"/>
              </p:cNvSpPr>
              <p:nvPr/>
            </p:nvSpPr>
            <p:spPr bwMode="auto">
              <a:xfrm>
                <a:off x="4597" y="3862"/>
                <a:ext cx="254" cy="182"/>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11</a:t>
                </a:r>
              </a:p>
            </p:txBody>
          </p:sp>
          <p:sp>
            <p:nvSpPr>
              <p:cNvPr id="36957" name="Text Box 124"/>
              <p:cNvSpPr txBox="1">
                <a:spLocks noChangeArrowheads="1"/>
              </p:cNvSpPr>
              <p:nvPr/>
            </p:nvSpPr>
            <p:spPr bwMode="auto">
              <a:xfrm>
                <a:off x="612" y="2137"/>
                <a:ext cx="365" cy="157"/>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2100</a:t>
                </a:r>
              </a:p>
            </p:txBody>
          </p:sp>
          <p:sp>
            <p:nvSpPr>
              <p:cNvPr id="36958" name="Text Box 125"/>
              <p:cNvSpPr txBox="1">
                <a:spLocks noChangeArrowheads="1"/>
              </p:cNvSpPr>
              <p:nvPr/>
            </p:nvSpPr>
            <p:spPr bwMode="auto">
              <a:xfrm>
                <a:off x="612" y="1844"/>
                <a:ext cx="365" cy="157"/>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2450</a:t>
                </a:r>
              </a:p>
            </p:txBody>
          </p:sp>
          <p:sp>
            <p:nvSpPr>
              <p:cNvPr id="36959" name="Text Box 126"/>
              <p:cNvSpPr txBox="1">
                <a:spLocks noChangeArrowheads="1"/>
              </p:cNvSpPr>
              <p:nvPr/>
            </p:nvSpPr>
            <p:spPr bwMode="auto">
              <a:xfrm>
                <a:off x="612" y="1570"/>
                <a:ext cx="365" cy="157"/>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2800</a:t>
                </a:r>
              </a:p>
            </p:txBody>
          </p:sp>
          <p:sp>
            <p:nvSpPr>
              <p:cNvPr id="36960" name="Text Box 127"/>
              <p:cNvSpPr txBox="1">
                <a:spLocks noChangeArrowheads="1"/>
              </p:cNvSpPr>
              <p:nvPr/>
            </p:nvSpPr>
            <p:spPr bwMode="auto">
              <a:xfrm>
                <a:off x="612" y="1298"/>
                <a:ext cx="365" cy="157"/>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3150</a:t>
                </a:r>
              </a:p>
            </p:txBody>
          </p:sp>
          <p:sp>
            <p:nvSpPr>
              <p:cNvPr id="36961" name="Text Box 128"/>
              <p:cNvSpPr txBox="1">
                <a:spLocks noChangeArrowheads="1"/>
              </p:cNvSpPr>
              <p:nvPr/>
            </p:nvSpPr>
            <p:spPr bwMode="auto">
              <a:xfrm>
                <a:off x="612" y="1005"/>
                <a:ext cx="365" cy="157"/>
              </a:xfrm>
              <a:prstGeom prst="rect">
                <a:avLst/>
              </a:prstGeom>
              <a:noFill/>
              <a:ln w="9525">
                <a:noFill/>
                <a:miter lim="800000"/>
                <a:headEnd/>
                <a:tailEnd/>
              </a:ln>
            </p:spPr>
            <p:txBody>
              <a:bodyPr/>
              <a:lstStyle/>
              <a:p>
                <a:pPr algn="just" eaLnBrk="0" fontAlgn="ctr" hangingPunct="0">
                  <a:buFontTx/>
                  <a:buNone/>
                </a:pPr>
                <a:r>
                  <a:rPr lang="en-US" altLang="zh-CN" sz="1400">
                    <a:solidFill>
                      <a:prstClr val="black"/>
                    </a:solidFill>
                    <a:ea typeface="宋体" charset="-122"/>
                  </a:rPr>
                  <a:t>3500</a:t>
                </a:r>
              </a:p>
            </p:txBody>
          </p:sp>
        </p:grpSp>
        <p:sp>
          <p:nvSpPr>
            <p:cNvPr id="36924" name="Text Box 129"/>
            <p:cNvSpPr txBox="1">
              <a:spLocks noChangeArrowheads="1"/>
            </p:cNvSpPr>
            <p:nvPr/>
          </p:nvSpPr>
          <p:spPr bwMode="auto">
            <a:xfrm>
              <a:off x="817" y="4024"/>
              <a:ext cx="226" cy="165"/>
            </a:xfrm>
            <a:prstGeom prst="rect">
              <a:avLst/>
            </a:prstGeom>
            <a:noFill/>
            <a:ln w="9525">
              <a:noFill/>
              <a:miter lim="800000"/>
              <a:headEnd/>
              <a:tailEnd/>
            </a:ln>
          </p:spPr>
          <p:txBody>
            <a:bodyPr>
              <a:spAutoFit/>
            </a:bodyPr>
            <a:lstStyle/>
            <a:p>
              <a:pPr>
                <a:spcBef>
                  <a:spcPct val="50000"/>
                </a:spcBef>
                <a:buFontTx/>
                <a:buNone/>
              </a:pPr>
              <a:r>
                <a:rPr kumimoji="1" lang="en-US" altLang="zh-CN" sz="800">
                  <a:solidFill>
                    <a:prstClr val="black"/>
                  </a:solidFill>
                  <a:ea typeface="宋体" charset="-122"/>
                  <a:sym typeface="Symbol" pitchFamily="18" charset="2"/>
                </a:rPr>
                <a:t></a:t>
              </a:r>
            </a:p>
          </p:txBody>
        </p:sp>
        <p:sp>
          <p:nvSpPr>
            <p:cNvPr id="36925" name="Text Box 130"/>
            <p:cNvSpPr txBox="1">
              <a:spLocks noChangeArrowheads="1"/>
            </p:cNvSpPr>
            <p:nvPr/>
          </p:nvSpPr>
          <p:spPr bwMode="auto">
            <a:xfrm>
              <a:off x="1157" y="3862"/>
              <a:ext cx="226" cy="165"/>
            </a:xfrm>
            <a:prstGeom prst="rect">
              <a:avLst/>
            </a:prstGeom>
            <a:noFill/>
            <a:ln w="9525">
              <a:noFill/>
              <a:miter lim="800000"/>
              <a:headEnd/>
              <a:tailEnd/>
            </a:ln>
          </p:spPr>
          <p:txBody>
            <a:bodyPr>
              <a:spAutoFit/>
            </a:bodyPr>
            <a:lstStyle/>
            <a:p>
              <a:pPr>
                <a:spcBef>
                  <a:spcPct val="50000"/>
                </a:spcBef>
                <a:buFontTx/>
                <a:buNone/>
              </a:pPr>
              <a:r>
                <a:rPr kumimoji="1" lang="en-US" altLang="zh-CN" sz="800">
                  <a:solidFill>
                    <a:prstClr val="black"/>
                  </a:solidFill>
                  <a:ea typeface="宋体" charset="-122"/>
                  <a:sym typeface="Symbol" pitchFamily="18" charset="2"/>
                </a:rPr>
                <a:t></a:t>
              </a:r>
            </a:p>
          </p:txBody>
        </p:sp>
        <p:sp>
          <p:nvSpPr>
            <p:cNvPr id="36926" name="Text Box 131"/>
            <p:cNvSpPr txBox="1">
              <a:spLocks noChangeArrowheads="1"/>
            </p:cNvSpPr>
            <p:nvPr/>
          </p:nvSpPr>
          <p:spPr bwMode="auto">
            <a:xfrm>
              <a:off x="1520" y="3543"/>
              <a:ext cx="226" cy="165"/>
            </a:xfrm>
            <a:prstGeom prst="rect">
              <a:avLst/>
            </a:prstGeom>
            <a:noFill/>
            <a:ln w="9525">
              <a:noFill/>
              <a:miter lim="800000"/>
              <a:headEnd/>
              <a:tailEnd/>
            </a:ln>
          </p:spPr>
          <p:txBody>
            <a:bodyPr>
              <a:spAutoFit/>
            </a:bodyPr>
            <a:lstStyle/>
            <a:p>
              <a:pPr>
                <a:spcBef>
                  <a:spcPct val="50000"/>
                </a:spcBef>
                <a:buFontTx/>
                <a:buNone/>
              </a:pPr>
              <a:r>
                <a:rPr kumimoji="1" lang="en-US" altLang="zh-CN" sz="800">
                  <a:solidFill>
                    <a:prstClr val="black"/>
                  </a:solidFill>
                  <a:ea typeface="宋体" charset="-122"/>
                  <a:sym typeface="Symbol" pitchFamily="18" charset="2"/>
                </a:rPr>
                <a:t></a:t>
              </a:r>
            </a:p>
          </p:txBody>
        </p:sp>
        <p:sp>
          <p:nvSpPr>
            <p:cNvPr id="36927" name="Text Box 132"/>
            <p:cNvSpPr txBox="1">
              <a:spLocks noChangeArrowheads="1"/>
            </p:cNvSpPr>
            <p:nvPr/>
          </p:nvSpPr>
          <p:spPr bwMode="auto">
            <a:xfrm>
              <a:off x="1882" y="3136"/>
              <a:ext cx="226" cy="165"/>
            </a:xfrm>
            <a:prstGeom prst="rect">
              <a:avLst/>
            </a:prstGeom>
            <a:noFill/>
            <a:ln w="9525">
              <a:noFill/>
              <a:miter lim="800000"/>
              <a:headEnd/>
              <a:tailEnd/>
            </a:ln>
          </p:spPr>
          <p:txBody>
            <a:bodyPr>
              <a:spAutoFit/>
            </a:bodyPr>
            <a:lstStyle/>
            <a:p>
              <a:pPr>
                <a:spcBef>
                  <a:spcPct val="50000"/>
                </a:spcBef>
                <a:buFontTx/>
                <a:buNone/>
              </a:pPr>
              <a:r>
                <a:rPr kumimoji="1" lang="en-US" altLang="zh-CN" sz="800">
                  <a:solidFill>
                    <a:prstClr val="black"/>
                  </a:solidFill>
                  <a:ea typeface="宋体" charset="-122"/>
                  <a:sym typeface="Symbol" pitchFamily="18" charset="2"/>
                </a:rPr>
                <a:t></a:t>
              </a:r>
            </a:p>
          </p:txBody>
        </p:sp>
        <p:sp>
          <p:nvSpPr>
            <p:cNvPr id="36928" name="Text Box 133"/>
            <p:cNvSpPr txBox="1">
              <a:spLocks noChangeArrowheads="1"/>
            </p:cNvSpPr>
            <p:nvPr/>
          </p:nvSpPr>
          <p:spPr bwMode="auto">
            <a:xfrm>
              <a:off x="2245" y="2726"/>
              <a:ext cx="226" cy="166"/>
            </a:xfrm>
            <a:prstGeom prst="rect">
              <a:avLst/>
            </a:prstGeom>
            <a:noFill/>
            <a:ln w="9525">
              <a:noFill/>
              <a:miter lim="800000"/>
              <a:headEnd/>
              <a:tailEnd/>
            </a:ln>
          </p:spPr>
          <p:txBody>
            <a:bodyPr>
              <a:spAutoFit/>
            </a:bodyPr>
            <a:lstStyle/>
            <a:p>
              <a:pPr>
                <a:spcBef>
                  <a:spcPct val="50000"/>
                </a:spcBef>
                <a:buFontTx/>
                <a:buNone/>
              </a:pPr>
              <a:r>
                <a:rPr kumimoji="1" lang="en-US" altLang="zh-CN" sz="800">
                  <a:solidFill>
                    <a:prstClr val="black"/>
                  </a:solidFill>
                  <a:ea typeface="宋体" charset="-122"/>
                  <a:sym typeface="Symbol" pitchFamily="18" charset="2"/>
                </a:rPr>
                <a:t></a:t>
              </a:r>
            </a:p>
          </p:txBody>
        </p:sp>
        <p:sp>
          <p:nvSpPr>
            <p:cNvPr id="36929" name="Text Box 134"/>
            <p:cNvSpPr txBox="1">
              <a:spLocks noChangeArrowheads="1"/>
            </p:cNvSpPr>
            <p:nvPr/>
          </p:nvSpPr>
          <p:spPr bwMode="auto">
            <a:xfrm>
              <a:off x="2609" y="2408"/>
              <a:ext cx="226" cy="166"/>
            </a:xfrm>
            <a:prstGeom prst="rect">
              <a:avLst/>
            </a:prstGeom>
            <a:noFill/>
            <a:ln w="9525">
              <a:noFill/>
              <a:miter lim="800000"/>
              <a:headEnd/>
              <a:tailEnd/>
            </a:ln>
          </p:spPr>
          <p:txBody>
            <a:bodyPr>
              <a:spAutoFit/>
            </a:bodyPr>
            <a:lstStyle/>
            <a:p>
              <a:pPr>
                <a:spcBef>
                  <a:spcPct val="50000"/>
                </a:spcBef>
                <a:buFontTx/>
                <a:buNone/>
              </a:pPr>
              <a:r>
                <a:rPr kumimoji="1" lang="en-US" altLang="zh-CN" sz="800">
                  <a:solidFill>
                    <a:prstClr val="black"/>
                  </a:solidFill>
                  <a:ea typeface="宋体" charset="-122"/>
                  <a:sym typeface="Symbol" pitchFamily="18" charset="2"/>
                </a:rPr>
                <a:t></a:t>
              </a:r>
            </a:p>
          </p:txBody>
        </p:sp>
        <p:sp>
          <p:nvSpPr>
            <p:cNvPr id="36930" name="Text Box 135"/>
            <p:cNvSpPr txBox="1">
              <a:spLocks noChangeArrowheads="1"/>
            </p:cNvSpPr>
            <p:nvPr/>
          </p:nvSpPr>
          <p:spPr bwMode="auto">
            <a:xfrm>
              <a:off x="2993" y="2115"/>
              <a:ext cx="226" cy="166"/>
            </a:xfrm>
            <a:prstGeom prst="rect">
              <a:avLst/>
            </a:prstGeom>
            <a:noFill/>
            <a:ln w="9525">
              <a:noFill/>
              <a:miter lim="800000"/>
              <a:headEnd/>
              <a:tailEnd/>
            </a:ln>
          </p:spPr>
          <p:txBody>
            <a:bodyPr>
              <a:spAutoFit/>
            </a:bodyPr>
            <a:lstStyle/>
            <a:p>
              <a:pPr>
                <a:spcBef>
                  <a:spcPct val="50000"/>
                </a:spcBef>
                <a:buFontTx/>
                <a:buNone/>
              </a:pPr>
              <a:r>
                <a:rPr kumimoji="1" lang="en-US" altLang="zh-CN" sz="800">
                  <a:solidFill>
                    <a:prstClr val="black"/>
                  </a:solidFill>
                  <a:ea typeface="宋体" charset="-122"/>
                  <a:sym typeface="Symbol" pitchFamily="18" charset="2"/>
                </a:rPr>
                <a:t></a:t>
              </a:r>
            </a:p>
          </p:txBody>
        </p:sp>
        <p:sp>
          <p:nvSpPr>
            <p:cNvPr id="36931" name="Text Box 136"/>
            <p:cNvSpPr txBox="1">
              <a:spLocks noChangeArrowheads="1"/>
            </p:cNvSpPr>
            <p:nvPr/>
          </p:nvSpPr>
          <p:spPr bwMode="auto">
            <a:xfrm>
              <a:off x="3334" y="1888"/>
              <a:ext cx="226" cy="166"/>
            </a:xfrm>
            <a:prstGeom prst="rect">
              <a:avLst/>
            </a:prstGeom>
            <a:noFill/>
            <a:ln w="9525">
              <a:noFill/>
              <a:miter lim="800000"/>
              <a:headEnd/>
              <a:tailEnd/>
            </a:ln>
          </p:spPr>
          <p:txBody>
            <a:bodyPr>
              <a:spAutoFit/>
            </a:bodyPr>
            <a:lstStyle/>
            <a:p>
              <a:pPr>
                <a:spcBef>
                  <a:spcPct val="50000"/>
                </a:spcBef>
                <a:buFontTx/>
                <a:buNone/>
              </a:pPr>
              <a:r>
                <a:rPr kumimoji="1" lang="en-US" altLang="zh-CN" sz="800">
                  <a:solidFill>
                    <a:prstClr val="black"/>
                  </a:solidFill>
                  <a:ea typeface="宋体" charset="-122"/>
                  <a:sym typeface="Symbol" pitchFamily="18" charset="2"/>
                </a:rPr>
                <a:t></a:t>
              </a:r>
            </a:p>
          </p:txBody>
        </p:sp>
        <p:sp>
          <p:nvSpPr>
            <p:cNvPr id="36932" name="Text Box 137"/>
            <p:cNvSpPr txBox="1">
              <a:spLocks noChangeArrowheads="1"/>
            </p:cNvSpPr>
            <p:nvPr/>
          </p:nvSpPr>
          <p:spPr bwMode="auto">
            <a:xfrm>
              <a:off x="3674" y="1705"/>
              <a:ext cx="226" cy="166"/>
            </a:xfrm>
            <a:prstGeom prst="rect">
              <a:avLst/>
            </a:prstGeom>
            <a:noFill/>
            <a:ln w="9525">
              <a:noFill/>
              <a:miter lim="800000"/>
              <a:headEnd/>
              <a:tailEnd/>
            </a:ln>
          </p:spPr>
          <p:txBody>
            <a:bodyPr>
              <a:spAutoFit/>
            </a:bodyPr>
            <a:lstStyle/>
            <a:p>
              <a:pPr>
                <a:spcBef>
                  <a:spcPct val="50000"/>
                </a:spcBef>
                <a:buFontTx/>
                <a:buNone/>
              </a:pPr>
              <a:r>
                <a:rPr kumimoji="1" lang="en-US" altLang="zh-CN" sz="800">
                  <a:solidFill>
                    <a:prstClr val="black"/>
                  </a:solidFill>
                  <a:ea typeface="宋体" charset="-122"/>
                  <a:sym typeface="Symbol" pitchFamily="18" charset="2"/>
                </a:rPr>
                <a:t></a:t>
              </a:r>
            </a:p>
          </p:txBody>
        </p:sp>
        <p:sp>
          <p:nvSpPr>
            <p:cNvPr id="36933" name="Text Box 138"/>
            <p:cNvSpPr txBox="1">
              <a:spLocks noChangeArrowheads="1"/>
            </p:cNvSpPr>
            <p:nvPr/>
          </p:nvSpPr>
          <p:spPr bwMode="auto">
            <a:xfrm>
              <a:off x="3992" y="1526"/>
              <a:ext cx="226" cy="166"/>
            </a:xfrm>
            <a:prstGeom prst="rect">
              <a:avLst/>
            </a:prstGeom>
            <a:noFill/>
            <a:ln w="9525">
              <a:noFill/>
              <a:miter lim="800000"/>
              <a:headEnd/>
              <a:tailEnd/>
            </a:ln>
          </p:spPr>
          <p:txBody>
            <a:bodyPr>
              <a:spAutoFit/>
            </a:bodyPr>
            <a:lstStyle/>
            <a:p>
              <a:pPr>
                <a:spcBef>
                  <a:spcPct val="50000"/>
                </a:spcBef>
                <a:buFontTx/>
                <a:buNone/>
              </a:pPr>
              <a:r>
                <a:rPr kumimoji="1" lang="en-US" altLang="zh-CN" sz="800">
                  <a:solidFill>
                    <a:prstClr val="black"/>
                  </a:solidFill>
                  <a:ea typeface="宋体" charset="-122"/>
                  <a:sym typeface="Symbol" pitchFamily="18" charset="2"/>
                </a:rPr>
                <a:t></a:t>
              </a:r>
            </a:p>
          </p:txBody>
        </p:sp>
        <p:sp>
          <p:nvSpPr>
            <p:cNvPr id="36934" name="Text Box 139"/>
            <p:cNvSpPr txBox="1">
              <a:spLocks noChangeArrowheads="1"/>
            </p:cNvSpPr>
            <p:nvPr/>
          </p:nvSpPr>
          <p:spPr bwMode="auto">
            <a:xfrm>
              <a:off x="4309" y="1367"/>
              <a:ext cx="226" cy="166"/>
            </a:xfrm>
            <a:prstGeom prst="rect">
              <a:avLst/>
            </a:prstGeom>
            <a:noFill/>
            <a:ln w="9525">
              <a:noFill/>
              <a:miter lim="800000"/>
              <a:headEnd/>
              <a:tailEnd/>
            </a:ln>
          </p:spPr>
          <p:txBody>
            <a:bodyPr>
              <a:spAutoFit/>
            </a:bodyPr>
            <a:lstStyle/>
            <a:p>
              <a:pPr>
                <a:spcBef>
                  <a:spcPct val="50000"/>
                </a:spcBef>
                <a:buFontTx/>
                <a:buNone/>
              </a:pPr>
              <a:r>
                <a:rPr kumimoji="1" lang="en-US" altLang="zh-CN" sz="800">
                  <a:solidFill>
                    <a:prstClr val="black"/>
                  </a:solidFill>
                  <a:ea typeface="宋体" charset="-122"/>
                  <a:sym typeface="Symbol" pitchFamily="18" charset="2"/>
                </a:rPr>
                <a:t></a:t>
              </a:r>
            </a:p>
          </p:txBody>
        </p:sp>
        <p:sp>
          <p:nvSpPr>
            <p:cNvPr id="36935" name="Freeform 140"/>
            <p:cNvSpPr>
              <a:spLocks/>
            </p:cNvSpPr>
            <p:nvPr/>
          </p:nvSpPr>
          <p:spPr bwMode="auto">
            <a:xfrm>
              <a:off x="544" y="1434"/>
              <a:ext cx="3810" cy="2744"/>
            </a:xfrm>
            <a:custGeom>
              <a:avLst/>
              <a:gdLst>
                <a:gd name="T0" fmla="*/ 0 w 3810"/>
                <a:gd name="T1" fmla="*/ 2744 h 2744"/>
                <a:gd name="T2" fmla="*/ 340 w 3810"/>
                <a:gd name="T3" fmla="*/ 2653 h 2744"/>
                <a:gd name="T4" fmla="*/ 703 w 3810"/>
                <a:gd name="T5" fmla="*/ 2495 h 2744"/>
                <a:gd name="T6" fmla="*/ 1043 w 3810"/>
                <a:gd name="T7" fmla="*/ 2154 h 2744"/>
                <a:gd name="T8" fmla="*/ 1406 w 3810"/>
                <a:gd name="T9" fmla="*/ 1791 h 2744"/>
                <a:gd name="T10" fmla="*/ 1769 w 3810"/>
                <a:gd name="T11" fmla="*/ 1361 h 2744"/>
                <a:gd name="T12" fmla="*/ 2109 w 3810"/>
                <a:gd name="T13" fmla="*/ 1043 h 2744"/>
                <a:gd name="T14" fmla="*/ 2495 w 3810"/>
                <a:gd name="T15" fmla="*/ 748 h 2744"/>
                <a:gd name="T16" fmla="*/ 2858 w 3810"/>
                <a:gd name="T17" fmla="*/ 521 h 2744"/>
                <a:gd name="T18" fmla="*/ 3198 w 3810"/>
                <a:gd name="T19" fmla="*/ 340 h 2744"/>
                <a:gd name="T20" fmla="*/ 3515 w 3810"/>
                <a:gd name="T21" fmla="*/ 158 h 2744"/>
                <a:gd name="T22" fmla="*/ 3810 w 3810"/>
                <a:gd name="T23" fmla="*/ 0 h 27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10"/>
                <a:gd name="T37" fmla="*/ 0 h 2744"/>
                <a:gd name="T38" fmla="*/ 3810 w 3810"/>
                <a:gd name="T39" fmla="*/ 2744 h 27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10" h="2744">
                  <a:moveTo>
                    <a:pt x="0" y="2744"/>
                  </a:moveTo>
                  <a:cubicBezTo>
                    <a:pt x="111" y="2719"/>
                    <a:pt x="223" y="2694"/>
                    <a:pt x="340" y="2653"/>
                  </a:cubicBezTo>
                  <a:cubicBezTo>
                    <a:pt x="457" y="2612"/>
                    <a:pt x="586" y="2578"/>
                    <a:pt x="703" y="2495"/>
                  </a:cubicBezTo>
                  <a:cubicBezTo>
                    <a:pt x="820" y="2412"/>
                    <a:pt x="926" y="2271"/>
                    <a:pt x="1043" y="2154"/>
                  </a:cubicBezTo>
                  <a:cubicBezTo>
                    <a:pt x="1160" y="2037"/>
                    <a:pt x="1285" y="1923"/>
                    <a:pt x="1406" y="1791"/>
                  </a:cubicBezTo>
                  <a:cubicBezTo>
                    <a:pt x="1527" y="1659"/>
                    <a:pt x="1652" y="1486"/>
                    <a:pt x="1769" y="1361"/>
                  </a:cubicBezTo>
                  <a:cubicBezTo>
                    <a:pt x="1886" y="1236"/>
                    <a:pt x="1988" y="1145"/>
                    <a:pt x="2109" y="1043"/>
                  </a:cubicBezTo>
                  <a:cubicBezTo>
                    <a:pt x="2230" y="941"/>
                    <a:pt x="2370" y="835"/>
                    <a:pt x="2495" y="748"/>
                  </a:cubicBezTo>
                  <a:cubicBezTo>
                    <a:pt x="2620" y="661"/>
                    <a:pt x="2741" y="589"/>
                    <a:pt x="2858" y="521"/>
                  </a:cubicBezTo>
                  <a:cubicBezTo>
                    <a:pt x="2975" y="453"/>
                    <a:pt x="3089" y="400"/>
                    <a:pt x="3198" y="340"/>
                  </a:cubicBezTo>
                  <a:cubicBezTo>
                    <a:pt x="3307" y="280"/>
                    <a:pt x="3413" y="215"/>
                    <a:pt x="3515" y="158"/>
                  </a:cubicBezTo>
                  <a:cubicBezTo>
                    <a:pt x="3617" y="101"/>
                    <a:pt x="3757" y="26"/>
                    <a:pt x="3810" y="0"/>
                  </a:cubicBezTo>
                </a:path>
              </a:pathLst>
            </a:custGeom>
            <a:noFill/>
            <a:ln w="9525">
              <a:solidFill>
                <a:schemeClr val="tx1"/>
              </a:solidFill>
              <a:round/>
              <a:headEnd/>
              <a:tailEnd/>
            </a:ln>
          </p:spPr>
          <p:txBody>
            <a:bodyPr wrap="none"/>
            <a:lstStyle/>
            <a:p>
              <a:pPr>
                <a:buFontTx/>
                <a:buNone/>
              </a:pPr>
              <a:endParaRPr lang="zh-CN" altLang="en-US">
                <a:solidFill>
                  <a:prstClr val="black"/>
                </a:solidFill>
                <a:latin typeface="Arial" charset="0"/>
                <a:ea typeface="宋体" charset="-122"/>
              </a:endParaRPr>
            </a:p>
          </p:txBody>
        </p:sp>
        <p:sp>
          <p:nvSpPr>
            <p:cNvPr id="36936" name="Rectangle 141"/>
            <p:cNvSpPr>
              <a:spLocks noChangeArrowheads="1"/>
            </p:cNvSpPr>
            <p:nvPr/>
          </p:nvSpPr>
          <p:spPr bwMode="auto">
            <a:xfrm>
              <a:off x="544" y="1411"/>
              <a:ext cx="3833" cy="2767"/>
            </a:xfrm>
            <a:prstGeom prst="rect">
              <a:avLst/>
            </a:prstGeom>
            <a:no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grpSp>
      <p:graphicFrame>
        <p:nvGraphicFramePr>
          <p:cNvPr id="707795" name="Group 211"/>
          <p:cNvGraphicFramePr>
            <a:graphicFrameLocks noGrp="1"/>
          </p:cNvGraphicFramePr>
          <p:nvPr/>
        </p:nvGraphicFramePr>
        <p:xfrm>
          <a:off x="1019175" y="1071563"/>
          <a:ext cx="7515225" cy="982663"/>
        </p:xfrm>
        <a:graphic>
          <a:graphicData uri="http://schemas.openxmlformats.org/drawingml/2006/table">
            <a:tbl>
              <a:tblPr/>
              <a:tblGrid>
                <a:gridCol w="684213">
                  <a:extLst>
                    <a:ext uri="{9D8B030D-6E8A-4147-A177-3AD203B41FA5}">
                      <a16:colId xmlns:a16="http://schemas.microsoft.com/office/drawing/2014/main" val="20000"/>
                    </a:ext>
                  </a:extLst>
                </a:gridCol>
                <a:gridCol w="500062">
                  <a:extLst>
                    <a:ext uri="{9D8B030D-6E8A-4147-A177-3AD203B41FA5}">
                      <a16:colId xmlns:a16="http://schemas.microsoft.com/office/drawing/2014/main" val="20001"/>
                    </a:ext>
                  </a:extLst>
                </a:gridCol>
                <a:gridCol w="590550">
                  <a:extLst>
                    <a:ext uri="{9D8B030D-6E8A-4147-A177-3AD203B41FA5}">
                      <a16:colId xmlns:a16="http://schemas.microsoft.com/office/drawing/2014/main" val="20002"/>
                    </a:ext>
                  </a:extLst>
                </a:gridCol>
                <a:gridCol w="593725">
                  <a:extLst>
                    <a:ext uri="{9D8B030D-6E8A-4147-A177-3AD203B41FA5}">
                      <a16:colId xmlns:a16="http://schemas.microsoft.com/office/drawing/2014/main" val="20003"/>
                    </a:ext>
                  </a:extLst>
                </a:gridCol>
                <a:gridCol w="615950">
                  <a:extLst>
                    <a:ext uri="{9D8B030D-6E8A-4147-A177-3AD203B41FA5}">
                      <a16:colId xmlns:a16="http://schemas.microsoft.com/office/drawing/2014/main" val="20004"/>
                    </a:ext>
                  </a:extLst>
                </a:gridCol>
                <a:gridCol w="720725">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gridCol w="609600">
                  <a:extLst>
                    <a:ext uri="{9D8B030D-6E8A-4147-A177-3AD203B41FA5}">
                      <a16:colId xmlns:a16="http://schemas.microsoft.com/office/drawing/2014/main" val="20011"/>
                    </a:ext>
                  </a:extLst>
                </a:gridCol>
              </a:tblGrid>
              <a:tr h="2952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400" b="1" i="0" u="none" strike="noStrike" cap="none" normalizeH="0" baseline="0">
                          <a:ln>
                            <a:noFill/>
                          </a:ln>
                          <a:solidFill>
                            <a:schemeClr val="tx2"/>
                          </a:solidFill>
                          <a:effectLst/>
                          <a:latin typeface="Arial" charset="0"/>
                          <a:ea typeface="宋体" charset="-122"/>
                        </a:rPr>
                        <a:t>日期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400" b="1" i="0" u="none" strike="noStrike" cap="none" normalizeH="0" baseline="0">
                          <a:ln>
                            <a:noFill/>
                          </a:ln>
                          <a:solidFill>
                            <a:schemeClr val="tx2"/>
                          </a:solidFill>
                          <a:effectLst/>
                          <a:latin typeface="Arial"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400" b="1" i="0" u="none" strike="noStrike" cap="none" normalizeH="0" baseline="0">
                          <a:ln>
                            <a:noFill/>
                          </a:ln>
                          <a:solidFill>
                            <a:schemeClr val="tx2"/>
                          </a:solidFill>
                          <a:effectLst/>
                          <a:latin typeface="Arial"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400" b="1" i="0" u="none" strike="noStrike" cap="none" normalizeH="0" baseline="0">
                          <a:ln>
                            <a:noFill/>
                          </a:ln>
                          <a:solidFill>
                            <a:schemeClr val="tx2"/>
                          </a:solidFill>
                          <a:effectLst/>
                          <a:latin typeface="Arial"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400" b="1" i="0" u="none" strike="noStrike" cap="none" normalizeH="0" baseline="0">
                          <a:ln>
                            <a:noFill/>
                          </a:ln>
                          <a:solidFill>
                            <a:schemeClr val="tx2"/>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400" b="1" i="0" u="none" strike="noStrike" cap="none" normalizeH="0" baseline="0">
                          <a:ln>
                            <a:noFill/>
                          </a:ln>
                          <a:solidFill>
                            <a:schemeClr val="tx2"/>
                          </a:solidFill>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400" b="1" i="0" u="none" strike="noStrike" cap="none" normalizeH="0" baseline="0">
                          <a:ln>
                            <a:noFill/>
                          </a:ln>
                          <a:solidFill>
                            <a:schemeClr val="tx2"/>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400" b="1" i="0" u="none" strike="noStrike" cap="none" normalizeH="0" baseline="0">
                          <a:ln>
                            <a:noFill/>
                          </a:ln>
                          <a:solidFill>
                            <a:schemeClr val="tx2"/>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400" b="1" i="0" u="none" strike="noStrike" cap="none" normalizeH="0" baseline="0">
                          <a:ln>
                            <a:noFill/>
                          </a:ln>
                          <a:solidFill>
                            <a:schemeClr val="tx2"/>
                          </a:solidFill>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400" b="1" i="0" u="none" strike="noStrike" cap="none" normalizeH="0" baseline="0">
                          <a:ln>
                            <a:noFill/>
                          </a:ln>
                          <a:solidFill>
                            <a:schemeClr val="tx2"/>
                          </a:solidFill>
                          <a:effectLst/>
                          <a:latin typeface="Arial"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400" b="1" i="0" u="none" strike="noStrike" cap="none" normalizeH="0" baseline="0">
                          <a:ln>
                            <a:noFill/>
                          </a:ln>
                          <a:solidFill>
                            <a:schemeClr val="tx2"/>
                          </a:solidFill>
                          <a:effectLst/>
                          <a:latin typeface="Arial"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400" b="1" i="0" u="none" strike="noStrike" cap="none" normalizeH="0" baseline="0">
                          <a:ln>
                            <a:noFill/>
                          </a:ln>
                          <a:solidFill>
                            <a:schemeClr val="tx2"/>
                          </a:solidFill>
                          <a:effectLst/>
                          <a:latin typeface="Arial" charset="0"/>
                          <a:ea typeface="宋体" charset="-122"/>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17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400" b="1" i="0" u="none" strike="noStrike" cap="none" normalizeH="0" baseline="0">
                          <a:ln>
                            <a:noFill/>
                          </a:ln>
                          <a:solidFill>
                            <a:schemeClr val="tx2"/>
                          </a:solidFill>
                          <a:effectLst/>
                          <a:latin typeface="Arial" charset="0"/>
                          <a:ea typeface="宋体" charset="-122"/>
                        </a:rPr>
                        <a:t>合计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Arial" charset="0"/>
                          <a:ea typeface="宋体" charset="-122"/>
                          <a:cs typeface="Times New Roman" pitchFamily="18" charset="0"/>
                        </a:rPr>
                        <a:t>100</a:t>
                      </a:r>
                      <a:endParaRPr kumimoji="0" lang="en-US" altLang="zh-CN" sz="1400" b="1" i="0" u="none" strike="noStrike" cap="none" normalizeH="0" baseline="0">
                        <a:ln>
                          <a:noFill/>
                        </a:ln>
                        <a:solidFill>
                          <a:schemeClr val="tx2"/>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Arial" charset="0"/>
                          <a:ea typeface="宋体" charset="-122"/>
                          <a:cs typeface="Times New Roman" pitchFamily="18" charset="0"/>
                        </a:rPr>
                        <a:t>300</a:t>
                      </a:r>
                      <a:endParaRPr kumimoji="0" lang="en-US" altLang="zh-CN" sz="1400" b="1" i="0" u="none" strike="noStrike" cap="none" normalizeH="0" baseline="0">
                        <a:ln>
                          <a:noFill/>
                        </a:ln>
                        <a:solidFill>
                          <a:schemeClr val="tx2"/>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Arial" charset="0"/>
                          <a:ea typeface="宋体" charset="-122"/>
                          <a:cs typeface="Times New Roman" pitchFamily="18" charset="0"/>
                        </a:rPr>
                        <a:t>400</a:t>
                      </a:r>
                      <a:endParaRPr kumimoji="0" lang="en-US" altLang="zh-CN" sz="1400" b="1" i="0" u="none" strike="noStrike" cap="none" normalizeH="0" baseline="0">
                        <a:ln>
                          <a:noFill/>
                        </a:ln>
                        <a:solidFill>
                          <a:schemeClr val="tx2"/>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Arial" charset="0"/>
                          <a:ea typeface="宋体" charset="-122"/>
                          <a:cs typeface="Times New Roman" pitchFamily="18" charset="0"/>
                        </a:rPr>
                        <a:t>500</a:t>
                      </a:r>
                      <a:endParaRPr kumimoji="0" lang="en-US" altLang="zh-CN" sz="1400" b="1" i="0" u="none" strike="noStrike" cap="none" normalizeH="0" baseline="0">
                        <a:ln>
                          <a:noFill/>
                        </a:ln>
                        <a:solidFill>
                          <a:schemeClr val="tx2"/>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Arial" charset="0"/>
                          <a:ea typeface="宋体" charset="-122"/>
                          <a:cs typeface="Times New Roman" pitchFamily="18" charset="0"/>
                        </a:rPr>
                        <a:t>500</a:t>
                      </a:r>
                      <a:endParaRPr kumimoji="0" lang="en-US" altLang="zh-CN" sz="1400" b="1" i="0" u="none" strike="noStrike" cap="none" normalizeH="0" baseline="0">
                        <a:ln>
                          <a:noFill/>
                        </a:ln>
                        <a:solidFill>
                          <a:schemeClr val="tx2"/>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Arial" charset="0"/>
                          <a:ea typeface="宋体" charset="-122"/>
                          <a:cs typeface="Times New Roman" pitchFamily="18" charset="0"/>
                        </a:rPr>
                        <a:t>400</a:t>
                      </a:r>
                      <a:endParaRPr kumimoji="0" lang="en-US" altLang="zh-CN" sz="1400" b="1" i="0" u="none" strike="noStrike" cap="none" normalizeH="0" baseline="0">
                        <a:ln>
                          <a:noFill/>
                        </a:ln>
                        <a:solidFill>
                          <a:schemeClr val="tx2"/>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Arial" charset="0"/>
                          <a:ea typeface="宋体" charset="-122"/>
                          <a:cs typeface="Times New Roman" pitchFamily="18" charset="0"/>
                        </a:rPr>
                        <a:t>300</a:t>
                      </a:r>
                      <a:endParaRPr kumimoji="0" lang="en-US" altLang="zh-CN" sz="1400" b="1" i="0" u="none" strike="noStrike" cap="none" normalizeH="0" baseline="0">
                        <a:ln>
                          <a:noFill/>
                        </a:ln>
                        <a:solidFill>
                          <a:schemeClr val="tx2"/>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Arial" charset="0"/>
                          <a:ea typeface="宋体" charset="-122"/>
                          <a:cs typeface="Times New Roman" pitchFamily="18" charset="0"/>
                        </a:rPr>
                        <a:t>300</a:t>
                      </a:r>
                      <a:endParaRPr kumimoji="0" lang="en-US" altLang="zh-CN" sz="1400" b="1" i="0" u="none" strike="noStrike" cap="none" normalizeH="0" baseline="0">
                        <a:ln>
                          <a:noFill/>
                        </a:ln>
                        <a:solidFill>
                          <a:schemeClr val="tx2"/>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Arial" charset="0"/>
                          <a:ea typeface="宋体" charset="-122"/>
                          <a:cs typeface="Times New Roman" pitchFamily="18" charset="0"/>
                        </a:rPr>
                        <a:t>300</a:t>
                      </a:r>
                      <a:endParaRPr kumimoji="0" lang="en-US" altLang="zh-CN" sz="1400" b="1" i="0" u="none" strike="noStrike" cap="none" normalizeH="0" baseline="0">
                        <a:ln>
                          <a:noFill/>
                        </a:ln>
                        <a:solidFill>
                          <a:schemeClr val="tx2"/>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Arial" charset="0"/>
                          <a:ea typeface="宋体" charset="-122"/>
                          <a:cs typeface="Times New Roman" pitchFamily="18" charset="0"/>
                        </a:rPr>
                        <a:t>200</a:t>
                      </a:r>
                      <a:endParaRPr kumimoji="0" lang="en-US" altLang="zh-CN" sz="1400" b="1" i="0" u="none" strike="noStrike" cap="none" normalizeH="0" baseline="0">
                        <a:ln>
                          <a:noFill/>
                        </a:ln>
                        <a:solidFill>
                          <a:schemeClr val="tx2"/>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2"/>
                          </a:solidFill>
                          <a:effectLst/>
                          <a:latin typeface="Arial" charset="0"/>
                          <a:ea typeface="宋体" charset="-122"/>
                          <a:cs typeface="Times New Roman" pitchFamily="18" charset="0"/>
                        </a:rPr>
                        <a:t>200</a:t>
                      </a:r>
                      <a:endParaRPr kumimoji="0" lang="en-US" altLang="zh-CN" sz="1400" b="1" i="0" u="none" strike="noStrike" cap="none" normalizeH="0" baseline="0">
                        <a:ln>
                          <a:noFill/>
                        </a:ln>
                        <a:solidFill>
                          <a:schemeClr val="tx2"/>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60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400" b="1" i="0" u="none" strike="noStrike" cap="none" normalizeH="0" baseline="0">
                          <a:ln>
                            <a:noFill/>
                          </a:ln>
                          <a:solidFill>
                            <a:schemeClr val="tx2"/>
                          </a:solidFill>
                          <a:effectLst/>
                          <a:latin typeface="Arial" charset="0"/>
                          <a:ea typeface="宋体" charset="-122"/>
                        </a:rPr>
                        <a:t>累计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Arial" charset="0"/>
                          <a:ea typeface="宋体" charset="-122"/>
                          <a:cs typeface="Times New Roman" pitchFamily="18" charset="0"/>
                        </a:rPr>
                        <a:t>100</a:t>
                      </a:r>
                      <a:endParaRPr kumimoji="0" lang="en-US" altLang="zh-CN" sz="1400" b="1" i="0" u="none" strike="noStrike" cap="none" normalizeH="0" baseline="0">
                        <a:ln>
                          <a:noFill/>
                        </a:ln>
                        <a:solidFill>
                          <a:srgbClr val="FF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Arial" charset="0"/>
                          <a:ea typeface="宋体" charset="-122"/>
                          <a:cs typeface="Times New Roman" pitchFamily="18" charset="0"/>
                        </a:rPr>
                        <a:t>400</a:t>
                      </a:r>
                      <a:endParaRPr kumimoji="0" lang="en-US" altLang="zh-CN" sz="1400" b="1" i="0" u="none" strike="noStrike" cap="none" normalizeH="0" baseline="0">
                        <a:ln>
                          <a:noFill/>
                        </a:ln>
                        <a:solidFill>
                          <a:srgbClr val="FF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Arial" charset="0"/>
                          <a:ea typeface="宋体" charset="-122"/>
                          <a:cs typeface="Times New Roman" pitchFamily="18" charset="0"/>
                        </a:rPr>
                        <a:t>800</a:t>
                      </a:r>
                      <a:endParaRPr kumimoji="0" lang="en-US" altLang="zh-CN" sz="1400" b="1" i="0" u="none" strike="noStrike" cap="none" normalizeH="0" baseline="0">
                        <a:ln>
                          <a:noFill/>
                        </a:ln>
                        <a:solidFill>
                          <a:srgbClr val="FF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Arial" charset="0"/>
                          <a:ea typeface="宋体" charset="-122"/>
                          <a:cs typeface="Times New Roman" pitchFamily="18" charset="0"/>
                        </a:rPr>
                        <a:t>1300</a:t>
                      </a:r>
                      <a:endParaRPr kumimoji="0" lang="en-US" altLang="zh-CN" sz="1400" b="1" i="0" u="none" strike="noStrike" cap="none" normalizeH="0" baseline="0">
                        <a:ln>
                          <a:noFill/>
                        </a:ln>
                        <a:solidFill>
                          <a:srgbClr val="FF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Arial" charset="0"/>
                          <a:ea typeface="宋体" charset="-122"/>
                          <a:cs typeface="Times New Roman" pitchFamily="18" charset="0"/>
                        </a:rPr>
                        <a:t>1800</a:t>
                      </a:r>
                      <a:endParaRPr kumimoji="0" lang="en-US" altLang="zh-CN" sz="1400" b="1" i="0" u="none" strike="noStrike" cap="none" normalizeH="0" baseline="0">
                        <a:ln>
                          <a:noFill/>
                        </a:ln>
                        <a:solidFill>
                          <a:srgbClr val="FF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Arial" charset="0"/>
                          <a:ea typeface="宋体" charset="-122"/>
                          <a:cs typeface="Times New Roman" pitchFamily="18" charset="0"/>
                        </a:rPr>
                        <a:t>2200</a:t>
                      </a:r>
                      <a:endParaRPr kumimoji="0" lang="en-US" altLang="zh-CN" sz="1400" b="1" i="0" u="none" strike="noStrike" cap="none" normalizeH="0" baseline="0">
                        <a:ln>
                          <a:noFill/>
                        </a:ln>
                        <a:solidFill>
                          <a:srgbClr val="FF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Arial" charset="0"/>
                          <a:ea typeface="宋体" charset="-122"/>
                          <a:cs typeface="Times New Roman" pitchFamily="18" charset="0"/>
                        </a:rPr>
                        <a:t>2500</a:t>
                      </a:r>
                      <a:endParaRPr kumimoji="0" lang="en-US" altLang="zh-CN" sz="1400" b="1" i="0" u="none" strike="noStrike" cap="none" normalizeH="0" baseline="0">
                        <a:ln>
                          <a:noFill/>
                        </a:ln>
                        <a:solidFill>
                          <a:srgbClr val="FF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Arial" charset="0"/>
                          <a:ea typeface="宋体" charset="-122"/>
                          <a:cs typeface="Times New Roman" pitchFamily="18" charset="0"/>
                        </a:rPr>
                        <a:t>2800</a:t>
                      </a:r>
                      <a:endParaRPr kumimoji="0" lang="en-US" altLang="zh-CN" sz="1400" b="1" i="0" u="none" strike="noStrike" cap="none" normalizeH="0" baseline="0">
                        <a:ln>
                          <a:noFill/>
                        </a:ln>
                        <a:solidFill>
                          <a:srgbClr val="FF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Arial" charset="0"/>
                          <a:ea typeface="宋体" charset="-122"/>
                          <a:cs typeface="Times New Roman" pitchFamily="18" charset="0"/>
                        </a:rPr>
                        <a:t>3100</a:t>
                      </a:r>
                      <a:endParaRPr kumimoji="0" lang="en-US" altLang="zh-CN" sz="1400" b="1" i="0" u="none" strike="noStrike" cap="none" normalizeH="0" baseline="0">
                        <a:ln>
                          <a:noFill/>
                        </a:ln>
                        <a:solidFill>
                          <a:srgbClr val="FF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Arial" charset="0"/>
                          <a:ea typeface="宋体" charset="-122"/>
                          <a:cs typeface="Times New Roman" pitchFamily="18" charset="0"/>
                        </a:rPr>
                        <a:t>3300</a:t>
                      </a:r>
                      <a:endParaRPr kumimoji="0" lang="en-US" altLang="zh-CN" sz="1400" b="1" i="0" u="none" strike="noStrike" cap="none" normalizeH="0" baseline="0">
                        <a:ln>
                          <a:noFill/>
                        </a:ln>
                        <a:solidFill>
                          <a:srgbClr val="FF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Arial" charset="0"/>
                          <a:ea typeface="宋体" charset="-122"/>
                          <a:cs typeface="Times New Roman" pitchFamily="18" charset="0"/>
                        </a:rPr>
                        <a:t>3500</a:t>
                      </a:r>
                      <a:endParaRPr kumimoji="0" lang="en-US" altLang="zh-CN" sz="1400" b="1" i="0" u="none" strike="noStrike" cap="none" normalizeH="0" baseline="0">
                        <a:ln>
                          <a:noFill/>
                        </a:ln>
                        <a:solidFill>
                          <a:srgbClr val="FF00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6922" name="Rectangle 196"/>
          <p:cNvSpPr>
            <a:spLocks noChangeArrowheads="1"/>
          </p:cNvSpPr>
          <p:nvPr/>
        </p:nvSpPr>
        <p:spPr bwMode="auto">
          <a:xfrm>
            <a:off x="2484438" y="404813"/>
            <a:ext cx="5638800" cy="519112"/>
          </a:xfrm>
          <a:prstGeom prst="rect">
            <a:avLst/>
          </a:prstGeom>
          <a:noFill/>
          <a:ln w="9525" algn="ctr">
            <a:noFill/>
            <a:miter lim="800000"/>
            <a:headEnd/>
            <a:tailEnd/>
          </a:ln>
        </p:spPr>
        <p:txBody>
          <a:bodyPr>
            <a:spAutoFit/>
          </a:bodyPr>
          <a:lstStyle/>
          <a:p>
            <a:pPr algn="ctr">
              <a:buFontTx/>
              <a:buNone/>
            </a:pPr>
            <a:r>
              <a:rPr lang="zh-CN" altLang="en-US" sz="2800" b="1">
                <a:solidFill>
                  <a:srgbClr val="C00000"/>
                </a:solidFill>
                <a:latin typeface="楷体" pitchFamily="49" charset="-122"/>
                <a:ea typeface="楷体" pitchFamily="49" charset="-122"/>
              </a:rPr>
              <a:t>成本累积负荷曲线</a:t>
            </a:r>
            <a:r>
              <a:rPr lang="en-US" altLang="zh-CN" sz="2800" b="1">
                <a:solidFill>
                  <a:srgbClr val="C00000"/>
                </a:solidFill>
                <a:latin typeface="楷体" pitchFamily="49" charset="-122"/>
                <a:ea typeface="楷体" pitchFamily="49" charset="-122"/>
              </a:rPr>
              <a:t>(</a:t>
            </a:r>
            <a:r>
              <a:rPr lang="zh-CN" altLang="en-US" sz="2800" b="1">
                <a:solidFill>
                  <a:srgbClr val="C00000"/>
                </a:solidFill>
                <a:latin typeface="楷体" pitchFamily="49" charset="-122"/>
                <a:ea typeface="楷体" pitchFamily="49" charset="-122"/>
              </a:rPr>
              <a:t>预算基准线</a:t>
            </a:r>
            <a:r>
              <a:rPr lang="en-US" altLang="zh-CN" sz="2800" b="1">
                <a:solidFill>
                  <a:srgbClr val="C00000"/>
                </a:solidFill>
                <a:latin typeface="楷体" pitchFamily="49" charset="-122"/>
                <a:ea typeface="楷体" pitchFamily="49" charset="-122"/>
              </a:rPr>
              <a:t>)</a:t>
            </a:r>
          </a:p>
        </p:txBody>
      </p:sp>
    </p:spTree>
    <p:extLst>
      <p:ext uri="{BB962C8B-B14F-4D97-AF65-F5344CB8AC3E}">
        <p14:creationId xmlns:p14="http://schemas.microsoft.com/office/powerpoint/2010/main" val="3239728584"/>
      </p:ext>
    </p:extLst>
  </p:cSld>
  <p:clrMapOvr>
    <a:masterClrMapping/>
  </p:clrMapOvr>
  <p:transition spd="med">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381000" y="577850"/>
            <a:ext cx="8382000" cy="523875"/>
          </a:xfrm>
        </p:spPr>
        <p:txBody>
          <a:bodyPr>
            <a:spAutoFit/>
          </a:bodyPr>
          <a:lstStyle/>
          <a:p>
            <a:pPr algn="l" eaLnBrk="1" hangingPunct="1">
              <a:defRPr/>
            </a:pPr>
            <a:r>
              <a:rPr lang="zh-CN" altLang="en-US" sz="2800" b="1" dirty="0">
                <a:solidFill>
                  <a:srgbClr val="002060"/>
                </a:solidFill>
                <a:latin typeface="楷体" pitchFamily="49" charset="-122"/>
                <a:ea typeface="楷体" pitchFamily="49" charset="-122"/>
              </a:rPr>
              <a:t>案例课堂练习：</a:t>
            </a:r>
            <a:r>
              <a:rPr lang="zh-CN" altLang="en-US" sz="2800" b="1" dirty="0">
                <a:solidFill>
                  <a:srgbClr val="C00000"/>
                </a:solidFill>
                <a:latin typeface="楷体" pitchFamily="49" charset="-122"/>
                <a:ea typeface="楷体" pitchFamily="49" charset="-122"/>
                <a:cs typeface="+mn-cs"/>
              </a:rPr>
              <a:t>绘制成本负荷及累积曲线</a:t>
            </a:r>
          </a:p>
        </p:txBody>
      </p:sp>
      <p:graphicFrame>
        <p:nvGraphicFramePr>
          <p:cNvPr id="655513" name="Group 153"/>
          <p:cNvGraphicFramePr>
            <a:graphicFrameLocks noGrp="1"/>
          </p:cNvGraphicFramePr>
          <p:nvPr/>
        </p:nvGraphicFramePr>
        <p:xfrm>
          <a:off x="914400" y="1733550"/>
          <a:ext cx="7315200" cy="4262440"/>
        </p:xfrm>
        <a:graphic>
          <a:graphicData uri="http://schemas.openxmlformats.org/drawingml/2006/table">
            <a:tbl>
              <a:tblPr/>
              <a:tblGrid>
                <a:gridCol w="806450">
                  <a:extLst>
                    <a:ext uri="{9D8B030D-6E8A-4147-A177-3AD203B41FA5}">
                      <a16:colId xmlns:a16="http://schemas.microsoft.com/office/drawing/2014/main" val="20000"/>
                    </a:ext>
                  </a:extLst>
                </a:gridCol>
                <a:gridCol w="6508750">
                  <a:extLst>
                    <a:ext uri="{9D8B030D-6E8A-4147-A177-3AD203B41FA5}">
                      <a16:colId xmlns:a16="http://schemas.microsoft.com/office/drawing/2014/main" val="20001"/>
                    </a:ext>
                  </a:extLst>
                </a:gridCol>
              </a:tblGrid>
              <a:tr h="4286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工作</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  01     02       03     04     05     06       07     08      09   10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5826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365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36588">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             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588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                      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6096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                                       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70961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                                                       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37917" name="Rectangle 74"/>
          <p:cNvSpPr>
            <a:spLocks noChangeArrowheads="1"/>
          </p:cNvSpPr>
          <p:nvPr/>
        </p:nvSpPr>
        <p:spPr bwMode="auto">
          <a:xfrm>
            <a:off x="1752600" y="2476500"/>
            <a:ext cx="1447800" cy="228600"/>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7918" name="Rectangle 75"/>
          <p:cNvSpPr>
            <a:spLocks noChangeArrowheads="1"/>
          </p:cNvSpPr>
          <p:nvPr/>
        </p:nvSpPr>
        <p:spPr bwMode="auto">
          <a:xfrm>
            <a:off x="1752600" y="3105150"/>
            <a:ext cx="762000" cy="228600"/>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7919" name="Rectangle 76"/>
          <p:cNvSpPr>
            <a:spLocks noChangeArrowheads="1"/>
          </p:cNvSpPr>
          <p:nvPr/>
        </p:nvSpPr>
        <p:spPr bwMode="auto">
          <a:xfrm>
            <a:off x="2514600" y="3714750"/>
            <a:ext cx="1981200" cy="228600"/>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7920" name="Rectangle 77"/>
          <p:cNvSpPr>
            <a:spLocks noChangeArrowheads="1"/>
          </p:cNvSpPr>
          <p:nvPr/>
        </p:nvSpPr>
        <p:spPr bwMode="auto">
          <a:xfrm>
            <a:off x="3200400" y="4324350"/>
            <a:ext cx="2590800" cy="228600"/>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7921" name="Rectangle 78"/>
          <p:cNvSpPr>
            <a:spLocks noChangeArrowheads="1"/>
          </p:cNvSpPr>
          <p:nvPr/>
        </p:nvSpPr>
        <p:spPr bwMode="auto">
          <a:xfrm>
            <a:off x="4495800" y="5010150"/>
            <a:ext cx="2667000" cy="228600"/>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7922" name="Rectangle 79"/>
          <p:cNvSpPr>
            <a:spLocks noChangeArrowheads="1"/>
          </p:cNvSpPr>
          <p:nvPr/>
        </p:nvSpPr>
        <p:spPr bwMode="auto">
          <a:xfrm>
            <a:off x="5791200" y="5695950"/>
            <a:ext cx="2438400" cy="228600"/>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7923" name="Line 80"/>
          <p:cNvSpPr>
            <a:spLocks noChangeShapeType="1"/>
          </p:cNvSpPr>
          <p:nvPr/>
        </p:nvSpPr>
        <p:spPr bwMode="auto">
          <a:xfrm>
            <a:off x="3200400" y="1809750"/>
            <a:ext cx="0" cy="4191000"/>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sp>
        <p:nvSpPr>
          <p:cNvPr id="37924" name="Line 81"/>
          <p:cNvSpPr>
            <a:spLocks noChangeShapeType="1"/>
          </p:cNvSpPr>
          <p:nvPr/>
        </p:nvSpPr>
        <p:spPr bwMode="auto">
          <a:xfrm>
            <a:off x="4495800" y="1733550"/>
            <a:ext cx="0" cy="4267200"/>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sp>
        <p:nvSpPr>
          <p:cNvPr id="37925" name="Line 82"/>
          <p:cNvSpPr>
            <a:spLocks noChangeShapeType="1"/>
          </p:cNvSpPr>
          <p:nvPr/>
        </p:nvSpPr>
        <p:spPr bwMode="auto">
          <a:xfrm>
            <a:off x="5791200" y="1809750"/>
            <a:ext cx="0" cy="4191000"/>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sp>
        <p:nvSpPr>
          <p:cNvPr id="37926" name="Line 83"/>
          <p:cNvSpPr>
            <a:spLocks noChangeShapeType="1"/>
          </p:cNvSpPr>
          <p:nvPr/>
        </p:nvSpPr>
        <p:spPr bwMode="auto">
          <a:xfrm>
            <a:off x="7162800" y="1809750"/>
            <a:ext cx="0" cy="4191000"/>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sp>
        <p:nvSpPr>
          <p:cNvPr id="37927" name="Rectangle 84"/>
          <p:cNvSpPr>
            <a:spLocks noChangeArrowheads="1"/>
          </p:cNvSpPr>
          <p:nvPr/>
        </p:nvSpPr>
        <p:spPr bwMode="auto">
          <a:xfrm>
            <a:off x="4953000" y="1428750"/>
            <a:ext cx="3276600" cy="228600"/>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7928" name="Text Box 85"/>
          <p:cNvSpPr txBox="1">
            <a:spLocks noChangeArrowheads="1"/>
          </p:cNvSpPr>
          <p:nvPr/>
        </p:nvSpPr>
        <p:spPr bwMode="auto">
          <a:xfrm>
            <a:off x="3124200" y="1333500"/>
            <a:ext cx="1809750" cy="336550"/>
          </a:xfrm>
          <a:prstGeom prst="rect">
            <a:avLst/>
          </a:prstGeom>
          <a:noFill/>
          <a:ln w="9525">
            <a:noFill/>
            <a:miter lim="800000"/>
            <a:headEnd/>
            <a:tailEnd/>
          </a:ln>
        </p:spPr>
        <p:txBody>
          <a:bodyPr wrap="none">
            <a:spAutoFit/>
          </a:bodyPr>
          <a:lstStyle/>
          <a:p>
            <a:pPr>
              <a:buFontTx/>
              <a:buNone/>
            </a:pPr>
            <a:r>
              <a:rPr kumimoji="1" lang="zh-CN" altLang="en-US" sz="1600">
                <a:solidFill>
                  <a:prstClr val="black"/>
                </a:solidFill>
                <a:ea typeface="宋体" charset="-122"/>
              </a:rPr>
              <a:t>单位时间费用支出</a:t>
            </a:r>
          </a:p>
        </p:txBody>
      </p:sp>
    </p:spTree>
    <p:extLst>
      <p:ext uri="{BB962C8B-B14F-4D97-AF65-F5344CB8AC3E}">
        <p14:creationId xmlns:p14="http://schemas.microsoft.com/office/powerpoint/2010/main" val="2276470533"/>
      </p:ext>
    </p:extLst>
  </p:cSld>
  <p:clrMapOvr>
    <a:masterClrMapping/>
  </p:clrMapOvr>
  <p:transition spd="med">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2"/>
          <p:cNvSpPr>
            <a:spLocks noGrp="1"/>
          </p:cNvSpPr>
          <p:nvPr>
            <p:ph type="sldNum" sz="quarter" idx="10"/>
          </p:nvPr>
        </p:nvSpPr>
        <p:spPr>
          <a:xfrm>
            <a:off x="3124200" y="6356350"/>
            <a:ext cx="2895600" cy="365125"/>
          </a:xfrm>
        </p:spPr>
        <p:txBody>
          <a:bodyPr/>
          <a:lstStyle/>
          <a:p>
            <a:pPr algn="ctr">
              <a:defRPr/>
            </a:pPr>
            <a:fld id="{7CB99380-B8F6-4DE7-A91F-C58EE3965B55}" type="slidenum">
              <a:rPr lang="en-US" altLang="zh-CN" smtClean="0">
                <a:solidFill>
                  <a:srgbClr val="04617B">
                    <a:shade val="90000"/>
                  </a:srgbClr>
                </a:solidFill>
              </a:rPr>
              <a:pPr algn="ctr">
                <a:defRPr/>
              </a:pPr>
              <a:t>49</a:t>
            </a:fld>
            <a:endParaRPr lang="en-US" altLang="zh-CN">
              <a:solidFill>
                <a:srgbClr val="04617B">
                  <a:shade val="90000"/>
                </a:srgbClr>
              </a:solidFill>
            </a:endParaRPr>
          </a:p>
        </p:txBody>
      </p:sp>
      <p:sp>
        <p:nvSpPr>
          <p:cNvPr id="709634" name="Rectangle 2"/>
          <p:cNvSpPr>
            <a:spLocks noChangeArrowheads="1"/>
          </p:cNvSpPr>
          <p:nvPr/>
        </p:nvSpPr>
        <p:spPr bwMode="auto">
          <a:xfrm>
            <a:off x="7924800" y="3124200"/>
            <a:ext cx="641350" cy="2678113"/>
          </a:xfrm>
          <a:prstGeom prst="rect">
            <a:avLst/>
          </a:prstGeom>
          <a:noFill/>
          <a:ln w="9525">
            <a:noFill/>
            <a:miter lim="800000"/>
            <a:headEnd/>
            <a:tailEnd/>
          </a:ln>
          <a:effectLst/>
        </p:spPr>
        <p:txBody>
          <a:bodyPr lIns="92075" tIns="46038" rIns="92075" bIns="46038" anchor="ctr">
            <a:spAutoFit/>
          </a:bodyPr>
          <a:lstStyle/>
          <a:p>
            <a:pPr>
              <a:buFontTx/>
              <a:buNone/>
              <a:defRPr/>
            </a:pPr>
            <a:r>
              <a:rPr lang="zh-CN" altLang="en-US" sz="2800" b="1" dirty="0">
                <a:solidFill>
                  <a:srgbClr val="002060"/>
                </a:solidFill>
                <a:latin typeface="楷体" pitchFamily="49" charset="-122"/>
                <a:ea typeface="楷体" pitchFamily="49" charset="-122"/>
              </a:rPr>
              <a:t>成本负荷曲线</a:t>
            </a:r>
          </a:p>
        </p:txBody>
      </p:sp>
      <p:graphicFrame>
        <p:nvGraphicFramePr>
          <p:cNvPr id="709635" name="Object 3"/>
          <p:cNvGraphicFramePr>
            <a:graphicFrameLocks noChangeAspect="1"/>
          </p:cNvGraphicFramePr>
          <p:nvPr/>
        </p:nvGraphicFramePr>
        <p:xfrm>
          <a:off x="838200" y="2743200"/>
          <a:ext cx="6900863" cy="3962400"/>
        </p:xfrm>
        <a:graphic>
          <a:graphicData uri="http://schemas.openxmlformats.org/presentationml/2006/ole">
            <mc:AlternateContent xmlns:mc="http://schemas.openxmlformats.org/markup-compatibility/2006">
              <mc:Choice xmlns:v="urn:schemas-microsoft-com:vml" Requires="v">
                <p:oleObj name="Chart" r:id="rId2" imgW="4044960" imgH="2408040" progId="Excel.Sheet.8">
                  <p:embed/>
                </p:oleObj>
              </mc:Choice>
              <mc:Fallback>
                <p:oleObj name="Chart" r:id="rId2" imgW="4044960" imgH="2408040" progId="Excel.Shee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6900863"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9774" name="Group 142"/>
          <p:cNvGraphicFramePr>
            <a:graphicFrameLocks noGrp="1"/>
          </p:cNvGraphicFramePr>
          <p:nvPr/>
        </p:nvGraphicFramePr>
        <p:xfrm>
          <a:off x="4572000" y="457200"/>
          <a:ext cx="4343400" cy="2128203"/>
        </p:xfrm>
        <a:graphic>
          <a:graphicData uri="http://schemas.openxmlformats.org/drawingml/2006/table">
            <a:tbl>
              <a:tblPr/>
              <a:tblGrid>
                <a:gridCol w="461963">
                  <a:extLst>
                    <a:ext uri="{9D8B030D-6E8A-4147-A177-3AD203B41FA5}">
                      <a16:colId xmlns:a16="http://schemas.microsoft.com/office/drawing/2014/main" val="20000"/>
                    </a:ext>
                  </a:extLst>
                </a:gridCol>
                <a:gridCol w="3881437">
                  <a:extLst>
                    <a:ext uri="{9D8B030D-6E8A-4147-A177-3AD203B41FA5}">
                      <a16:colId xmlns:a16="http://schemas.microsoft.com/office/drawing/2014/main" val="20001"/>
                    </a:ext>
                  </a:extLst>
                </a:gridCol>
              </a:tblGrid>
              <a:tr h="2603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200" b="0" i="0" u="none" strike="noStrike" cap="none" normalizeH="0" baseline="0" dirty="0">
                          <a:ln>
                            <a:noFill/>
                          </a:ln>
                          <a:solidFill>
                            <a:schemeClr val="tx1"/>
                          </a:solidFill>
                          <a:effectLst/>
                          <a:latin typeface="Arial" charset="0"/>
                          <a:ea typeface="宋体" pitchFamily="2" charset="-122"/>
                        </a:rPr>
                        <a:t>工作</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 01    02      03     04      05     06      07     08      09 10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94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000" b="0"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000" b="0" i="0" u="none" strike="noStrike" cap="none" normalizeH="0" baseline="0">
                          <a:ln>
                            <a:noFill/>
                          </a:ln>
                          <a:solidFill>
                            <a:schemeClr val="tx1"/>
                          </a:solidFill>
                          <a:effectLst/>
                          <a:latin typeface="Arial" charset="0"/>
                          <a:ea typeface="宋体" pitchFamily="2" charset="-122"/>
                        </a:rPr>
                        <a:t>              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94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                      </a:t>
                      </a:r>
                      <a:r>
                        <a:rPr kumimoji="0" lang="en-US" altLang="zh-CN" sz="1000" b="0"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794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dirty="0">
                          <a:ln>
                            <a:noFill/>
                          </a:ln>
                          <a:solidFill>
                            <a:schemeClr val="tx1"/>
                          </a:solidFill>
                          <a:effectLst/>
                          <a:latin typeface="Arial" charset="0"/>
                          <a:ea typeface="宋体"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                                       </a:t>
                      </a:r>
                      <a:r>
                        <a:rPr kumimoji="0" lang="en-US" altLang="zh-CN" sz="1000" b="0"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41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000" b="0" i="0" u="none" strike="noStrike" cap="none" normalizeH="0" baseline="0">
                          <a:ln>
                            <a:noFill/>
                          </a:ln>
                          <a:solidFill>
                            <a:schemeClr val="tx1"/>
                          </a:solidFill>
                          <a:effectLst/>
                          <a:latin typeface="Arial" charset="0"/>
                          <a:ea typeface="宋体" pitchFamily="2" charset="-122"/>
                        </a:rPr>
                        <a:t>                                                                          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grpSp>
        <p:nvGrpSpPr>
          <p:cNvPr id="2079" name="Group 32"/>
          <p:cNvGrpSpPr>
            <a:grpSpLocks/>
          </p:cNvGrpSpPr>
          <p:nvPr/>
        </p:nvGrpSpPr>
        <p:grpSpPr bwMode="auto">
          <a:xfrm>
            <a:off x="5029200" y="457200"/>
            <a:ext cx="3887788" cy="2125663"/>
            <a:chOff x="544" y="1026"/>
            <a:chExt cx="2449" cy="1339"/>
          </a:xfrm>
        </p:grpSpPr>
        <p:sp>
          <p:nvSpPr>
            <p:cNvPr id="2130" name="Rectangle 33"/>
            <p:cNvSpPr>
              <a:spLocks noChangeArrowheads="1"/>
            </p:cNvSpPr>
            <p:nvPr/>
          </p:nvSpPr>
          <p:spPr bwMode="auto">
            <a:xfrm>
              <a:off x="544" y="1434"/>
              <a:ext cx="523" cy="56"/>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2131" name="Rectangle 34"/>
            <p:cNvSpPr>
              <a:spLocks noChangeArrowheads="1"/>
            </p:cNvSpPr>
            <p:nvPr/>
          </p:nvSpPr>
          <p:spPr bwMode="auto">
            <a:xfrm>
              <a:off x="544" y="1602"/>
              <a:ext cx="273" cy="56"/>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2132" name="Rectangle 35"/>
            <p:cNvSpPr>
              <a:spLocks noChangeArrowheads="1"/>
            </p:cNvSpPr>
            <p:nvPr/>
          </p:nvSpPr>
          <p:spPr bwMode="auto">
            <a:xfrm>
              <a:off x="817" y="1778"/>
              <a:ext cx="727" cy="56"/>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2133" name="Rectangle 36"/>
            <p:cNvSpPr>
              <a:spLocks noChangeArrowheads="1"/>
            </p:cNvSpPr>
            <p:nvPr/>
          </p:nvSpPr>
          <p:spPr bwMode="auto">
            <a:xfrm>
              <a:off x="1067" y="1956"/>
              <a:ext cx="978" cy="51"/>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2134" name="Rectangle 37"/>
            <p:cNvSpPr>
              <a:spLocks noChangeArrowheads="1"/>
            </p:cNvSpPr>
            <p:nvPr/>
          </p:nvSpPr>
          <p:spPr bwMode="auto">
            <a:xfrm>
              <a:off x="1544" y="2121"/>
              <a:ext cx="1023" cy="62"/>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2135" name="Rectangle 38"/>
            <p:cNvSpPr>
              <a:spLocks noChangeArrowheads="1"/>
            </p:cNvSpPr>
            <p:nvPr/>
          </p:nvSpPr>
          <p:spPr bwMode="auto">
            <a:xfrm>
              <a:off x="2045" y="2296"/>
              <a:ext cx="948" cy="68"/>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2136" name="Line 39"/>
            <p:cNvSpPr>
              <a:spLocks noChangeShapeType="1"/>
            </p:cNvSpPr>
            <p:nvPr/>
          </p:nvSpPr>
          <p:spPr bwMode="auto">
            <a:xfrm>
              <a:off x="1066" y="1026"/>
              <a:ext cx="1" cy="1339"/>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sp>
          <p:nvSpPr>
            <p:cNvPr id="2137" name="Line 40"/>
            <p:cNvSpPr>
              <a:spLocks noChangeShapeType="1"/>
            </p:cNvSpPr>
            <p:nvPr/>
          </p:nvSpPr>
          <p:spPr bwMode="auto">
            <a:xfrm flipH="1">
              <a:off x="1542" y="1026"/>
              <a:ext cx="0" cy="1339"/>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sp>
          <p:nvSpPr>
            <p:cNvPr id="2138" name="Line 41"/>
            <p:cNvSpPr>
              <a:spLocks noChangeShapeType="1"/>
            </p:cNvSpPr>
            <p:nvPr/>
          </p:nvSpPr>
          <p:spPr bwMode="auto">
            <a:xfrm>
              <a:off x="2041" y="1026"/>
              <a:ext cx="4" cy="1339"/>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sp>
          <p:nvSpPr>
            <p:cNvPr id="2139" name="Line 42"/>
            <p:cNvSpPr>
              <a:spLocks noChangeShapeType="1"/>
            </p:cNvSpPr>
            <p:nvPr/>
          </p:nvSpPr>
          <p:spPr bwMode="auto">
            <a:xfrm>
              <a:off x="2562" y="1026"/>
              <a:ext cx="5" cy="1338"/>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grpSp>
      <p:graphicFrame>
        <p:nvGraphicFramePr>
          <p:cNvPr id="709675" name="Group 43"/>
          <p:cNvGraphicFramePr>
            <a:graphicFrameLocks noGrp="1"/>
          </p:cNvGraphicFramePr>
          <p:nvPr/>
        </p:nvGraphicFramePr>
        <p:xfrm>
          <a:off x="152400" y="914400"/>
          <a:ext cx="4211638" cy="1296989"/>
        </p:xfrm>
        <a:graphic>
          <a:graphicData uri="http://schemas.openxmlformats.org/drawingml/2006/table">
            <a:tbl>
              <a:tblPr/>
              <a:tblGrid>
                <a:gridCol w="441325">
                  <a:extLst>
                    <a:ext uri="{9D8B030D-6E8A-4147-A177-3AD203B41FA5}">
                      <a16:colId xmlns:a16="http://schemas.microsoft.com/office/drawing/2014/main" val="20000"/>
                    </a:ext>
                  </a:extLst>
                </a:gridCol>
                <a:gridCol w="354013">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54013">
                  <a:extLst>
                    <a:ext uri="{9D8B030D-6E8A-4147-A177-3AD203B41FA5}">
                      <a16:colId xmlns:a16="http://schemas.microsoft.com/office/drawing/2014/main" val="20003"/>
                    </a:ext>
                  </a:extLst>
                </a:gridCol>
                <a:gridCol w="387350">
                  <a:extLst>
                    <a:ext uri="{9D8B030D-6E8A-4147-A177-3AD203B41FA5}">
                      <a16:colId xmlns:a16="http://schemas.microsoft.com/office/drawing/2014/main" val="20004"/>
                    </a:ext>
                  </a:extLst>
                </a:gridCol>
                <a:gridCol w="417512">
                  <a:extLst>
                    <a:ext uri="{9D8B030D-6E8A-4147-A177-3AD203B41FA5}">
                      <a16:colId xmlns:a16="http://schemas.microsoft.com/office/drawing/2014/main" val="20005"/>
                    </a:ext>
                  </a:extLst>
                </a:gridCol>
                <a:gridCol w="387350">
                  <a:extLst>
                    <a:ext uri="{9D8B030D-6E8A-4147-A177-3AD203B41FA5}">
                      <a16:colId xmlns:a16="http://schemas.microsoft.com/office/drawing/2014/main" val="20006"/>
                    </a:ext>
                  </a:extLst>
                </a:gridCol>
                <a:gridCol w="400050">
                  <a:extLst>
                    <a:ext uri="{9D8B030D-6E8A-4147-A177-3AD203B41FA5}">
                      <a16:colId xmlns:a16="http://schemas.microsoft.com/office/drawing/2014/main" val="20007"/>
                    </a:ext>
                  </a:extLst>
                </a:gridCol>
                <a:gridCol w="382588">
                  <a:extLst>
                    <a:ext uri="{9D8B030D-6E8A-4147-A177-3AD203B41FA5}">
                      <a16:colId xmlns:a16="http://schemas.microsoft.com/office/drawing/2014/main" val="20008"/>
                    </a:ext>
                  </a:extLst>
                </a:gridCol>
                <a:gridCol w="382587">
                  <a:extLst>
                    <a:ext uri="{9D8B030D-6E8A-4147-A177-3AD203B41FA5}">
                      <a16:colId xmlns:a16="http://schemas.microsoft.com/office/drawing/2014/main" val="20009"/>
                    </a:ext>
                  </a:extLst>
                </a:gridCol>
                <a:gridCol w="382588">
                  <a:extLst>
                    <a:ext uri="{9D8B030D-6E8A-4147-A177-3AD203B41FA5}">
                      <a16:colId xmlns:a16="http://schemas.microsoft.com/office/drawing/2014/main" val="20010"/>
                    </a:ext>
                  </a:extLst>
                </a:gridCol>
              </a:tblGrid>
              <a:tr h="4079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1" i="0" u="none" strike="noStrike" cap="none" normalizeH="0" baseline="0" dirty="0">
                          <a:ln>
                            <a:noFill/>
                          </a:ln>
                          <a:solidFill>
                            <a:schemeClr val="tx2"/>
                          </a:solidFill>
                          <a:effectLst/>
                          <a:latin typeface="Arial" charset="0"/>
                          <a:ea typeface="宋体" pitchFamily="2" charset="-122"/>
                        </a:rPr>
                        <a:t>日期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2"/>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2"/>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2"/>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2"/>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60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1" i="0" u="none" strike="noStrike" cap="none" normalizeH="0" baseline="0">
                          <a:ln>
                            <a:noFill/>
                          </a:ln>
                          <a:solidFill>
                            <a:schemeClr val="tx2"/>
                          </a:solidFill>
                          <a:effectLst/>
                          <a:latin typeface="Arial" charset="0"/>
                          <a:ea typeface="宋体" pitchFamily="2" charset="-122"/>
                        </a:rPr>
                        <a:t>合计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1" i="0" u="none" strike="noStrike" cap="none" normalizeH="0" baseline="0">
                          <a:ln>
                            <a:noFill/>
                          </a:ln>
                          <a:solidFill>
                            <a:schemeClr val="tx2"/>
                          </a:solidFill>
                          <a:effectLst/>
                          <a:latin typeface="Arial" charset="0"/>
                          <a:ea typeface="宋体" pitchFamily="2" charset="-122"/>
                        </a:rPr>
                        <a:t>累计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1"/>
                          </a:solidFill>
                          <a:effectLst/>
                          <a:latin typeface="Arial" charset="0"/>
                          <a:ea typeface="宋体" pitchFamily="2"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1"/>
                          </a:solidFill>
                          <a:effectLst/>
                          <a:latin typeface="Arial" charset="0"/>
                          <a:ea typeface="宋体" pitchFamily="2" charset="-122"/>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1"/>
                          </a:solidFill>
                          <a:effectLst/>
                          <a:latin typeface="Arial" charset="0"/>
                          <a:ea typeface="宋体" pitchFamily="2" charset="-122"/>
                        </a:rPr>
                        <a:t>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1"/>
                          </a:solidFill>
                          <a:effectLst/>
                          <a:latin typeface="Arial" charset="0"/>
                          <a:ea typeface="宋体" pitchFamily="2" charset="-122"/>
                        </a:rPr>
                        <a:t>130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1"/>
                          </a:solidFill>
                          <a:effectLst/>
                          <a:latin typeface="Arial" charset="0"/>
                          <a:ea typeface="宋体" pitchFamily="2" charset="-122"/>
                        </a:rPr>
                        <a:t>170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1"/>
                          </a:solidFill>
                          <a:effectLst/>
                          <a:latin typeface="Arial" charset="0"/>
                          <a:ea typeface="宋体" pitchFamily="2" charset="-122"/>
                        </a:rPr>
                        <a:t>210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1"/>
                          </a:solidFill>
                          <a:effectLst/>
                          <a:latin typeface="Arial" charset="0"/>
                          <a:ea typeface="宋体" pitchFamily="2" charset="-122"/>
                        </a:rPr>
                        <a:t>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1"/>
                          </a:solidFill>
                          <a:effectLst/>
                          <a:latin typeface="Arial" charset="0"/>
                          <a:ea typeface="宋体" pitchFamily="2" charset="-122"/>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1"/>
                          </a:solidFill>
                          <a:effectLst/>
                          <a:latin typeface="Arial" charset="0"/>
                          <a:ea typeface="宋体" pitchFamily="2" charset="-122"/>
                        </a:rPr>
                        <a:t>320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1"/>
                          </a:solidFill>
                          <a:effectLst/>
                          <a:latin typeface="Arial" charset="0"/>
                          <a:ea typeface="宋体" pitchFamily="2" charset="-122"/>
                        </a:rPr>
                        <a:t>340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247031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9675"/>
                                        </p:tgtEl>
                                        <p:attrNameLst>
                                          <p:attrName>style.visibility</p:attrName>
                                        </p:attrNameLst>
                                      </p:cBhvr>
                                      <p:to>
                                        <p:strVal val="visible"/>
                                      </p:to>
                                    </p:set>
                                    <p:anim calcmode="lin" valueType="num">
                                      <p:cBhvr additive="base">
                                        <p:cTn id="7" dur="500" fill="hold"/>
                                        <p:tgtEl>
                                          <p:spTgt spid="709675"/>
                                        </p:tgtEl>
                                        <p:attrNameLst>
                                          <p:attrName>ppt_x</p:attrName>
                                        </p:attrNameLst>
                                      </p:cBhvr>
                                      <p:tavLst>
                                        <p:tav tm="0">
                                          <p:val>
                                            <p:strVal val="#ppt_x"/>
                                          </p:val>
                                        </p:tav>
                                        <p:tav tm="100000">
                                          <p:val>
                                            <p:strVal val="#ppt_x"/>
                                          </p:val>
                                        </p:tav>
                                      </p:tavLst>
                                    </p:anim>
                                    <p:anim calcmode="lin" valueType="num">
                                      <p:cBhvr additive="base">
                                        <p:cTn id="8" dur="500" fill="hold"/>
                                        <p:tgtEl>
                                          <p:spTgt spid="7096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09635"/>
                                        </p:tgtEl>
                                        <p:attrNameLst>
                                          <p:attrName>style.visibility</p:attrName>
                                        </p:attrNameLst>
                                      </p:cBhvr>
                                      <p:to>
                                        <p:strVal val="visible"/>
                                      </p:to>
                                    </p:set>
                                    <p:anim calcmode="lin" valueType="num">
                                      <p:cBhvr additive="base">
                                        <p:cTn id="13" dur="500" fill="hold"/>
                                        <p:tgtEl>
                                          <p:spTgt spid="709635"/>
                                        </p:tgtEl>
                                        <p:attrNameLst>
                                          <p:attrName>ppt_x</p:attrName>
                                        </p:attrNameLst>
                                      </p:cBhvr>
                                      <p:tavLst>
                                        <p:tav tm="0">
                                          <p:val>
                                            <p:strVal val="#ppt_x"/>
                                          </p:val>
                                        </p:tav>
                                        <p:tav tm="100000">
                                          <p:val>
                                            <p:strVal val="#ppt_x"/>
                                          </p:val>
                                        </p:tav>
                                      </p:tavLst>
                                    </p:anim>
                                    <p:anim calcmode="lin" valueType="num">
                                      <p:cBhvr additive="base">
                                        <p:cTn id="14" dur="500" fill="hold"/>
                                        <p:tgtEl>
                                          <p:spTgt spid="7096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096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4067175" y="333375"/>
            <a:ext cx="3248025" cy="457200"/>
          </a:xfrm>
          <a:prstGeom prst="rect">
            <a:avLst/>
          </a:prstGeom>
          <a:noFill/>
          <a:ln w="9525">
            <a:noFill/>
            <a:miter lim="800000"/>
            <a:headEnd/>
            <a:tailEnd/>
          </a:ln>
          <a:effectLst/>
        </p:spPr>
        <p:txBody>
          <a:bodyPr wrap="none">
            <a:spAutoFit/>
          </a:bodyPr>
          <a:lstStyle/>
          <a:p>
            <a:pPr>
              <a:buClr>
                <a:srgbClr val="0F6FC6"/>
              </a:buClr>
              <a:buFont typeface="Wingdings" pitchFamily="2" charset="2"/>
              <a:buNone/>
            </a:pPr>
            <a:r>
              <a:rPr lang="zh-CN" altLang="en-US" sz="2400" b="1">
                <a:solidFill>
                  <a:prstClr val="black"/>
                </a:solidFill>
                <a:ea typeface="宋体" charset="-122"/>
              </a:rPr>
              <a:t>提高项目利润率的案例</a:t>
            </a:r>
          </a:p>
        </p:txBody>
      </p:sp>
      <p:sp>
        <p:nvSpPr>
          <p:cNvPr id="139267" name="Line 3"/>
          <p:cNvSpPr>
            <a:spLocks noChangeShapeType="1"/>
          </p:cNvSpPr>
          <p:nvPr/>
        </p:nvSpPr>
        <p:spPr bwMode="auto">
          <a:xfrm flipH="1">
            <a:off x="609600" y="1066800"/>
            <a:ext cx="3313113" cy="0"/>
          </a:xfrm>
          <a:prstGeom prst="line">
            <a:avLst/>
          </a:prstGeom>
          <a:noFill/>
          <a:ln w="0">
            <a:solidFill>
              <a:srgbClr val="00FFFF"/>
            </a:solidFill>
            <a:round/>
            <a:headEnd/>
            <a:tailEnd/>
          </a:ln>
          <a:effectLst/>
        </p:spPr>
        <p:txBody>
          <a:bodyPr/>
          <a:lstStyle/>
          <a:p>
            <a:pPr>
              <a:buFontTx/>
              <a:buNone/>
            </a:pPr>
            <a:endParaRPr lang="zh-CN" altLang="en-US">
              <a:solidFill>
                <a:prstClr val="black"/>
              </a:solidFill>
              <a:latin typeface="Arial" charset="0"/>
              <a:ea typeface="宋体" charset="-122"/>
            </a:endParaRPr>
          </a:p>
        </p:txBody>
      </p:sp>
      <p:sp>
        <p:nvSpPr>
          <p:cNvPr id="139268" name="Rectangle 4"/>
          <p:cNvSpPr>
            <a:spLocks noGrp="1"/>
          </p:cNvSpPr>
          <p:nvPr>
            <p:ph type="body" idx="4294967295"/>
          </p:nvPr>
        </p:nvSpPr>
        <p:spPr>
          <a:xfrm>
            <a:off x="0" y="1371600"/>
            <a:ext cx="7772400" cy="4724400"/>
          </a:xfrm>
          <a:noFill/>
        </p:spPr>
        <p:txBody>
          <a:bodyPr/>
          <a:lstStyle/>
          <a:p>
            <a:pPr>
              <a:buFont typeface="Arial" charset="0"/>
              <a:buNone/>
            </a:pPr>
            <a:r>
              <a:rPr lang="zh-CN" altLang="en-US" sz="2400" b="1"/>
              <a:t>      </a:t>
            </a:r>
          </a:p>
        </p:txBody>
      </p:sp>
      <p:sp>
        <p:nvSpPr>
          <p:cNvPr id="139269" name="Rectangle 5"/>
          <p:cNvSpPr>
            <a:spLocks noChangeArrowheads="1"/>
          </p:cNvSpPr>
          <p:nvPr/>
        </p:nvSpPr>
        <p:spPr bwMode="auto">
          <a:xfrm>
            <a:off x="395288" y="1484313"/>
            <a:ext cx="8153400" cy="4724400"/>
          </a:xfrm>
          <a:prstGeom prst="rect">
            <a:avLst/>
          </a:prstGeom>
          <a:noFill/>
          <a:ln w="9525">
            <a:noFill/>
            <a:miter lim="800000"/>
            <a:headEnd/>
            <a:tailEnd/>
          </a:ln>
        </p:spPr>
        <p:txBody>
          <a:bodyPr/>
          <a:lstStyle/>
          <a:p>
            <a:pPr marL="342900" indent="-342900">
              <a:spcBef>
                <a:spcPct val="20000"/>
              </a:spcBef>
              <a:buClr>
                <a:srgbClr val="009DD9"/>
              </a:buClr>
              <a:buSzPct val="80000"/>
              <a:buFont typeface="Wingdings" pitchFamily="2" charset="2"/>
              <a:buChar char="u"/>
            </a:pPr>
            <a:r>
              <a:rPr kumimoji="1" lang="zh-CN" altLang="en-US" sz="2400" b="1" dirty="0">
                <a:solidFill>
                  <a:prstClr val="black"/>
                </a:solidFill>
                <a:latin typeface="宋体" charset="-122"/>
                <a:ea typeface="宋体" charset="-122"/>
              </a:rPr>
              <a:t> 在软件项目中，根据统计资料显示，外购的硬件、第三方软件等的采购金额平均占总销售额的</a:t>
            </a:r>
            <a:r>
              <a:rPr kumimoji="1" lang="en-US" altLang="zh-CN" sz="2400" b="1" dirty="0">
                <a:solidFill>
                  <a:prstClr val="black"/>
                </a:solidFill>
                <a:latin typeface="宋体" charset="-122"/>
                <a:ea typeface="宋体" charset="-122"/>
              </a:rPr>
              <a:t>50%</a:t>
            </a:r>
            <a:r>
              <a:rPr kumimoji="1" lang="zh-CN" altLang="en-US" sz="2400" b="1" dirty="0">
                <a:solidFill>
                  <a:prstClr val="black"/>
                </a:solidFill>
                <a:latin typeface="宋体" charset="-122"/>
                <a:ea typeface="宋体" charset="-122"/>
              </a:rPr>
              <a:t>以上。换句话说，任何通过采购所节省的费用都是对项目利润的直接贡献。</a:t>
            </a:r>
            <a:endParaRPr kumimoji="1" lang="zh-CN" altLang="en-US" sz="2400" b="1" dirty="0">
              <a:solidFill>
                <a:prstClr val="black"/>
              </a:solidFill>
              <a:latin typeface="宋体" charset="-122"/>
              <a:ea typeface="宋体" charset="-122"/>
              <a:cs typeface="Times New Roman" pitchFamily="18" charset="0"/>
            </a:endParaRPr>
          </a:p>
          <a:p>
            <a:pPr marL="342900" indent="-342900">
              <a:spcBef>
                <a:spcPct val="20000"/>
              </a:spcBef>
              <a:buClr>
                <a:srgbClr val="009DD9"/>
              </a:buClr>
              <a:buSzPct val="80000"/>
              <a:buFont typeface="Wingdings" pitchFamily="2" charset="2"/>
              <a:buChar char="u"/>
            </a:pPr>
            <a:r>
              <a:rPr kumimoji="1" lang="zh-CN" altLang="en-US" sz="2400" b="1" dirty="0">
                <a:solidFill>
                  <a:prstClr val="black"/>
                </a:solidFill>
                <a:latin typeface="宋体" charset="-122"/>
                <a:ea typeface="宋体" charset="-122"/>
              </a:rPr>
              <a:t> 我们来看以下的一个简单的例子，在这个例子中，我们通过降低采购成本</a:t>
            </a:r>
            <a:r>
              <a:rPr kumimoji="1" lang="en-US" altLang="zh-CN" sz="2400" b="1" dirty="0">
                <a:solidFill>
                  <a:prstClr val="black"/>
                </a:solidFill>
                <a:latin typeface="宋体" charset="-122"/>
                <a:ea typeface="宋体" charset="-122"/>
              </a:rPr>
              <a:t>2%</a:t>
            </a:r>
            <a:r>
              <a:rPr kumimoji="1" lang="zh-CN" altLang="en-US" sz="2400" b="1" dirty="0">
                <a:solidFill>
                  <a:prstClr val="black"/>
                </a:solidFill>
                <a:latin typeface="宋体" charset="-122"/>
                <a:ea typeface="宋体" charset="-122"/>
              </a:rPr>
              <a:t>，达到增加利润</a:t>
            </a:r>
            <a:r>
              <a:rPr kumimoji="1" lang="en-US" altLang="zh-CN" sz="2400" b="1" dirty="0">
                <a:solidFill>
                  <a:prstClr val="black"/>
                </a:solidFill>
                <a:latin typeface="宋体" charset="-122"/>
                <a:ea typeface="宋体" charset="-122"/>
              </a:rPr>
              <a:t>10%</a:t>
            </a:r>
            <a:r>
              <a:rPr kumimoji="1" lang="zh-CN" altLang="en-US" sz="2400" b="1" dirty="0">
                <a:solidFill>
                  <a:prstClr val="black"/>
                </a:solidFill>
                <a:latin typeface="宋体" charset="-122"/>
                <a:ea typeface="宋体" charset="-122"/>
              </a:rPr>
              <a:t>的目标。</a:t>
            </a:r>
          </a:p>
          <a:p>
            <a:pPr marL="342900" indent="-342900">
              <a:spcBef>
                <a:spcPct val="20000"/>
              </a:spcBef>
              <a:buClr>
                <a:srgbClr val="009DD9"/>
              </a:buClr>
              <a:buSzPct val="80000"/>
              <a:buFont typeface="Wingdings" pitchFamily="2" charset="2"/>
              <a:buNone/>
            </a:pPr>
            <a:endParaRPr kumimoji="1" lang="zh-CN" altLang="en-US" sz="2400" b="1" dirty="0">
              <a:solidFill>
                <a:prstClr val="black"/>
              </a:solidFill>
              <a:latin typeface="宋体" charset="-122"/>
              <a:ea typeface="宋体" charset="-122"/>
              <a:cs typeface="Times New Roman" pitchFamily="18" charset="0"/>
            </a:endParaRPr>
          </a:p>
          <a:p>
            <a:pPr marL="342900" indent="-342900">
              <a:spcBef>
                <a:spcPct val="20000"/>
              </a:spcBef>
              <a:buClr>
                <a:srgbClr val="009DD9"/>
              </a:buClr>
              <a:buSzPct val="80000"/>
              <a:buFont typeface="Wingdings" pitchFamily="2" charset="2"/>
              <a:buChar char="u"/>
            </a:pPr>
            <a:r>
              <a:rPr kumimoji="1" lang="zh-CN" altLang="en-US" sz="2400" b="1" dirty="0">
                <a:solidFill>
                  <a:prstClr val="black"/>
                </a:solidFill>
                <a:latin typeface="宋体" charset="-122"/>
                <a:ea typeface="宋体" charset="-122"/>
              </a:rPr>
              <a:t> 假设一家公司的产品项目中，产品销售金额的</a:t>
            </a:r>
            <a:r>
              <a:rPr kumimoji="1" lang="en-US" altLang="zh-CN" sz="2400" b="1" dirty="0">
                <a:solidFill>
                  <a:prstClr val="black"/>
                </a:solidFill>
                <a:latin typeface="宋体" charset="-122"/>
                <a:ea typeface="宋体" charset="-122"/>
              </a:rPr>
              <a:t>50%</a:t>
            </a:r>
            <a:r>
              <a:rPr kumimoji="1" lang="zh-CN" altLang="en-US" sz="2400" b="1" dirty="0">
                <a:solidFill>
                  <a:prstClr val="black"/>
                </a:solidFill>
                <a:latin typeface="宋体" charset="-122"/>
                <a:ea typeface="宋体" charset="-122"/>
              </a:rPr>
              <a:t>将用于从外部采购一些硬件设备与自己的软件产品配套，其税前纯利润为</a:t>
            </a:r>
            <a:r>
              <a:rPr kumimoji="1" lang="en-US" altLang="zh-CN" sz="2400" b="1" dirty="0">
                <a:solidFill>
                  <a:prstClr val="black"/>
                </a:solidFill>
                <a:latin typeface="宋体" charset="-122"/>
                <a:ea typeface="宋体" charset="-122"/>
              </a:rPr>
              <a:t>10%</a:t>
            </a:r>
            <a:r>
              <a:rPr kumimoji="1" lang="zh-CN" altLang="en-US" sz="2400" b="1" dirty="0">
                <a:solidFill>
                  <a:prstClr val="black"/>
                </a:solidFill>
                <a:latin typeface="宋体" charset="-122"/>
                <a:ea typeface="宋体" charset="-122"/>
              </a:rPr>
              <a:t>；每销售一套系统（</a:t>
            </a:r>
            <a:r>
              <a:rPr kumimoji="1" lang="en-US" altLang="zh-CN" sz="2400" b="1" dirty="0">
                <a:solidFill>
                  <a:prstClr val="black"/>
                </a:solidFill>
                <a:latin typeface="宋体" charset="-122"/>
                <a:ea typeface="宋体" charset="-122"/>
              </a:rPr>
              <a:t>100</a:t>
            </a:r>
            <a:r>
              <a:rPr kumimoji="1" lang="zh-CN" altLang="en-US" sz="2400" b="1" dirty="0">
                <a:solidFill>
                  <a:prstClr val="black"/>
                </a:solidFill>
                <a:latin typeface="宋体" charset="-122"/>
                <a:ea typeface="宋体" charset="-122"/>
              </a:rPr>
              <a:t>万元），利润为</a:t>
            </a:r>
            <a:r>
              <a:rPr kumimoji="1" lang="en-US" altLang="zh-CN" sz="2400" b="1" dirty="0">
                <a:solidFill>
                  <a:prstClr val="black"/>
                </a:solidFill>
                <a:latin typeface="宋体" charset="-122"/>
                <a:ea typeface="宋体" charset="-122"/>
              </a:rPr>
              <a:t>10</a:t>
            </a:r>
            <a:r>
              <a:rPr kumimoji="1" lang="zh-CN" altLang="en-US" sz="2400" b="1" dirty="0">
                <a:solidFill>
                  <a:prstClr val="black"/>
                </a:solidFill>
                <a:latin typeface="宋体" charset="-122"/>
                <a:ea typeface="宋体" charset="-122"/>
              </a:rPr>
              <a:t>万元，而采购成本是</a:t>
            </a:r>
            <a:r>
              <a:rPr kumimoji="1" lang="en-US" altLang="zh-CN" sz="2400" b="1" dirty="0">
                <a:solidFill>
                  <a:prstClr val="black"/>
                </a:solidFill>
                <a:latin typeface="宋体" charset="-122"/>
                <a:ea typeface="宋体" charset="-122"/>
              </a:rPr>
              <a:t>50</a:t>
            </a:r>
            <a:r>
              <a:rPr kumimoji="1" lang="zh-CN" altLang="en-US" sz="2400" b="1" dirty="0">
                <a:solidFill>
                  <a:prstClr val="black"/>
                </a:solidFill>
                <a:latin typeface="宋体" charset="-122"/>
                <a:ea typeface="宋体" charset="-122"/>
              </a:rPr>
              <a:t>万元，开发成本为</a:t>
            </a:r>
            <a:r>
              <a:rPr kumimoji="1" lang="en-US" altLang="zh-CN" sz="2400" b="1" dirty="0">
                <a:solidFill>
                  <a:prstClr val="black"/>
                </a:solidFill>
                <a:latin typeface="宋体" charset="-122"/>
                <a:ea typeface="宋体" charset="-122"/>
              </a:rPr>
              <a:t>40</a:t>
            </a:r>
            <a:r>
              <a:rPr kumimoji="1" lang="zh-CN" altLang="en-US" sz="2400" b="1" dirty="0">
                <a:solidFill>
                  <a:prstClr val="black"/>
                </a:solidFill>
                <a:latin typeface="宋体" charset="-122"/>
                <a:ea typeface="宋体" charset="-122"/>
              </a:rPr>
              <a:t>万元。此外，假设所有的成本费用都随着销售变动，其损益情况如下（以下均按万元计算）：</a:t>
            </a:r>
            <a:br>
              <a:rPr kumimoji="1" lang="zh-CN" altLang="en-US" sz="2400" b="1" dirty="0">
                <a:solidFill>
                  <a:prstClr val="black"/>
                </a:solidFill>
                <a:latin typeface="宋体" charset="-122"/>
                <a:ea typeface="宋体" charset="-122"/>
              </a:rPr>
            </a:br>
            <a:r>
              <a:rPr kumimoji="1" lang="zh-CN" altLang="en-US" sz="2400" b="1" dirty="0">
                <a:solidFill>
                  <a:prstClr val="black"/>
                </a:solidFill>
                <a:latin typeface="宋体" charset="-122"/>
                <a:ea typeface="宋体" charset="-122"/>
              </a:rPr>
              <a:t>　　</a:t>
            </a:r>
          </a:p>
        </p:txBody>
      </p:sp>
    </p:spTree>
    <p:extLst>
      <p:ext uri="{BB962C8B-B14F-4D97-AF65-F5344CB8AC3E}">
        <p14:creationId xmlns:p14="http://schemas.microsoft.com/office/powerpoint/2010/main" val="2767231115"/>
      </p:ext>
    </p:extLst>
  </p:cSld>
  <p:clrMapOvr>
    <a:masterClrMapping/>
  </p:clrMapOvr>
  <p:transition spd="med">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2"/>
          <p:cNvSpPr>
            <a:spLocks noGrp="1"/>
          </p:cNvSpPr>
          <p:nvPr>
            <p:ph type="sldNum" sz="quarter" idx="10"/>
          </p:nvPr>
        </p:nvSpPr>
        <p:spPr>
          <a:xfrm>
            <a:off x="3124200" y="6356350"/>
            <a:ext cx="2895600" cy="365125"/>
          </a:xfrm>
        </p:spPr>
        <p:txBody>
          <a:bodyPr/>
          <a:lstStyle/>
          <a:p>
            <a:pPr algn="ctr">
              <a:defRPr/>
            </a:pPr>
            <a:fld id="{C80AA580-3610-4C5E-B84D-4A1CF6434BC4}" type="slidenum">
              <a:rPr lang="en-US" altLang="zh-CN" smtClean="0">
                <a:solidFill>
                  <a:srgbClr val="04617B">
                    <a:shade val="90000"/>
                  </a:srgbClr>
                </a:solidFill>
              </a:rPr>
              <a:pPr algn="ctr">
                <a:defRPr/>
              </a:pPr>
              <a:t>50</a:t>
            </a:fld>
            <a:endParaRPr lang="en-US" altLang="zh-CN">
              <a:solidFill>
                <a:srgbClr val="04617B">
                  <a:shade val="90000"/>
                </a:srgbClr>
              </a:solidFill>
            </a:endParaRPr>
          </a:p>
        </p:txBody>
      </p:sp>
      <p:sp>
        <p:nvSpPr>
          <p:cNvPr id="710658" name="Rectangle 2"/>
          <p:cNvSpPr>
            <a:spLocks noChangeArrowheads="1"/>
          </p:cNvSpPr>
          <p:nvPr/>
        </p:nvSpPr>
        <p:spPr bwMode="auto">
          <a:xfrm>
            <a:off x="7620000" y="2971800"/>
            <a:ext cx="771525" cy="2678113"/>
          </a:xfrm>
          <a:prstGeom prst="rect">
            <a:avLst/>
          </a:prstGeom>
          <a:noFill/>
          <a:ln w="9525" algn="ctr">
            <a:noFill/>
            <a:miter lim="800000"/>
            <a:headEnd/>
            <a:tailEnd/>
          </a:ln>
          <a:effectLst/>
        </p:spPr>
        <p:txBody>
          <a:bodyPr lIns="92075" tIns="46038" rIns="92075" bIns="46038" anchor="ctr">
            <a:spAutoFit/>
          </a:bodyPr>
          <a:lstStyle/>
          <a:p>
            <a:pPr>
              <a:buFontTx/>
              <a:buNone/>
              <a:defRPr/>
            </a:pPr>
            <a:r>
              <a:rPr lang="zh-CN" altLang="en-US" sz="2800" b="1" dirty="0">
                <a:solidFill>
                  <a:srgbClr val="002060"/>
                </a:solidFill>
                <a:latin typeface="楷体" pitchFamily="49" charset="-122"/>
                <a:ea typeface="楷体" pitchFamily="49" charset="-122"/>
              </a:rPr>
              <a:t>成本累积曲线</a:t>
            </a:r>
          </a:p>
        </p:txBody>
      </p:sp>
      <p:graphicFrame>
        <p:nvGraphicFramePr>
          <p:cNvPr id="710659" name="Object 3"/>
          <p:cNvGraphicFramePr>
            <a:graphicFrameLocks noChangeAspect="1"/>
          </p:cNvGraphicFramePr>
          <p:nvPr/>
        </p:nvGraphicFramePr>
        <p:xfrm>
          <a:off x="609600" y="2590800"/>
          <a:ext cx="6858000" cy="3640138"/>
        </p:xfrm>
        <a:graphic>
          <a:graphicData uri="http://schemas.openxmlformats.org/presentationml/2006/ole">
            <mc:AlternateContent xmlns:mc="http://schemas.openxmlformats.org/markup-compatibility/2006">
              <mc:Choice xmlns:v="urn:schemas-microsoft-com:vml" Requires="v">
                <p:oleObj name="Chart" r:id="rId2" imgW="3576600" imgH="2551680" progId="Excel.Sheet.8">
                  <p:embed/>
                </p:oleObj>
              </mc:Choice>
              <mc:Fallback>
                <p:oleObj name="Chart" r:id="rId2" imgW="3576600" imgH="2551680" progId="Excel.Shee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90800"/>
                        <a:ext cx="6858000"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0851" name="Group 195"/>
          <p:cNvGraphicFramePr>
            <a:graphicFrameLocks noGrp="1"/>
          </p:cNvGraphicFramePr>
          <p:nvPr/>
        </p:nvGraphicFramePr>
        <p:xfrm>
          <a:off x="4572000" y="457200"/>
          <a:ext cx="4343400" cy="2132965"/>
        </p:xfrm>
        <a:graphic>
          <a:graphicData uri="http://schemas.openxmlformats.org/drawingml/2006/table">
            <a:tbl>
              <a:tblPr/>
              <a:tblGrid>
                <a:gridCol w="461963">
                  <a:extLst>
                    <a:ext uri="{9D8B030D-6E8A-4147-A177-3AD203B41FA5}">
                      <a16:colId xmlns:a16="http://schemas.microsoft.com/office/drawing/2014/main" val="20000"/>
                    </a:ext>
                  </a:extLst>
                </a:gridCol>
                <a:gridCol w="3881437">
                  <a:extLst>
                    <a:ext uri="{9D8B030D-6E8A-4147-A177-3AD203B41FA5}">
                      <a16:colId xmlns:a16="http://schemas.microsoft.com/office/drawing/2014/main" val="20001"/>
                    </a:ext>
                  </a:extLst>
                </a:gridCol>
              </a:tblGrid>
              <a:tr h="2651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200" b="0" i="0" u="none" strike="noStrike" cap="none" normalizeH="0" baseline="0">
                          <a:ln>
                            <a:noFill/>
                          </a:ln>
                          <a:solidFill>
                            <a:schemeClr val="tx1"/>
                          </a:solidFill>
                          <a:effectLst/>
                          <a:latin typeface="Arial" charset="0"/>
                          <a:ea typeface="宋体" pitchFamily="2" charset="-122"/>
                        </a:rPr>
                        <a:t>工作</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  </a:t>
                      </a:r>
                      <a:r>
                        <a:rPr kumimoji="0" lang="en-US" altLang="zh-CN" sz="1000" b="0" i="0" u="none" strike="noStrike" cap="none" normalizeH="0" baseline="0">
                          <a:ln>
                            <a:noFill/>
                          </a:ln>
                          <a:solidFill>
                            <a:schemeClr val="tx1"/>
                          </a:solidFill>
                          <a:effectLst/>
                          <a:latin typeface="Arial" charset="0"/>
                          <a:ea typeface="宋体" pitchFamily="2" charset="-122"/>
                        </a:rPr>
                        <a:t>01     02     03     04     05     06     07     08       09  10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000" b="0"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794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000" b="0"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000" b="0" i="0" u="none" strike="noStrike" cap="none" normalizeH="0" baseline="0">
                          <a:ln>
                            <a:noFill/>
                          </a:ln>
                          <a:solidFill>
                            <a:schemeClr val="tx1"/>
                          </a:solidFill>
                          <a:effectLst/>
                          <a:latin typeface="Arial" charset="0"/>
                          <a:ea typeface="宋体" pitchFamily="2" charset="-122"/>
                        </a:rPr>
                        <a:t>              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794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dirty="0">
                          <a:ln>
                            <a:noFill/>
                          </a:ln>
                          <a:solidFill>
                            <a:schemeClr val="tx1"/>
                          </a:solidFill>
                          <a:effectLst/>
                          <a:latin typeface="Arial" charset="0"/>
                          <a:ea typeface="宋体" pitchFamily="2" charset="-122"/>
                        </a:rPr>
                        <a:t>                      </a:t>
                      </a:r>
                      <a:r>
                        <a:rPr kumimoji="0" lang="en-US" altLang="zh-CN" sz="1000" b="0" i="0" u="none" strike="noStrike" cap="none" normalizeH="0" baseline="0" dirty="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794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                                       </a:t>
                      </a:r>
                      <a:r>
                        <a:rPr kumimoji="0" lang="en-US" altLang="zh-CN" sz="1000" b="0"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89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200" b="0" i="0" u="none" strike="noStrike" cap="none" normalizeH="0" baseline="0">
                          <a:ln>
                            <a:noFill/>
                          </a:ln>
                          <a:solidFill>
                            <a:schemeClr val="tx1"/>
                          </a:solidFill>
                          <a:effectLst/>
                          <a:latin typeface="Arial" charset="0"/>
                          <a:ea typeface="宋体"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000" b="0" i="0" u="none" strike="noStrike" cap="none" normalizeH="0" baseline="0" dirty="0">
                          <a:ln>
                            <a:noFill/>
                          </a:ln>
                          <a:solidFill>
                            <a:schemeClr val="tx1"/>
                          </a:solidFill>
                          <a:effectLst/>
                          <a:latin typeface="Arial" charset="0"/>
                          <a:ea typeface="宋体" pitchFamily="2" charset="-122"/>
                        </a:rPr>
                        <a:t>                                                                          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grpSp>
        <p:nvGrpSpPr>
          <p:cNvPr id="3103" name="Group 32"/>
          <p:cNvGrpSpPr>
            <a:grpSpLocks/>
          </p:cNvGrpSpPr>
          <p:nvPr/>
        </p:nvGrpSpPr>
        <p:grpSpPr bwMode="auto">
          <a:xfrm>
            <a:off x="5027613" y="461963"/>
            <a:ext cx="3887787" cy="2125662"/>
            <a:chOff x="544" y="1026"/>
            <a:chExt cx="2449" cy="1339"/>
          </a:xfrm>
        </p:grpSpPr>
        <p:sp>
          <p:nvSpPr>
            <p:cNvPr id="3163" name="Rectangle 33"/>
            <p:cNvSpPr>
              <a:spLocks noChangeArrowheads="1"/>
            </p:cNvSpPr>
            <p:nvPr/>
          </p:nvSpPr>
          <p:spPr bwMode="auto">
            <a:xfrm>
              <a:off x="544" y="1434"/>
              <a:ext cx="523" cy="56"/>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164" name="Rectangle 34"/>
            <p:cNvSpPr>
              <a:spLocks noChangeArrowheads="1"/>
            </p:cNvSpPr>
            <p:nvPr/>
          </p:nvSpPr>
          <p:spPr bwMode="auto">
            <a:xfrm>
              <a:off x="544" y="1602"/>
              <a:ext cx="273" cy="56"/>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165" name="Rectangle 35"/>
            <p:cNvSpPr>
              <a:spLocks noChangeArrowheads="1"/>
            </p:cNvSpPr>
            <p:nvPr/>
          </p:nvSpPr>
          <p:spPr bwMode="auto">
            <a:xfrm>
              <a:off x="817" y="1778"/>
              <a:ext cx="727" cy="56"/>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166" name="Rectangle 36"/>
            <p:cNvSpPr>
              <a:spLocks noChangeArrowheads="1"/>
            </p:cNvSpPr>
            <p:nvPr/>
          </p:nvSpPr>
          <p:spPr bwMode="auto">
            <a:xfrm>
              <a:off x="1067" y="1956"/>
              <a:ext cx="978" cy="51"/>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167" name="Rectangle 37"/>
            <p:cNvSpPr>
              <a:spLocks noChangeArrowheads="1"/>
            </p:cNvSpPr>
            <p:nvPr/>
          </p:nvSpPr>
          <p:spPr bwMode="auto">
            <a:xfrm>
              <a:off x="1544" y="2121"/>
              <a:ext cx="1023" cy="62"/>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168" name="Rectangle 38"/>
            <p:cNvSpPr>
              <a:spLocks noChangeArrowheads="1"/>
            </p:cNvSpPr>
            <p:nvPr/>
          </p:nvSpPr>
          <p:spPr bwMode="auto">
            <a:xfrm>
              <a:off x="2045" y="2296"/>
              <a:ext cx="948" cy="68"/>
            </a:xfrm>
            <a:prstGeom prst="rect">
              <a:avLst/>
            </a:prstGeom>
            <a:solidFill>
              <a:schemeClr val="accent1"/>
            </a:solidFill>
            <a:ln w="9525">
              <a:solidFill>
                <a:schemeClr val="tx1"/>
              </a:solidFill>
              <a:miter lim="800000"/>
              <a:headEnd/>
              <a:tailEnd/>
            </a:ln>
          </p:spPr>
          <p:txBody>
            <a:bodyPr wrap="none" anchor="ctr"/>
            <a:lstStyle/>
            <a:p>
              <a:pPr>
                <a:buFontTx/>
                <a:buNone/>
              </a:pPr>
              <a:endParaRPr lang="zh-CN" altLang="en-US">
                <a:solidFill>
                  <a:prstClr val="black"/>
                </a:solidFill>
                <a:latin typeface="Arial" charset="0"/>
                <a:ea typeface="宋体" charset="-122"/>
              </a:endParaRPr>
            </a:p>
          </p:txBody>
        </p:sp>
        <p:sp>
          <p:nvSpPr>
            <p:cNvPr id="3169" name="Line 39"/>
            <p:cNvSpPr>
              <a:spLocks noChangeShapeType="1"/>
            </p:cNvSpPr>
            <p:nvPr/>
          </p:nvSpPr>
          <p:spPr bwMode="auto">
            <a:xfrm>
              <a:off x="1066" y="1026"/>
              <a:ext cx="1" cy="1339"/>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sp>
          <p:nvSpPr>
            <p:cNvPr id="3170" name="Line 40"/>
            <p:cNvSpPr>
              <a:spLocks noChangeShapeType="1"/>
            </p:cNvSpPr>
            <p:nvPr/>
          </p:nvSpPr>
          <p:spPr bwMode="auto">
            <a:xfrm flipH="1">
              <a:off x="1542" y="1026"/>
              <a:ext cx="0" cy="1339"/>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sp>
          <p:nvSpPr>
            <p:cNvPr id="3171" name="Line 41"/>
            <p:cNvSpPr>
              <a:spLocks noChangeShapeType="1"/>
            </p:cNvSpPr>
            <p:nvPr/>
          </p:nvSpPr>
          <p:spPr bwMode="auto">
            <a:xfrm>
              <a:off x="2041" y="1026"/>
              <a:ext cx="4" cy="1339"/>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sp>
          <p:nvSpPr>
            <p:cNvPr id="3172" name="Line 42"/>
            <p:cNvSpPr>
              <a:spLocks noChangeShapeType="1"/>
            </p:cNvSpPr>
            <p:nvPr/>
          </p:nvSpPr>
          <p:spPr bwMode="auto">
            <a:xfrm>
              <a:off x="2562" y="1026"/>
              <a:ext cx="5" cy="1338"/>
            </a:xfrm>
            <a:prstGeom prst="line">
              <a:avLst/>
            </a:prstGeom>
            <a:noFill/>
            <a:ln w="9525">
              <a:solidFill>
                <a:schemeClr val="tx1"/>
              </a:solidFill>
              <a:prstDash val="sysDot"/>
              <a:round/>
              <a:headEnd/>
              <a:tailEnd/>
            </a:ln>
          </p:spPr>
          <p:txBody>
            <a:bodyPr/>
            <a:lstStyle/>
            <a:p>
              <a:pPr>
                <a:buFontTx/>
                <a:buNone/>
              </a:pPr>
              <a:endParaRPr lang="zh-CN" altLang="en-US">
                <a:solidFill>
                  <a:prstClr val="black"/>
                </a:solidFill>
                <a:latin typeface="Arial" charset="0"/>
                <a:ea typeface="宋体" charset="-122"/>
              </a:endParaRPr>
            </a:p>
          </p:txBody>
        </p:sp>
      </p:grpSp>
      <p:graphicFrame>
        <p:nvGraphicFramePr>
          <p:cNvPr id="710699" name="Group 43"/>
          <p:cNvGraphicFramePr>
            <a:graphicFrameLocks noGrp="1"/>
          </p:cNvGraphicFramePr>
          <p:nvPr/>
        </p:nvGraphicFramePr>
        <p:xfrm>
          <a:off x="203200" y="552450"/>
          <a:ext cx="4211638" cy="1296989"/>
        </p:xfrm>
        <a:graphic>
          <a:graphicData uri="http://schemas.openxmlformats.org/drawingml/2006/table">
            <a:tbl>
              <a:tblPr/>
              <a:tblGrid>
                <a:gridCol w="441325">
                  <a:extLst>
                    <a:ext uri="{9D8B030D-6E8A-4147-A177-3AD203B41FA5}">
                      <a16:colId xmlns:a16="http://schemas.microsoft.com/office/drawing/2014/main" val="20000"/>
                    </a:ext>
                  </a:extLst>
                </a:gridCol>
                <a:gridCol w="354013">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54013">
                  <a:extLst>
                    <a:ext uri="{9D8B030D-6E8A-4147-A177-3AD203B41FA5}">
                      <a16:colId xmlns:a16="http://schemas.microsoft.com/office/drawing/2014/main" val="20003"/>
                    </a:ext>
                  </a:extLst>
                </a:gridCol>
                <a:gridCol w="387350">
                  <a:extLst>
                    <a:ext uri="{9D8B030D-6E8A-4147-A177-3AD203B41FA5}">
                      <a16:colId xmlns:a16="http://schemas.microsoft.com/office/drawing/2014/main" val="20004"/>
                    </a:ext>
                  </a:extLst>
                </a:gridCol>
                <a:gridCol w="417512">
                  <a:extLst>
                    <a:ext uri="{9D8B030D-6E8A-4147-A177-3AD203B41FA5}">
                      <a16:colId xmlns:a16="http://schemas.microsoft.com/office/drawing/2014/main" val="20005"/>
                    </a:ext>
                  </a:extLst>
                </a:gridCol>
                <a:gridCol w="404813">
                  <a:extLst>
                    <a:ext uri="{9D8B030D-6E8A-4147-A177-3AD203B41FA5}">
                      <a16:colId xmlns:a16="http://schemas.microsoft.com/office/drawing/2014/main" val="20006"/>
                    </a:ext>
                  </a:extLst>
                </a:gridCol>
                <a:gridCol w="382587">
                  <a:extLst>
                    <a:ext uri="{9D8B030D-6E8A-4147-A177-3AD203B41FA5}">
                      <a16:colId xmlns:a16="http://schemas.microsoft.com/office/drawing/2014/main" val="20007"/>
                    </a:ext>
                  </a:extLst>
                </a:gridCol>
                <a:gridCol w="382588">
                  <a:extLst>
                    <a:ext uri="{9D8B030D-6E8A-4147-A177-3AD203B41FA5}">
                      <a16:colId xmlns:a16="http://schemas.microsoft.com/office/drawing/2014/main" val="20008"/>
                    </a:ext>
                  </a:extLst>
                </a:gridCol>
                <a:gridCol w="382587">
                  <a:extLst>
                    <a:ext uri="{9D8B030D-6E8A-4147-A177-3AD203B41FA5}">
                      <a16:colId xmlns:a16="http://schemas.microsoft.com/office/drawing/2014/main" val="20009"/>
                    </a:ext>
                  </a:extLst>
                </a:gridCol>
                <a:gridCol w="382588">
                  <a:extLst>
                    <a:ext uri="{9D8B030D-6E8A-4147-A177-3AD203B41FA5}">
                      <a16:colId xmlns:a16="http://schemas.microsoft.com/office/drawing/2014/main" val="20010"/>
                    </a:ext>
                  </a:extLst>
                </a:gridCol>
              </a:tblGrid>
              <a:tr h="4079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1" i="0" u="none" strike="noStrike" cap="none" normalizeH="0" baseline="0" dirty="0">
                          <a:ln>
                            <a:noFill/>
                          </a:ln>
                          <a:solidFill>
                            <a:schemeClr val="tx2"/>
                          </a:solidFill>
                          <a:effectLst/>
                          <a:latin typeface="Arial" charset="0"/>
                          <a:ea typeface="宋体" pitchFamily="2" charset="-122"/>
                        </a:rPr>
                        <a:t>日期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2"/>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2"/>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60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1" i="0" u="none" strike="noStrike" cap="none" normalizeH="0" baseline="0">
                          <a:ln>
                            <a:noFill/>
                          </a:ln>
                          <a:solidFill>
                            <a:schemeClr val="tx2"/>
                          </a:solidFill>
                          <a:effectLst/>
                          <a:latin typeface="Arial" charset="0"/>
                          <a:ea typeface="宋体" pitchFamily="2" charset="-122"/>
                        </a:rPr>
                        <a:t>合计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1"/>
                          </a:solidFill>
                          <a:effectLst/>
                          <a:latin typeface="Arial" charset="0"/>
                          <a:ea typeface="宋体" pitchFamily="2"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1"/>
                          </a:solidFill>
                          <a:effectLst/>
                          <a:latin typeface="Arial" charset="0"/>
                          <a:ea typeface="宋体" pitchFamily="2"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1"/>
                          </a:solidFill>
                          <a:effectLst/>
                          <a:latin typeface="Arial" charset="0"/>
                          <a:ea typeface="宋体" pitchFamily="2" charset="-122"/>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1"/>
                          </a:solidFill>
                          <a:effectLst/>
                          <a:latin typeface="Arial" charset="0"/>
                          <a:ea typeface="宋体" pitchFamily="2" charset="-122"/>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chemeClr val="tx1"/>
                          </a:solidFill>
                          <a:effectLst/>
                          <a:latin typeface="Arial" charset="0"/>
                          <a:ea typeface="宋体"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1"/>
                          </a:solidFill>
                          <a:effectLst/>
                          <a:latin typeface="Arial" charset="0"/>
                          <a:ea typeface="宋体"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1"/>
                          </a:solidFill>
                          <a:effectLst/>
                          <a:latin typeface="Arial" charset="0"/>
                          <a:ea typeface="宋体" pitchFamily="2" charset="-122"/>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1"/>
                          </a:solidFill>
                          <a:effectLst/>
                          <a:latin typeface="Arial" charset="0"/>
                          <a:ea typeface="宋体" pitchFamily="2" charset="-122"/>
                        </a:rPr>
                        <a:t>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29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1" i="0" u="none" strike="noStrike" cap="none" normalizeH="0" baseline="0">
                          <a:ln>
                            <a:noFill/>
                          </a:ln>
                          <a:solidFill>
                            <a:schemeClr val="tx2"/>
                          </a:solidFill>
                          <a:effectLst/>
                          <a:latin typeface="Arial" charset="0"/>
                          <a:ea typeface="宋体" pitchFamily="2" charset="-122"/>
                        </a:rPr>
                        <a:t>累计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130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170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210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255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320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1" i="0" u="none" strike="noStrike" cap="none" normalizeH="0" baseline="0" dirty="0">
                          <a:ln>
                            <a:noFill/>
                          </a:ln>
                          <a:solidFill>
                            <a:srgbClr val="FF0000"/>
                          </a:solidFill>
                          <a:effectLst/>
                          <a:latin typeface="Arial" charset="0"/>
                          <a:ea typeface="宋体" pitchFamily="2" charset="-122"/>
                        </a:rPr>
                        <a:t>340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154" name="TextBox 18"/>
          <p:cNvSpPr txBox="1">
            <a:spLocks noChangeArrowheads="1"/>
          </p:cNvSpPr>
          <p:nvPr/>
        </p:nvSpPr>
        <p:spPr bwMode="auto">
          <a:xfrm>
            <a:off x="3962400" y="6248400"/>
            <a:ext cx="1295400" cy="369888"/>
          </a:xfrm>
          <a:prstGeom prst="rect">
            <a:avLst/>
          </a:prstGeom>
          <a:noFill/>
          <a:ln w="9525">
            <a:noFill/>
            <a:miter lim="800000"/>
            <a:headEnd/>
            <a:tailEnd/>
          </a:ln>
        </p:spPr>
        <p:txBody>
          <a:bodyPr>
            <a:spAutoFit/>
          </a:bodyPr>
          <a:lstStyle/>
          <a:p>
            <a:pPr algn="ctr">
              <a:buFontTx/>
              <a:buNone/>
            </a:pPr>
            <a:r>
              <a:rPr lang="en-US" altLang="zh-CN" b="1">
                <a:solidFill>
                  <a:srgbClr val="FF0000"/>
                </a:solidFill>
                <a:latin typeface="Arial" charset="0"/>
                <a:ea typeface="宋体" charset="-122"/>
              </a:rPr>
              <a:t>S</a:t>
            </a:r>
            <a:r>
              <a:rPr lang="zh-CN" altLang="en-US" b="1">
                <a:solidFill>
                  <a:srgbClr val="FF0000"/>
                </a:solidFill>
                <a:latin typeface="Arial" charset="0"/>
                <a:ea typeface="宋体" charset="-122"/>
              </a:rPr>
              <a:t>型曲线</a:t>
            </a:r>
          </a:p>
        </p:txBody>
      </p:sp>
      <p:grpSp>
        <p:nvGrpSpPr>
          <p:cNvPr id="3155" name="组合 1"/>
          <p:cNvGrpSpPr>
            <a:grpSpLocks/>
          </p:cNvGrpSpPr>
          <p:nvPr/>
        </p:nvGrpSpPr>
        <p:grpSpPr bwMode="auto">
          <a:xfrm>
            <a:off x="8572500" y="6143625"/>
            <a:ext cx="500063" cy="500063"/>
            <a:chOff x="6643702" y="5857892"/>
            <a:chExt cx="500066" cy="500066"/>
          </a:xfrm>
        </p:grpSpPr>
        <p:sp>
          <p:nvSpPr>
            <p:cNvPr id="21" name="椭圆 20"/>
            <p:cNvSpPr/>
            <p:nvPr/>
          </p:nvSpPr>
          <p:spPr>
            <a:xfrm>
              <a:off x="6643702" y="5857892"/>
              <a:ext cx="500066" cy="500066"/>
            </a:xfrm>
            <a:prstGeom prst="ellipse">
              <a:avLst/>
            </a:prstGeom>
            <a:ln/>
          </p:spPr>
          <p:style>
            <a:lnRef idx="0">
              <a:schemeClr val="accent1"/>
            </a:lnRef>
            <a:fillRef idx="3">
              <a:schemeClr val="accent1"/>
            </a:fillRef>
            <a:effectRef idx="3">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2" name="左箭头 21">
              <a:hlinkClick r:id="rId4" action="ppaction://hlinksldjump"/>
            </p:cNvPr>
            <p:cNvSpPr/>
            <p:nvPr/>
          </p:nvSpPr>
          <p:spPr>
            <a:xfrm>
              <a:off x="6786578" y="6000768"/>
              <a:ext cx="214314" cy="214314"/>
            </a:xfrm>
            <a:prstGeom prst="left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buFontTx/>
                <a:buNone/>
                <a:defRPr/>
              </a:pPr>
              <a:endParaRPr lang="zh-CN" altLang="en-US">
                <a:solidFill>
                  <a:prstClr val="white"/>
                </a:solidFill>
              </a:endParaRPr>
            </a:p>
          </p:txBody>
        </p:sp>
      </p:grpSp>
    </p:spTree>
    <p:extLst>
      <p:ext uri="{BB962C8B-B14F-4D97-AF65-F5344CB8AC3E}">
        <p14:creationId xmlns:p14="http://schemas.microsoft.com/office/powerpoint/2010/main" val="1329664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699"/>
                                        </p:tgtEl>
                                        <p:attrNameLst>
                                          <p:attrName>style.visibility</p:attrName>
                                        </p:attrNameLst>
                                      </p:cBhvr>
                                      <p:to>
                                        <p:strVal val="visible"/>
                                      </p:to>
                                    </p:set>
                                    <p:anim calcmode="lin" valueType="num">
                                      <p:cBhvr additive="base">
                                        <p:cTn id="7" dur="500" fill="hold"/>
                                        <p:tgtEl>
                                          <p:spTgt spid="710699"/>
                                        </p:tgtEl>
                                        <p:attrNameLst>
                                          <p:attrName>ppt_x</p:attrName>
                                        </p:attrNameLst>
                                      </p:cBhvr>
                                      <p:tavLst>
                                        <p:tav tm="0">
                                          <p:val>
                                            <p:strVal val="#ppt_x"/>
                                          </p:val>
                                        </p:tav>
                                        <p:tav tm="100000">
                                          <p:val>
                                            <p:strVal val="#ppt_x"/>
                                          </p:val>
                                        </p:tav>
                                      </p:tavLst>
                                    </p:anim>
                                    <p:anim calcmode="lin" valueType="num">
                                      <p:cBhvr additive="base">
                                        <p:cTn id="8" dur="500" fill="hold"/>
                                        <p:tgtEl>
                                          <p:spTgt spid="7106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0659"/>
                                        </p:tgtEl>
                                        <p:attrNameLst>
                                          <p:attrName>style.visibility</p:attrName>
                                        </p:attrNameLst>
                                      </p:cBhvr>
                                      <p:to>
                                        <p:strVal val="visible"/>
                                      </p:to>
                                    </p:set>
                                    <p:anim calcmode="lin" valueType="num">
                                      <p:cBhvr additive="base">
                                        <p:cTn id="13" dur="500" fill="hold"/>
                                        <p:tgtEl>
                                          <p:spTgt spid="710659"/>
                                        </p:tgtEl>
                                        <p:attrNameLst>
                                          <p:attrName>ppt_x</p:attrName>
                                        </p:attrNameLst>
                                      </p:cBhvr>
                                      <p:tavLst>
                                        <p:tav tm="0">
                                          <p:val>
                                            <p:strVal val="#ppt_x"/>
                                          </p:val>
                                        </p:tav>
                                        <p:tav tm="100000">
                                          <p:val>
                                            <p:strVal val="#ppt_x"/>
                                          </p:val>
                                        </p:tav>
                                      </p:tavLst>
                                    </p:anim>
                                    <p:anim calcmode="lin" valueType="num">
                                      <p:cBhvr additive="base">
                                        <p:cTn id="14" dur="500" fill="hold"/>
                                        <p:tgtEl>
                                          <p:spTgt spid="7106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71065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A992704-D0D8-D4D2-3683-2899C63DFB45}"/>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nSpc>
                <a:spcPct val="90000"/>
              </a:lnSpc>
            </a:pPr>
            <a:r>
              <a:rPr lang="zh-CN" altLang="en-US" sz="4000" dirty="0">
                <a:latin typeface="+mn-ea"/>
              </a:rPr>
              <a:t>大部分项目的累计成本曲线呈现（）形</a:t>
            </a:r>
            <a:endParaRPr lang="en-US" altLang="zh-CN" sz="4000" dirty="0">
              <a:latin typeface="+mn-ea"/>
            </a:endParaRPr>
          </a:p>
        </p:txBody>
      </p:sp>
      <p:sp>
        <p:nvSpPr>
          <p:cNvPr id="7" name="文本框 6">
            <a:extLst>
              <a:ext uri="{FF2B5EF4-FFF2-40B4-BE49-F238E27FC236}">
                <a16:creationId xmlns:a16="http://schemas.microsoft.com/office/drawing/2014/main" id="{D4615902-5FB2-46C8-B5C6-3DFC37A81F53}"/>
              </a:ext>
            </a:extLst>
          </p:cNvPr>
          <p:cNvSpPr txBox="1"/>
          <p:nvPr>
            <p:custDataLst>
              <p:tags r:id="rId3"/>
            </p:custDataLst>
          </p:nvPr>
        </p:nvSpPr>
        <p:spPr>
          <a:xfrm>
            <a:off x="1828800" y="2786063"/>
            <a:ext cx="6400800" cy="642938"/>
          </a:xfrm>
          <a:prstGeom prst="rect">
            <a:avLst/>
          </a:prstGeom>
          <a:noFill/>
        </p:spPr>
        <p:txBody>
          <a:bodyPr vert="horz" wrap="none" rtlCol="0" anchor="ctr" anchorCtr="0">
            <a:noAutofit/>
          </a:bodyPr>
          <a:lstStyle/>
          <a:p>
            <a:pPr>
              <a:lnSpc>
                <a:spcPct val="130000"/>
              </a:lnSpc>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2955511E-9C51-6FA6-CE2B-46FEC31FB6D9}"/>
              </a:ext>
            </a:extLst>
          </p:cNvPr>
          <p:cNvSpPr txBox="1"/>
          <p:nvPr>
            <p:custDataLst>
              <p:tags r:id="rId4"/>
            </p:custDataLst>
          </p:nvPr>
        </p:nvSpPr>
        <p:spPr>
          <a:xfrm>
            <a:off x="1828800" y="3643313"/>
            <a:ext cx="6400800" cy="642938"/>
          </a:xfrm>
          <a:prstGeom prst="rect">
            <a:avLst/>
          </a:prstGeom>
          <a:noFill/>
        </p:spPr>
        <p:txBody>
          <a:bodyPr vert="horz" wrap="none" rtlCol="0" anchor="ctr" anchorCtr="0">
            <a:noAutofit/>
          </a:bodyPr>
          <a:lstStyle/>
          <a:p>
            <a:pPr>
              <a:lnSpc>
                <a:spcPct val="130000"/>
              </a:lnSpc>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87375952-D0C8-5C5E-9CCC-EB49819FE3B7}"/>
              </a:ext>
            </a:extLst>
          </p:cNvPr>
          <p:cNvSpPr txBox="1"/>
          <p:nvPr>
            <p:custDataLst>
              <p:tags r:id="rId5"/>
            </p:custDataLst>
          </p:nvPr>
        </p:nvSpPr>
        <p:spPr>
          <a:xfrm>
            <a:off x="1828800" y="4500563"/>
            <a:ext cx="6400800" cy="642938"/>
          </a:xfrm>
          <a:prstGeom prst="rect">
            <a:avLst/>
          </a:prstGeom>
          <a:noFill/>
        </p:spPr>
        <p:txBody>
          <a:bodyPr vert="horz" wrap="none" rtlCol="0" anchor="ctr" anchorCtr="0">
            <a:noAutofit/>
          </a:bodyPr>
          <a:lstStyle/>
          <a:p>
            <a:pPr>
              <a:lnSpc>
                <a:spcPct val="130000"/>
              </a:lnSpc>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68C343F6-A930-B0B0-FA22-F3F0959F8256}"/>
              </a:ext>
            </a:extLst>
          </p:cNvPr>
          <p:cNvSpPr txBox="1"/>
          <p:nvPr>
            <p:custDataLst>
              <p:tags r:id="rId6"/>
            </p:custDataLst>
          </p:nvPr>
        </p:nvSpPr>
        <p:spPr>
          <a:xfrm>
            <a:off x="1828800" y="5357813"/>
            <a:ext cx="6400800" cy="642938"/>
          </a:xfrm>
          <a:prstGeom prst="rect">
            <a:avLst/>
          </a:prstGeom>
          <a:noFill/>
        </p:spPr>
        <p:txBody>
          <a:bodyPr vert="horz" wrap="none" rtlCol="0" anchor="ctr" anchorCtr="0">
            <a:noAutofit/>
          </a:bodyPr>
          <a:lstStyle/>
          <a:p>
            <a:pPr>
              <a:lnSpc>
                <a:spcPct val="130000"/>
              </a:lnSpc>
            </a:pP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3B20CE3-A2FD-DBBE-3A9E-1BB13D49A89A}"/>
              </a:ext>
            </a:extLst>
          </p:cNvPr>
          <p:cNvSpPr>
            <a:spLocks noChangeAspect="1"/>
          </p:cNvSpPr>
          <p:nvPr>
            <p:custDataLst>
              <p:tags r:id="rId7"/>
            </p:custDataLst>
          </p:nvPr>
        </p:nvSpPr>
        <p:spPr>
          <a:xfrm>
            <a:off x="1114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0618FDB4-C164-F6FC-1EA3-95A65F0848EF}"/>
              </a:ext>
            </a:extLst>
          </p:cNvPr>
          <p:cNvSpPr>
            <a:spLocks noChangeAspect="1"/>
          </p:cNvSpPr>
          <p:nvPr>
            <p:custDataLst>
              <p:tags r:id="rId8"/>
            </p:custDataLst>
          </p:nvPr>
        </p:nvSpPr>
        <p:spPr>
          <a:xfrm>
            <a:off x="1114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42036F3A-46BE-E552-BBDC-79B56508D22F}"/>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9314C1DE-841C-E662-95E6-420561956755}"/>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2A706CAB-46F4-F429-CD54-D711F46AF76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6B04DF5E-59A3-3559-16E8-97D0FF79A869}"/>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522BE261-4DCE-BB64-0588-8F26FA67C20D}"/>
                </a:ext>
              </a:extLst>
            </p:cNvPr>
            <p:cNvSpPr/>
            <p:nvPr>
              <p:custDataLst>
                <p:tags r:id="rId14"/>
              </p:custDataLst>
            </p:nvPr>
          </p:nvSpPr>
          <p:spPr>
            <a:xfrm>
              <a:off x="0" y="0"/>
              <a:ext cx="9144000" cy="635000"/>
            </a:xfrm>
            <a:prstGeom prst="rect">
              <a:avLst/>
            </a:prstGeom>
            <a:solidFill>
              <a:srgbClr val="F6F7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ADADCA26-2DDB-4C1A-9175-EAF6A927F314}"/>
                </a:ext>
              </a:extLst>
            </p:cNvPr>
            <p:cNvSpPr/>
            <p:nvPr>
              <p:custDataLst>
                <p:tags r:id="rId15"/>
              </p:custDataLst>
            </p:nvPr>
          </p:nvSpPr>
          <p:spPr>
            <a:xfrm>
              <a:off x="0" y="0"/>
              <a:ext cx="190500" cy="635000"/>
            </a:xfrm>
            <a:prstGeom prst="rect">
              <a:avLst/>
            </a:prstGeom>
            <a:solidFill>
              <a:srgbClr val="639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CB8CEC6E-0411-0AAE-F9D9-7F72E49CBEA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nSpc>
                  <a:spcPct val="130000"/>
                </a:lnSpc>
              </a:pP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104AA513-293A-84E7-E6E2-F46758240A3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nSpc>
                  <a:spcPct val="130000"/>
                </a:lnSpc>
              </a:pP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EBA6B175-D6BB-5349-6216-DBD0ABECD5B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85654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noChangeArrowheads="1"/>
          </p:cNvSpPr>
          <p:nvPr>
            <p:ph type="title"/>
          </p:nvPr>
        </p:nvSpPr>
        <p:spPr>
          <a:xfrm>
            <a:off x="547688" y="685801"/>
            <a:ext cx="8291512" cy="700617"/>
          </a:xfrm>
        </p:spPr>
        <p:txBody>
          <a:bodyPr/>
          <a:lstStyle/>
          <a:p>
            <a:r>
              <a:rPr lang="zh-CN" altLang="en-US" dirty="0"/>
              <a:t>三、</a:t>
            </a:r>
            <a:r>
              <a:rPr lang="zh-CN" altLang="zh-CN" dirty="0"/>
              <a:t>项目成本</a:t>
            </a:r>
            <a:r>
              <a:rPr lang="zh-CN" altLang="en-US" dirty="0"/>
              <a:t>预算</a:t>
            </a:r>
            <a:r>
              <a:rPr lang="zh-CN" altLang="zh-CN" dirty="0"/>
              <a:t>的成果</a:t>
            </a:r>
            <a:endParaRPr lang="zh-CN" altLang="en-US" dirty="0"/>
          </a:p>
        </p:txBody>
      </p:sp>
      <p:sp>
        <p:nvSpPr>
          <p:cNvPr id="3" name="内容占位符 2"/>
          <p:cNvSpPr>
            <a:spLocks noGrp="1"/>
          </p:cNvSpPr>
          <p:nvPr>
            <p:ph idx="1"/>
          </p:nvPr>
        </p:nvSpPr>
        <p:spPr>
          <a:xfrm>
            <a:off x="838298" y="1408802"/>
            <a:ext cx="7543602" cy="4857751"/>
          </a:xfrm>
          <a:solidFill>
            <a:schemeClr val="accent3">
              <a:lumMod val="20000"/>
              <a:lumOff val="80000"/>
            </a:schemeClr>
          </a:solidFill>
        </p:spPr>
        <p:txBody>
          <a:bodyPr>
            <a:normAutofit fontScale="85000" lnSpcReduction="10000"/>
          </a:bodyPr>
          <a:lstStyle/>
          <a:p>
            <a:pPr marL="357505" indent="0">
              <a:lnSpc>
                <a:spcPct val="150000"/>
              </a:lnSpc>
              <a:defRPr/>
            </a:pPr>
            <a:r>
              <a:rPr dirty="0"/>
              <a:t>项目各项活动的成本预算</a:t>
            </a:r>
            <a:endParaRPr lang="en-US" dirty="0"/>
          </a:p>
          <a:p>
            <a:pPr marL="357505" indent="0">
              <a:lnSpc>
                <a:spcPct val="150000"/>
              </a:lnSpc>
              <a:buNone/>
              <a:defRPr/>
            </a:pPr>
            <a:r>
              <a:rPr lang="zh-CN" altLang="en-US" dirty="0"/>
              <a:t>提供了各项活动的成本定量，在项目的实施过程中，将以此作为各项活动实际资源消耗量的标准。</a:t>
            </a:r>
            <a:endParaRPr dirty="0"/>
          </a:p>
          <a:p>
            <a:pPr marL="357505" indent="0">
              <a:lnSpc>
                <a:spcPct val="150000"/>
              </a:lnSpc>
              <a:defRPr/>
            </a:pPr>
            <a:r>
              <a:rPr dirty="0"/>
              <a:t>成本基准计划</a:t>
            </a:r>
            <a:endParaRPr lang="en-US" dirty="0"/>
          </a:p>
          <a:p>
            <a:pPr marL="357505" indent="0">
              <a:lnSpc>
                <a:spcPct val="150000"/>
              </a:lnSpc>
              <a:buNone/>
              <a:defRPr/>
            </a:pPr>
            <a:r>
              <a:rPr lang="zh-CN" altLang="en-US" dirty="0"/>
              <a:t>说明了项目的累计预算成本与项目进度之间的对应关系，它可以用来度量和监督项目的实际成本。</a:t>
            </a:r>
            <a:endParaRPr dirty="0"/>
          </a:p>
          <a:p>
            <a:pPr marL="357505" indent="0">
              <a:lnSpc>
                <a:spcPct val="150000"/>
              </a:lnSpc>
              <a:defRPr/>
            </a:pPr>
            <a:r>
              <a:rPr dirty="0"/>
              <a:t>项目资金需求</a:t>
            </a:r>
            <a:endParaRPr lang="en-US" dirty="0"/>
          </a:p>
          <a:p>
            <a:pPr marL="357505" indent="0">
              <a:lnSpc>
                <a:spcPct val="150000"/>
              </a:lnSpc>
              <a:buNone/>
              <a:defRPr/>
            </a:pPr>
            <a:r>
              <a:rPr lang="zh-CN" altLang="en-US" dirty="0"/>
              <a:t>根据成本基准（包括预计支出和债务），确定总资金需求和阶段性资金需求。</a:t>
            </a:r>
            <a:endParaRPr dirty="0"/>
          </a:p>
          <a:p>
            <a:pPr marL="357505" indent="0">
              <a:lnSpc>
                <a:spcPct val="150000"/>
              </a:lnSpc>
              <a:defRPr/>
            </a:pPr>
            <a:r>
              <a:rPr dirty="0"/>
              <a:t>项目文件更新</a:t>
            </a:r>
            <a:endParaRPr lang="en-US" dirty="0"/>
          </a:p>
          <a:p>
            <a:pPr marL="357505" indent="0">
              <a:lnSpc>
                <a:spcPct val="150000"/>
              </a:lnSpc>
              <a:buNone/>
              <a:defRPr/>
            </a:pPr>
            <a:r>
              <a:rPr lang="zh-CN" altLang="en-US" dirty="0"/>
              <a:t>（</a:t>
            </a:r>
            <a:r>
              <a:rPr lang="en-US" altLang="zh-CN" dirty="0"/>
              <a:t>1</a:t>
            </a:r>
            <a:r>
              <a:rPr lang="zh-CN" altLang="en-US" dirty="0"/>
              <a:t>）风险登记册；（</a:t>
            </a:r>
            <a:r>
              <a:rPr lang="en-US" altLang="zh-CN" dirty="0"/>
              <a:t>2</a:t>
            </a:r>
            <a:r>
              <a:rPr lang="zh-CN" altLang="en-US" dirty="0"/>
              <a:t>）活动成本估算；（</a:t>
            </a:r>
            <a:r>
              <a:rPr lang="en-US" altLang="zh-CN" dirty="0"/>
              <a:t>3</a:t>
            </a:r>
            <a:r>
              <a:rPr lang="zh-CN" altLang="en-US" dirty="0"/>
              <a:t>）项目进度计划。</a:t>
            </a:r>
            <a:endParaRPr lang="en-US" dirty="0"/>
          </a:p>
          <a:p>
            <a:pPr marL="357505" indent="0">
              <a:lnSpc>
                <a:spcPct val="150000"/>
              </a:lnSpc>
              <a:defRPr/>
            </a:pPr>
            <a:endParaRPr lang="en-US" dirty="0"/>
          </a:p>
          <a:p>
            <a:pPr marL="357505" indent="0">
              <a:lnSpc>
                <a:spcPct val="150000"/>
              </a:lnSpc>
              <a:buNone/>
              <a:defRPr/>
            </a:pPr>
            <a:endParaRPr dirty="0"/>
          </a:p>
          <a:p>
            <a:pPr marL="357505" indent="-357505">
              <a:defRPr/>
            </a:pPr>
            <a:endParaRPr altLang="en-US" dirty="0"/>
          </a:p>
        </p:txBody>
      </p:sp>
      <p:sp>
        <p:nvSpPr>
          <p:cNvPr id="38915"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8916"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3871A7AF-E572-4140-86F1-276A6526C880}" type="slidenum">
              <a:rPr altLang="zh-CN">
                <a:solidFill>
                  <a:srgbClr val="000000"/>
                </a:solidFill>
                <a:latin typeface="华文楷体" pitchFamily="2" charset="-122"/>
                <a:ea typeface="华文楷体" pitchFamily="2" charset="-122"/>
              </a:rPr>
              <a:pPr/>
              <a:t>52</a:t>
            </a:fld>
            <a:endParaRPr lang="zh-CN" altLang="zh-CN">
              <a:solidFill>
                <a:srgbClr val="000000"/>
              </a:solidFill>
              <a:latin typeface="华文楷体" pitchFamily="2" charset="-122"/>
              <a:ea typeface="华文楷体" pitchFamily="2" charset="-122"/>
            </a:endParaRPr>
          </a:p>
        </p:txBody>
      </p:sp>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noChangeArrowheads="1"/>
          </p:cNvSpPr>
          <p:nvPr>
            <p:ph type="title"/>
          </p:nvPr>
        </p:nvSpPr>
        <p:spPr>
          <a:xfrm>
            <a:off x="4391026" y="2108200"/>
            <a:ext cx="4360863" cy="2872317"/>
          </a:xfrm>
        </p:spPr>
        <p:txBody>
          <a:bodyPr/>
          <a:lstStyle/>
          <a:p>
            <a:r>
              <a:rPr sz="4000"/>
              <a:t>第五节</a:t>
            </a:r>
            <a:br>
              <a:rPr altLang="zh-CN" sz="4000"/>
            </a:br>
            <a:br>
              <a:rPr altLang="zh-CN" sz="4000"/>
            </a:br>
            <a:r>
              <a:rPr altLang="zh-CN" sz="4000"/>
              <a:t> 项目成本控制</a:t>
            </a:r>
            <a:endParaRPr sz="4000"/>
          </a:p>
        </p:txBody>
      </p:sp>
      <p:sp>
        <p:nvSpPr>
          <p:cNvPr id="39938"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993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833F43A5-AF7A-4E86-8F68-DFE9FCC96BCD}" type="slidenum">
              <a:rPr altLang="zh-CN">
                <a:solidFill>
                  <a:srgbClr val="000000"/>
                </a:solidFill>
                <a:latin typeface="华文楷体" pitchFamily="2" charset="-122"/>
                <a:ea typeface="华文楷体" pitchFamily="2" charset="-122"/>
              </a:rPr>
              <a:pPr/>
              <a:t>53</a:t>
            </a:fld>
            <a:endParaRPr lang="zh-CN" altLang="zh-CN">
              <a:solidFill>
                <a:srgbClr val="000000"/>
              </a:solidFill>
              <a:latin typeface="华文楷体" pitchFamily="2" charset="-122"/>
              <a:ea typeface="华文楷体" pitchFamily="2" charset="-122"/>
            </a:endParaRPr>
          </a:p>
        </p:txBody>
      </p:sp>
    </p:spTree>
    <p:extLst>
      <p:ext uri="{BB962C8B-B14F-4D97-AF65-F5344CB8AC3E}">
        <p14:creationId xmlns:p14="http://schemas.microsoft.com/office/powerpoint/2010/main" val="307078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noChangeArrowheads="1"/>
          </p:cNvSpPr>
          <p:nvPr>
            <p:ph type="title"/>
          </p:nvPr>
        </p:nvSpPr>
        <p:spPr>
          <a:xfrm>
            <a:off x="547688" y="685801"/>
            <a:ext cx="8291512" cy="700617"/>
          </a:xfrm>
        </p:spPr>
        <p:txBody>
          <a:bodyPr/>
          <a:lstStyle/>
          <a:p>
            <a:r>
              <a:rPr lang="zh-CN" altLang="en-US"/>
              <a:t>一、定义</a:t>
            </a:r>
          </a:p>
        </p:txBody>
      </p:sp>
      <p:sp>
        <p:nvSpPr>
          <p:cNvPr id="3" name="内容占位符 2"/>
          <p:cNvSpPr>
            <a:spLocks noGrp="1"/>
          </p:cNvSpPr>
          <p:nvPr>
            <p:ph idx="1"/>
          </p:nvPr>
        </p:nvSpPr>
        <p:spPr>
          <a:xfrm>
            <a:off x="1143000" y="1498600"/>
            <a:ext cx="6705600" cy="4368800"/>
          </a:xfrm>
          <a:solidFill>
            <a:schemeClr val="accent3">
              <a:lumMod val="20000"/>
              <a:lumOff val="80000"/>
            </a:schemeClr>
          </a:solidFill>
        </p:spPr>
        <p:txBody>
          <a:bodyPr/>
          <a:lstStyle/>
          <a:p>
            <a:pPr marL="357505" indent="-357505">
              <a:defRPr/>
            </a:pPr>
            <a:r>
              <a:rPr sz="2800"/>
              <a:t>项目成本控制是按照项目成本预算过程所确定的成本预算基准计划，运用多种恰当的方法，如挣值管理，对项目实施过程中所消耗的费用的使用情况进行管理控制，以确保项目的实际成本限定在项目成本预算所规定的范围内。</a:t>
            </a:r>
          </a:p>
          <a:p>
            <a:pPr marL="357505" indent="-357505">
              <a:defRPr/>
            </a:pPr>
            <a:endParaRPr altLang="en-US"/>
          </a:p>
        </p:txBody>
      </p:sp>
      <p:sp>
        <p:nvSpPr>
          <p:cNvPr id="4096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096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8C6288D2-9D5E-431F-8CAB-919CB2BED755}" type="slidenum">
              <a:rPr altLang="zh-CN">
                <a:solidFill>
                  <a:srgbClr val="000000"/>
                </a:solidFill>
                <a:latin typeface="华文楷体" pitchFamily="2" charset="-122"/>
                <a:ea typeface="华文楷体" pitchFamily="2" charset="-122"/>
              </a:rPr>
              <a:pPr/>
              <a:t>54</a:t>
            </a:fld>
            <a:endParaRPr lang="zh-CN" altLang="zh-CN">
              <a:solidFill>
                <a:srgbClr val="000000"/>
              </a:solidFill>
              <a:latin typeface="华文楷体" pitchFamily="2" charset="-122"/>
              <a:ea typeface="华文楷体" pitchFamily="2" charset="-122"/>
            </a:endParaRPr>
          </a:p>
        </p:txBody>
      </p:sp>
    </p:spTree>
    <p:extLst>
      <p:ext uri="{BB962C8B-B14F-4D97-AF65-F5344CB8AC3E}">
        <p14:creationId xmlns:p14="http://schemas.microsoft.com/office/powerpoint/2010/main" val="4244828369"/>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noChangeArrowheads="1"/>
          </p:cNvSpPr>
          <p:nvPr>
            <p:ph type="title"/>
          </p:nvPr>
        </p:nvSpPr>
        <p:spPr>
          <a:xfrm>
            <a:off x="547688" y="685801"/>
            <a:ext cx="8291512" cy="700617"/>
          </a:xfrm>
        </p:spPr>
        <p:txBody>
          <a:bodyPr/>
          <a:lstStyle/>
          <a:p>
            <a:r>
              <a:rPr lang="zh-CN" altLang="en-US"/>
              <a:t>二、</a:t>
            </a:r>
            <a:r>
              <a:rPr lang="zh-CN" altLang="zh-CN"/>
              <a:t>项目成本控制主要内容</a:t>
            </a:r>
            <a:endParaRPr lang="zh-CN" altLang="en-US"/>
          </a:p>
        </p:txBody>
      </p:sp>
      <p:sp>
        <p:nvSpPr>
          <p:cNvPr id="3" name="内容占位符 2"/>
          <p:cNvSpPr>
            <a:spLocks noGrp="1"/>
          </p:cNvSpPr>
          <p:nvPr>
            <p:ph idx="1"/>
          </p:nvPr>
        </p:nvSpPr>
        <p:spPr>
          <a:xfrm>
            <a:off x="1295400" y="1498600"/>
            <a:ext cx="6781800" cy="4267200"/>
          </a:xfrm>
          <a:solidFill>
            <a:schemeClr val="accent3">
              <a:lumMod val="20000"/>
              <a:lumOff val="80000"/>
            </a:schemeClr>
          </a:solidFill>
        </p:spPr>
        <p:txBody>
          <a:bodyPr/>
          <a:lstStyle/>
          <a:p>
            <a:pPr marL="357505" indent="-357505">
              <a:defRPr/>
            </a:pPr>
            <a:r>
              <a:t>检查成本执行情况、监控成本执行绩效</a:t>
            </a:r>
          </a:p>
          <a:p>
            <a:pPr marL="357505" indent="-357505">
              <a:defRPr/>
            </a:pPr>
            <a:r>
              <a:t>发现实际成本与计划成本的偏差</a:t>
            </a:r>
          </a:p>
          <a:p>
            <a:pPr marL="357505" indent="-357505">
              <a:defRPr/>
            </a:pPr>
            <a:r>
              <a:t>确保所有正确的、合理的、已经核准的变更都包括在项目成本基准计划中，并把变更后的项目成本基准计划通知相关的项目干系人</a:t>
            </a:r>
          </a:p>
          <a:p>
            <a:pPr marL="357505" indent="-357505">
              <a:defRPr/>
            </a:pPr>
            <a:r>
              <a:t>分析成本绩效从而确定是否需要采取纠正措施，并且决定要采取哪些有效的纠正措施</a:t>
            </a:r>
          </a:p>
          <a:p>
            <a:pPr marL="357505" indent="-357505">
              <a:defRPr/>
            </a:pPr>
            <a:endParaRPr altLang="en-US"/>
          </a:p>
        </p:txBody>
      </p:sp>
      <p:sp>
        <p:nvSpPr>
          <p:cNvPr id="4198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198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9A3C4FD9-0AF1-4524-8D6E-7DD5F5DA8D62}" type="slidenum">
              <a:rPr altLang="zh-CN">
                <a:solidFill>
                  <a:srgbClr val="000000"/>
                </a:solidFill>
                <a:latin typeface="华文楷体" pitchFamily="2" charset="-122"/>
                <a:ea typeface="华文楷体" pitchFamily="2" charset="-122"/>
              </a:rPr>
              <a:pPr/>
              <a:t>55</a:t>
            </a:fld>
            <a:endParaRPr lang="zh-CN" altLang="zh-CN">
              <a:solidFill>
                <a:srgbClr val="000000"/>
              </a:solidFill>
              <a:latin typeface="华文楷体" pitchFamily="2" charset="-122"/>
              <a:ea typeface="华文楷体" pitchFamily="2" charset="-122"/>
            </a:endParaRPr>
          </a:p>
        </p:txBody>
      </p:sp>
    </p:spTree>
    <p:extLst>
      <p:ext uri="{BB962C8B-B14F-4D97-AF65-F5344CB8AC3E}">
        <p14:creationId xmlns:p14="http://schemas.microsoft.com/office/powerpoint/2010/main" val="1340401732"/>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noChangeArrowheads="1"/>
          </p:cNvSpPr>
          <p:nvPr>
            <p:ph type="title"/>
          </p:nvPr>
        </p:nvSpPr>
        <p:spPr>
          <a:xfrm>
            <a:off x="547688" y="685801"/>
            <a:ext cx="8291512" cy="700617"/>
          </a:xfrm>
        </p:spPr>
        <p:txBody>
          <a:bodyPr/>
          <a:lstStyle/>
          <a:p>
            <a:r>
              <a:rPr lang="zh-CN" altLang="en-US"/>
              <a:t>三、</a:t>
            </a:r>
            <a:r>
              <a:rPr lang="zh-CN" altLang="zh-CN"/>
              <a:t>项目成本控制的依据</a:t>
            </a:r>
            <a:endParaRPr lang="zh-CN" altLang="en-US"/>
          </a:p>
        </p:txBody>
      </p:sp>
      <p:sp>
        <p:nvSpPr>
          <p:cNvPr id="3" name="内容占位符 2"/>
          <p:cNvSpPr>
            <a:spLocks noGrp="1"/>
          </p:cNvSpPr>
          <p:nvPr>
            <p:ph idx="1"/>
          </p:nvPr>
        </p:nvSpPr>
        <p:spPr>
          <a:xfrm>
            <a:off x="547688" y="1367658"/>
            <a:ext cx="7696720" cy="4500270"/>
          </a:xfrm>
          <a:solidFill>
            <a:schemeClr val="accent3">
              <a:lumMod val="20000"/>
              <a:lumOff val="80000"/>
            </a:schemeClr>
          </a:solidFill>
        </p:spPr>
        <p:txBody>
          <a:bodyPr>
            <a:normAutofit fontScale="70000" lnSpcReduction="20000"/>
          </a:bodyPr>
          <a:lstStyle/>
          <a:p>
            <a:pPr marL="357505" indent="0">
              <a:lnSpc>
                <a:spcPct val="150000"/>
              </a:lnSpc>
              <a:defRPr/>
            </a:pPr>
            <a:r>
              <a:rPr dirty="0"/>
              <a:t>项目成本基线</a:t>
            </a:r>
            <a:endParaRPr lang="en-US" dirty="0"/>
          </a:p>
          <a:p>
            <a:pPr marL="357505" indent="0">
              <a:lnSpc>
                <a:spcPct val="150000"/>
              </a:lnSpc>
              <a:buNone/>
              <a:defRPr/>
            </a:pPr>
            <a:r>
              <a:rPr lang="zh-CN" altLang="en-US" dirty="0"/>
              <a:t>是按时间分段的成本预算计划，可用来测量和监督项目成本的实际发生情况，是成本控制基础。</a:t>
            </a:r>
            <a:endParaRPr dirty="0"/>
          </a:p>
          <a:p>
            <a:pPr marL="357505" indent="0">
              <a:lnSpc>
                <a:spcPct val="150000"/>
              </a:lnSpc>
              <a:defRPr/>
            </a:pPr>
            <a:r>
              <a:rPr dirty="0"/>
              <a:t>项目成本管理绩效报告</a:t>
            </a:r>
            <a:endParaRPr lang="en-US" dirty="0"/>
          </a:p>
          <a:p>
            <a:pPr marL="357505" indent="0">
              <a:lnSpc>
                <a:spcPct val="150000"/>
              </a:lnSpc>
              <a:buNone/>
              <a:defRPr/>
            </a:pPr>
            <a:r>
              <a:rPr lang="zh-CN" altLang="en-US" dirty="0"/>
              <a:t>提供了项目实施过程中费用方面的信息。可以提醒项目组织注意可能引起麻烦的问题。常用方法有开支表、直方图、</a:t>
            </a:r>
            <a:r>
              <a:rPr lang="en-US" altLang="zh-CN" dirty="0"/>
              <a:t>S</a:t>
            </a:r>
            <a:r>
              <a:rPr lang="zh-CN" altLang="en-US" dirty="0"/>
              <a:t>曲线等。</a:t>
            </a:r>
            <a:endParaRPr dirty="0"/>
          </a:p>
          <a:p>
            <a:pPr marL="357505" indent="0">
              <a:lnSpc>
                <a:spcPct val="150000"/>
              </a:lnSpc>
              <a:defRPr/>
            </a:pPr>
            <a:r>
              <a:rPr dirty="0"/>
              <a:t>项目变更申请 </a:t>
            </a:r>
            <a:endParaRPr lang="en-US" dirty="0"/>
          </a:p>
          <a:p>
            <a:pPr marL="357505" indent="0">
              <a:lnSpc>
                <a:spcPct val="150000"/>
              </a:lnSpc>
              <a:buNone/>
              <a:defRPr/>
            </a:pPr>
            <a:r>
              <a:rPr lang="zh-CN" altLang="en-US" dirty="0"/>
              <a:t>指项目利益相关者提出有关更改项目工作内容或成本的请求。实现这些变更可能要增加或减少项目成本预算。变更后，项目组织要根据工作范围和成本预算进行成本管理与控制。</a:t>
            </a:r>
            <a:endParaRPr dirty="0"/>
          </a:p>
          <a:p>
            <a:pPr marL="357505" indent="0">
              <a:lnSpc>
                <a:spcPct val="150000"/>
              </a:lnSpc>
              <a:defRPr/>
            </a:pPr>
            <a:r>
              <a:rPr dirty="0"/>
              <a:t>项目成本管理计划</a:t>
            </a:r>
            <a:endParaRPr lang="en-US" dirty="0"/>
          </a:p>
          <a:p>
            <a:pPr marL="357505" indent="0">
              <a:lnSpc>
                <a:spcPct val="150000"/>
              </a:lnSpc>
              <a:buNone/>
              <a:defRPr/>
            </a:pPr>
            <a:r>
              <a:rPr lang="zh-CN" altLang="en-US" dirty="0"/>
              <a:t>关于如何管理好项目成本的文件，给出了有关项目费用管理的</a:t>
            </a:r>
            <a:endParaRPr lang="en-US" altLang="zh-CN" dirty="0"/>
          </a:p>
          <a:p>
            <a:pPr marL="357505" indent="0">
              <a:lnSpc>
                <a:spcPct val="150000"/>
              </a:lnSpc>
              <a:buNone/>
              <a:defRPr/>
            </a:pPr>
            <a:r>
              <a:rPr lang="zh-CN" altLang="en-US" dirty="0"/>
              <a:t>事前控制和安排。</a:t>
            </a:r>
            <a:endParaRPr dirty="0"/>
          </a:p>
          <a:p>
            <a:pPr marL="357505" indent="-357505">
              <a:defRPr/>
            </a:pPr>
            <a:endParaRPr altLang="en-US" dirty="0"/>
          </a:p>
        </p:txBody>
      </p:sp>
      <p:sp>
        <p:nvSpPr>
          <p:cNvPr id="43011"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301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72FC7D7B-7DC5-4805-9033-2A5CBB9D86F6}" type="slidenum">
              <a:rPr altLang="zh-CN">
                <a:solidFill>
                  <a:srgbClr val="000000"/>
                </a:solidFill>
                <a:latin typeface="华文楷体" pitchFamily="2" charset="-122"/>
                <a:ea typeface="华文楷体" pitchFamily="2" charset="-122"/>
              </a:rPr>
              <a:pPr/>
              <a:t>56</a:t>
            </a:fld>
            <a:endParaRPr lang="zh-CN" altLang="zh-CN">
              <a:solidFill>
                <a:srgbClr val="000000"/>
              </a:solidFill>
              <a:latin typeface="华文楷体" pitchFamily="2" charset="-122"/>
              <a:ea typeface="华文楷体" pitchFamily="2" charset="-122"/>
            </a:endParaRPr>
          </a:p>
        </p:txBody>
      </p:sp>
      <p:graphicFrame>
        <p:nvGraphicFramePr>
          <p:cNvPr id="2" name="对象 1">
            <a:hlinkClick r:id="" action="ppaction://ole?verb=0"/>
            <a:extLst>
              <a:ext uri="{FF2B5EF4-FFF2-40B4-BE49-F238E27FC236}">
                <a16:creationId xmlns:a16="http://schemas.microsoft.com/office/drawing/2014/main" id="{21287E60-217E-E7C4-50EA-A6333C4D3F8D}"/>
              </a:ext>
            </a:extLst>
          </p:cNvPr>
          <p:cNvGraphicFramePr>
            <a:graphicFrameLocks noChangeAspect="1"/>
          </p:cNvGraphicFramePr>
          <p:nvPr/>
        </p:nvGraphicFramePr>
        <p:xfrm>
          <a:off x="7085537" y="5353709"/>
          <a:ext cx="2058463" cy="1157660"/>
        </p:xfrm>
        <a:graphic>
          <a:graphicData uri="http://schemas.openxmlformats.org/presentationml/2006/ole">
            <mc:AlternateContent xmlns:mc="http://schemas.openxmlformats.org/markup-compatibility/2006">
              <mc:Choice xmlns:v="urn:schemas-microsoft-com:vml" Requires="v">
                <p:oleObj name="Presentation" r:id="rId2" imgW="4571967" imgH="2572796" progId="PowerPoint.Show.8">
                  <p:embed/>
                </p:oleObj>
              </mc:Choice>
              <mc:Fallback>
                <p:oleObj name="Presentation" r:id="rId2" imgW="4571967" imgH="2572796" progId="PowerPoint.Show.8">
                  <p:embed/>
                  <p:pic>
                    <p:nvPicPr>
                      <p:cNvPr id="2" name="对象 1">
                        <a:hlinkClick r:id="" action="ppaction://ole?verb=0"/>
                        <a:extLst>
                          <a:ext uri="{FF2B5EF4-FFF2-40B4-BE49-F238E27FC236}">
                            <a16:creationId xmlns:a16="http://schemas.microsoft.com/office/drawing/2014/main" id="{21287E60-217E-E7C4-50EA-A6333C4D3F8D}"/>
                          </a:ext>
                        </a:extLst>
                      </p:cNvPr>
                      <p:cNvPicPr/>
                      <p:nvPr/>
                    </p:nvPicPr>
                    <p:blipFill>
                      <a:blip r:embed="rId3"/>
                      <a:stretch>
                        <a:fillRect/>
                      </a:stretch>
                    </p:blipFill>
                    <p:spPr>
                      <a:xfrm>
                        <a:off x="7085537" y="5353709"/>
                        <a:ext cx="2058463" cy="1157660"/>
                      </a:xfrm>
                      <a:prstGeom prst="rect">
                        <a:avLst/>
                      </a:prstGeom>
                    </p:spPr>
                  </p:pic>
                </p:oleObj>
              </mc:Fallback>
            </mc:AlternateContent>
          </a:graphicData>
        </a:graphic>
      </p:graphicFrame>
    </p:spTree>
    <p:extLst>
      <p:ext uri="{BB962C8B-B14F-4D97-AF65-F5344CB8AC3E}">
        <p14:creationId xmlns:p14="http://schemas.microsoft.com/office/powerpoint/2010/main" val="2552475012"/>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noChangeArrowheads="1"/>
          </p:cNvSpPr>
          <p:nvPr>
            <p:ph type="title"/>
          </p:nvPr>
        </p:nvSpPr>
        <p:spPr>
          <a:xfrm>
            <a:off x="547688" y="685801"/>
            <a:ext cx="8291512" cy="700617"/>
          </a:xfrm>
        </p:spPr>
        <p:txBody>
          <a:bodyPr/>
          <a:lstStyle/>
          <a:p>
            <a:r>
              <a:rPr lang="zh-CN" altLang="en-US"/>
              <a:t>二、</a:t>
            </a:r>
            <a:r>
              <a:rPr lang="zh-CN" altLang="zh-CN"/>
              <a:t>项目成本控制的方法</a:t>
            </a:r>
            <a:endParaRPr lang="zh-CN" altLang="en-US"/>
          </a:p>
        </p:txBody>
      </p:sp>
      <p:sp>
        <p:nvSpPr>
          <p:cNvPr id="3" name="内容占位符 2"/>
          <p:cNvSpPr>
            <a:spLocks noGrp="1"/>
          </p:cNvSpPr>
          <p:nvPr>
            <p:ph idx="1"/>
          </p:nvPr>
        </p:nvSpPr>
        <p:spPr>
          <a:xfrm>
            <a:off x="1143000" y="1498600"/>
            <a:ext cx="7101408" cy="3657600"/>
          </a:xfrm>
          <a:solidFill>
            <a:schemeClr val="accent3">
              <a:lumMod val="20000"/>
              <a:lumOff val="80000"/>
            </a:schemeClr>
          </a:solidFill>
        </p:spPr>
        <p:txBody>
          <a:bodyPr>
            <a:normAutofit fontScale="85000" lnSpcReduction="20000"/>
          </a:bodyPr>
          <a:lstStyle/>
          <a:p>
            <a:pPr marL="357505" indent="0">
              <a:lnSpc>
                <a:spcPct val="150000"/>
              </a:lnSpc>
              <a:defRPr/>
            </a:pPr>
            <a:r>
              <a:rPr dirty="0"/>
              <a:t>项目成本分析表法</a:t>
            </a:r>
            <a:endParaRPr lang="en-US" dirty="0"/>
          </a:p>
          <a:p>
            <a:pPr marL="357505" indent="0">
              <a:lnSpc>
                <a:spcPct val="150000"/>
              </a:lnSpc>
              <a:buNone/>
              <a:defRPr/>
            </a:pPr>
            <a:r>
              <a:rPr lang="zh-CN" altLang="en-US" dirty="0"/>
              <a:t>利用项目中的各种表格进行成本分析和成本控制的一种方法。包括月成本分析表、成本日报、与成本计算及最终预测报告。</a:t>
            </a:r>
            <a:endParaRPr dirty="0"/>
          </a:p>
          <a:p>
            <a:pPr marL="357505" indent="0">
              <a:lnSpc>
                <a:spcPct val="150000"/>
              </a:lnSpc>
              <a:defRPr/>
            </a:pPr>
            <a:r>
              <a:rPr dirty="0"/>
              <a:t>成本累计曲线法</a:t>
            </a:r>
            <a:endParaRPr lang="en-US" dirty="0"/>
          </a:p>
          <a:p>
            <a:pPr marL="357505" indent="0">
              <a:lnSpc>
                <a:spcPct val="150000"/>
              </a:lnSpc>
              <a:buNone/>
              <a:defRPr/>
            </a:pPr>
            <a:r>
              <a:rPr lang="zh-CN" altLang="en-US" dirty="0"/>
              <a:t>又叫时间累计成本图。反应整个项目或项目中某个相对独立部分开支状况的图示。</a:t>
            </a:r>
            <a:endParaRPr dirty="0"/>
          </a:p>
          <a:p>
            <a:pPr marL="357505" indent="0">
              <a:lnSpc>
                <a:spcPct val="150000"/>
              </a:lnSpc>
              <a:defRPr/>
            </a:pPr>
            <a:r>
              <a:rPr dirty="0"/>
              <a:t>挣值管理</a:t>
            </a:r>
            <a:endParaRPr lang="en-US" dirty="0"/>
          </a:p>
          <a:p>
            <a:pPr marL="357505" indent="0">
              <a:lnSpc>
                <a:spcPct val="150000"/>
              </a:lnSpc>
              <a:buNone/>
              <a:defRPr/>
            </a:pPr>
            <a:r>
              <a:rPr lang="zh-CN" altLang="en-US" dirty="0"/>
              <a:t>是一种综合的绩效度量技术。</a:t>
            </a:r>
            <a:endParaRPr dirty="0"/>
          </a:p>
          <a:p>
            <a:pPr marL="357505" indent="-357505">
              <a:defRPr/>
            </a:pPr>
            <a:endParaRPr altLang="en-US" dirty="0"/>
          </a:p>
        </p:txBody>
      </p:sp>
      <p:sp>
        <p:nvSpPr>
          <p:cNvPr id="44035"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4036"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A5258C32-245D-4CF9-BFC9-700663D6D0AE}" type="slidenum">
              <a:rPr altLang="zh-CN">
                <a:solidFill>
                  <a:srgbClr val="000000"/>
                </a:solidFill>
                <a:latin typeface="华文楷体" pitchFamily="2" charset="-122"/>
                <a:ea typeface="华文楷体" pitchFamily="2" charset="-122"/>
              </a:rPr>
              <a:pPr/>
              <a:t>57</a:t>
            </a:fld>
            <a:endParaRPr lang="zh-CN" altLang="zh-CN">
              <a:solidFill>
                <a:srgbClr val="000000"/>
              </a:solidFill>
              <a:latin typeface="华文楷体" pitchFamily="2" charset="-122"/>
              <a:ea typeface="华文楷体" pitchFamily="2" charset="-122"/>
            </a:endParaRPr>
          </a:p>
        </p:txBody>
      </p:sp>
      <p:graphicFrame>
        <p:nvGraphicFramePr>
          <p:cNvPr id="2" name="对象 1">
            <a:hlinkClick r:id="" action="ppaction://ole?verb=0"/>
            <a:extLst>
              <a:ext uri="{FF2B5EF4-FFF2-40B4-BE49-F238E27FC236}">
                <a16:creationId xmlns:a16="http://schemas.microsoft.com/office/drawing/2014/main" id="{86F38EEE-A4E7-F07D-5A5F-AF47944B146F}"/>
              </a:ext>
            </a:extLst>
          </p:cNvPr>
          <p:cNvGraphicFramePr>
            <a:graphicFrameLocks noChangeAspect="1"/>
          </p:cNvGraphicFramePr>
          <p:nvPr>
            <p:extLst>
              <p:ext uri="{D42A27DB-BD31-4B8C-83A1-F6EECF244321}">
                <p14:modId xmlns:p14="http://schemas.microsoft.com/office/powerpoint/2010/main" val="3966143403"/>
              </p:ext>
            </p:extLst>
          </p:nvPr>
        </p:nvGraphicFramePr>
        <p:xfrm>
          <a:off x="7315128" y="1042897"/>
          <a:ext cx="1619277" cy="911405"/>
        </p:xfrm>
        <a:graphic>
          <a:graphicData uri="http://schemas.openxmlformats.org/presentationml/2006/ole">
            <mc:AlternateContent xmlns:mc="http://schemas.openxmlformats.org/markup-compatibility/2006">
              <mc:Choice xmlns:v="urn:schemas-microsoft-com:vml" Requires="v">
                <p:oleObj name="Presentation" r:id="rId2" imgW="4571967" imgH="2572796" progId="PowerPoint.Show.8">
                  <p:embed/>
                </p:oleObj>
              </mc:Choice>
              <mc:Fallback>
                <p:oleObj name="Presentation" r:id="rId2" imgW="4571967" imgH="2572796" progId="PowerPoint.Show.8">
                  <p:embed/>
                  <p:pic>
                    <p:nvPicPr>
                      <p:cNvPr id="0" name=""/>
                      <p:cNvPicPr/>
                      <p:nvPr/>
                    </p:nvPicPr>
                    <p:blipFill>
                      <a:blip r:embed="rId3"/>
                      <a:stretch>
                        <a:fillRect/>
                      </a:stretch>
                    </p:blipFill>
                    <p:spPr>
                      <a:xfrm>
                        <a:off x="7315128" y="1042897"/>
                        <a:ext cx="1619277" cy="911405"/>
                      </a:xfrm>
                      <a:prstGeom prst="rect">
                        <a:avLst/>
                      </a:prstGeom>
                    </p:spPr>
                  </p:pic>
                </p:oleObj>
              </mc:Fallback>
            </mc:AlternateContent>
          </a:graphicData>
        </a:graphic>
      </p:graphicFrame>
    </p:spTree>
    <p:extLst>
      <p:ext uri="{BB962C8B-B14F-4D97-AF65-F5344CB8AC3E}">
        <p14:creationId xmlns:p14="http://schemas.microsoft.com/office/powerpoint/2010/main" val="604693452"/>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3" descr="FG_13_003"/>
          <p:cNvPicPr>
            <a:picLocks noChangeAspect="1" noChangeArrowheads="1"/>
          </p:cNvPicPr>
          <p:nvPr/>
        </p:nvPicPr>
        <p:blipFill>
          <a:blip r:embed="rId2"/>
          <a:srcRect/>
          <a:stretch>
            <a:fillRect/>
          </a:stretch>
        </p:blipFill>
        <p:spPr bwMode="auto">
          <a:xfrm>
            <a:off x="838200" y="1676400"/>
            <a:ext cx="7467600" cy="4114800"/>
          </a:xfrm>
          <a:prstGeom prst="rect">
            <a:avLst/>
          </a:prstGeom>
          <a:noFill/>
          <a:ln w="9525">
            <a:noFill/>
            <a:miter lim="800000"/>
            <a:headEnd/>
            <a:tailEnd/>
          </a:ln>
        </p:spPr>
      </p:pic>
      <p:sp>
        <p:nvSpPr>
          <p:cNvPr id="2" name="Title 1"/>
          <p:cNvSpPr>
            <a:spLocks noGrp="1"/>
          </p:cNvSpPr>
          <p:nvPr>
            <p:ph type="title"/>
          </p:nvPr>
        </p:nvSpPr>
        <p:spPr>
          <a:xfrm>
            <a:off x="457200" y="304800"/>
            <a:ext cx="8305800" cy="1143000"/>
          </a:xfrm>
        </p:spPr>
        <p:txBody>
          <a:bodyPr/>
          <a:lstStyle/>
          <a:p>
            <a:pPr eaLnBrk="1" fontAlgn="auto" hangingPunct="1">
              <a:spcAft>
                <a:spcPts val="0"/>
              </a:spcAft>
              <a:defRPr/>
            </a:pPr>
            <a:r>
              <a:rPr lang="en-US" b="1" dirty="0"/>
              <a:t>Project S-Curves</a:t>
            </a:r>
            <a:endParaRPr lang="en-US" dirty="0"/>
          </a:p>
        </p:txBody>
      </p:sp>
      <p:sp>
        <p:nvSpPr>
          <p:cNvPr id="19459" name="Rectangle 2"/>
          <p:cNvSpPr>
            <a:spLocks noChangeArrowheads="1"/>
          </p:cNvSpPr>
          <p:nvPr/>
        </p:nvSpPr>
        <p:spPr bwMode="auto">
          <a:xfrm>
            <a:off x="457200" y="5715000"/>
            <a:ext cx="1698625" cy="369888"/>
          </a:xfrm>
          <a:prstGeom prst="rect">
            <a:avLst/>
          </a:prstGeom>
          <a:noFill/>
          <a:ln w="9525">
            <a:noFill/>
            <a:miter lim="800000"/>
            <a:headEnd/>
            <a:tailEnd/>
          </a:ln>
        </p:spPr>
        <p:txBody>
          <a:bodyPr wrap="none" anchor="ctr">
            <a:spAutoFit/>
          </a:bodyPr>
          <a:lstStyle/>
          <a:p>
            <a:pPr fontAlgn="base">
              <a:spcBef>
                <a:spcPct val="0"/>
              </a:spcBef>
              <a:spcAft>
                <a:spcPct val="0"/>
              </a:spcAft>
            </a:pPr>
            <a:r>
              <a:rPr lang="en-US">
                <a:solidFill>
                  <a:prstClr val="black"/>
                </a:solidFill>
                <a:latin typeface="Arial" charset="0"/>
                <a:ea typeface="宋体" charset="-122"/>
              </a:rPr>
              <a:t>FIGURE 13.3  </a:t>
            </a:r>
          </a:p>
        </p:txBody>
      </p:sp>
      <p:sp>
        <p:nvSpPr>
          <p:cNvPr id="19460" name="Footer Placeholder 18"/>
          <p:cNvSpPr txBox="1">
            <a:spLocks/>
          </p:cNvSpPr>
          <p:nvPr/>
        </p:nvSpPr>
        <p:spPr bwMode="auto">
          <a:xfrm>
            <a:off x="152400" y="6553200"/>
            <a:ext cx="5867400" cy="228600"/>
          </a:xfrm>
          <a:prstGeom prst="rect">
            <a:avLst/>
          </a:prstGeom>
          <a:noFill/>
          <a:ln w="9525">
            <a:noFill/>
            <a:miter lim="800000"/>
            <a:headEnd/>
            <a:tailEnd/>
          </a:ln>
        </p:spPr>
        <p:txBody>
          <a:bodyPr lIns="0" tIns="0" rIns="0" bIns="0" anchor="b"/>
          <a:lstStyle/>
          <a:p>
            <a:pPr fontAlgn="base">
              <a:spcBef>
                <a:spcPct val="0"/>
              </a:spcBef>
              <a:spcAft>
                <a:spcPct val="0"/>
              </a:spcAft>
            </a:pPr>
            <a:r>
              <a:rPr lang="en-US" sz="1200">
                <a:solidFill>
                  <a:srgbClr val="045C75"/>
                </a:solidFill>
                <a:ea typeface="宋体" charset="-122"/>
              </a:rPr>
              <a:t>Copyright © 2013 Pearson Education, Inc. Publishing as Prentice Hall</a:t>
            </a:r>
          </a:p>
        </p:txBody>
      </p:sp>
      <p:sp>
        <p:nvSpPr>
          <p:cNvPr id="3" name="Slide Number Placeholder 2"/>
          <p:cNvSpPr>
            <a:spLocks noGrp="1"/>
          </p:cNvSpPr>
          <p:nvPr>
            <p:ph type="sldNum" sz="quarter" idx="10"/>
          </p:nvPr>
        </p:nvSpPr>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13-0</a:t>
            </a:r>
            <a:fld id="{9E7AA2A7-0C81-46C0-B6D1-A8BDBFBCBFB4}" type="slidenum">
              <a:rPr lang="en-US">
                <a:solidFill>
                  <a:srgbClr val="045C75"/>
                </a:solidFill>
                <a:cs typeface="Arial" charset="0"/>
              </a:rPr>
              <a:pPr fontAlgn="base">
                <a:spcBef>
                  <a:spcPct val="0"/>
                </a:spcBef>
                <a:spcAft>
                  <a:spcPct val="0"/>
                </a:spcAft>
                <a:defRPr/>
              </a:pPr>
              <a:t>58</a:t>
            </a:fld>
            <a:endParaRPr lang="en-US">
              <a:solidFill>
                <a:srgbClr val="045C75"/>
              </a:solidFill>
              <a:cs typeface="Arial" charset="0"/>
            </a:endParaRPr>
          </a:p>
        </p:txBody>
      </p:sp>
    </p:spTree>
    <p:extLst>
      <p:ext uri="{BB962C8B-B14F-4D97-AF65-F5344CB8AC3E}">
        <p14:creationId xmlns:p14="http://schemas.microsoft.com/office/powerpoint/2010/main" val="2381004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3" descr="FG_13_004"/>
          <p:cNvPicPr>
            <a:picLocks noChangeAspect="1" noChangeArrowheads="1"/>
          </p:cNvPicPr>
          <p:nvPr/>
        </p:nvPicPr>
        <p:blipFill>
          <a:blip r:embed="rId2"/>
          <a:srcRect/>
          <a:stretch>
            <a:fillRect/>
          </a:stretch>
        </p:blipFill>
        <p:spPr bwMode="auto">
          <a:xfrm>
            <a:off x="990600" y="1695450"/>
            <a:ext cx="7315200" cy="4781550"/>
          </a:xfrm>
          <a:prstGeom prst="rect">
            <a:avLst/>
          </a:prstGeom>
          <a:noFill/>
          <a:ln w="9525">
            <a:noFill/>
            <a:miter lim="800000"/>
            <a:headEnd/>
            <a:tailEnd/>
          </a:ln>
        </p:spPr>
      </p:pic>
      <p:sp>
        <p:nvSpPr>
          <p:cNvPr id="3" name="Title 2"/>
          <p:cNvSpPr>
            <a:spLocks noGrp="1"/>
          </p:cNvSpPr>
          <p:nvPr>
            <p:ph type="title"/>
          </p:nvPr>
        </p:nvSpPr>
        <p:spPr>
          <a:xfrm>
            <a:off x="4753" y="86810"/>
            <a:ext cx="9677266" cy="1143000"/>
          </a:xfrm>
        </p:spPr>
        <p:txBody>
          <a:bodyPr>
            <a:noAutofit/>
          </a:bodyPr>
          <a:lstStyle/>
          <a:p>
            <a:pPr algn="l" eaLnBrk="1" fontAlgn="auto" hangingPunct="1">
              <a:spcAft>
                <a:spcPts val="0"/>
              </a:spcAft>
              <a:defRPr/>
            </a:pPr>
            <a:r>
              <a:rPr lang="en-US" sz="2800" b="1" dirty="0"/>
              <a:t>Project Sierra’s S-Curve Showing Negative Variance</a:t>
            </a:r>
            <a:r>
              <a:rPr lang="en-US" sz="2800" dirty="0"/>
              <a:t> </a:t>
            </a:r>
          </a:p>
        </p:txBody>
      </p:sp>
      <p:sp>
        <p:nvSpPr>
          <p:cNvPr id="2" name="Slide Number Placeholder 1"/>
          <p:cNvSpPr>
            <a:spLocks noGrp="1"/>
          </p:cNvSpPr>
          <p:nvPr>
            <p:ph type="sldNum" sz="quarter" idx="10"/>
          </p:nvPr>
        </p:nvSpPr>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13-0</a:t>
            </a:r>
            <a:fld id="{FF27D53C-FE9D-4D0F-AB2E-1CCBE739DE9D}" type="slidenum">
              <a:rPr lang="en-US">
                <a:solidFill>
                  <a:srgbClr val="045C75"/>
                </a:solidFill>
                <a:cs typeface="Arial" charset="0"/>
              </a:rPr>
              <a:pPr fontAlgn="base">
                <a:spcBef>
                  <a:spcPct val="0"/>
                </a:spcBef>
                <a:spcAft>
                  <a:spcPct val="0"/>
                </a:spcAft>
                <a:defRPr/>
              </a:pPr>
              <a:t>59</a:t>
            </a:fld>
            <a:endParaRPr lang="en-US">
              <a:solidFill>
                <a:srgbClr val="045C75"/>
              </a:solidFill>
              <a:cs typeface="Arial" charset="0"/>
            </a:endParaRPr>
          </a:p>
        </p:txBody>
      </p:sp>
      <p:sp>
        <p:nvSpPr>
          <p:cNvPr id="20484" name="Rectangle 2"/>
          <p:cNvSpPr>
            <a:spLocks noChangeArrowheads="1"/>
          </p:cNvSpPr>
          <p:nvPr/>
        </p:nvSpPr>
        <p:spPr bwMode="auto">
          <a:xfrm>
            <a:off x="7086600" y="1325563"/>
            <a:ext cx="1698625" cy="369887"/>
          </a:xfrm>
          <a:prstGeom prst="rect">
            <a:avLst/>
          </a:prstGeom>
          <a:noFill/>
          <a:ln w="9525">
            <a:noFill/>
            <a:miter lim="800000"/>
            <a:headEnd/>
            <a:tailEnd/>
          </a:ln>
        </p:spPr>
        <p:txBody>
          <a:bodyPr wrap="none" anchor="ctr">
            <a:spAutoFit/>
          </a:bodyPr>
          <a:lstStyle/>
          <a:p>
            <a:pPr fontAlgn="base">
              <a:spcBef>
                <a:spcPct val="0"/>
              </a:spcBef>
              <a:spcAft>
                <a:spcPct val="0"/>
              </a:spcAft>
            </a:pPr>
            <a:r>
              <a:rPr lang="en-US">
                <a:solidFill>
                  <a:prstClr val="black"/>
                </a:solidFill>
                <a:latin typeface="Arial" charset="0"/>
                <a:ea typeface="宋体" charset="-122"/>
              </a:rPr>
              <a:t>FIGURE 13.4  </a:t>
            </a:r>
          </a:p>
        </p:txBody>
      </p:sp>
      <p:sp>
        <p:nvSpPr>
          <p:cNvPr id="20485" name="Footer Placeholder 18"/>
          <p:cNvSpPr txBox="1">
            <a:spLocks/>
          </p:cNvSpPr>
          <p:nvPr/>
        </p:nvSpPr>
        <p:spPr bwMode="auto">
          <a:xfrm>
            <a:off x="152400" y="6553200"/>
            <a:ext cx="5867400" cy="228600"/>
          </a:xfrm>
          <a:prstGeom prst="rect">
            <a:avLst/>
          </a:prstGeom>
          <a:noFill/>
          <a:ln w="9525">
            <a:noFill/>
            <a:miter lim="800000"/>
            <a:headEnd/>
            <a:tailEnd/>
          </a:ln>
        </p:spPr>
        <p:txBody>
          <a:bodyPr lIns="0" tIns="0" rIns="0" bIns="0" anchor="b"/>
          <a:lstStyle/>
          <a:p>
            <a:pPr fontAlgn="base">
              <a:spcBef>
                <a:spcPct val="0"/>
              </a:spcBef>
              <a:spcAft>
                <a:spcPct val="0"/>
              </a:spcAft>
            </a:pPr>
            <a:r>
              <a:rPr lang="en-US" sz="1200">
                <a:solidFill>
                  <a:srgbClr val="045C75"/>
                </a:solidFill>
                <a:ea typeface="宋体" charset="-122"/>
              </a:rPr>
              <a:t>Copyright © 2013 Pearson Education, Inc. Publishing as Prentice Hall</a:t>
            </a:r>
          </a:p>
        </p:txBody>
      </p:sp>
    </p:spTree>
    <p:extLst>
      <p:ext uri="{BB962C8B-B14F-4D97-AF65-F5344CB8AC3E}">
        <p14:creationId xmlns:p14="http://schemas.microsoft.com/office/powerpoint/2010/main" val="3146254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p:cNvSpPr>
          <p:nvPr>
            <p:ph type="body" idx="4294967295"/>
          </p:nvPr>
        </p:nvSpPr>
        <p:spPr>
          <a:xfrm>
            <a:off x="381110" y="1447852"/>
            <a:ext cx="8229600" cy="5257800"/>
          </a:xfrm>
        </p:spPr>
        <p:txBody>
          <a:bodyPr/>
          <a:lstStyle/>
          <a:p>
            <a:pPr>
              <a:lnSpc>
                <a:spcPct val="80000"/>
              </a:lnSpc>
            </a:pPr>
            <a:r>
              <a:rPr kumimoji="1" lang="zh-CN" altLang="en-US" sz="2400" b="1" dirty="0"/>
              <a:t>         </a:t>
            </a:r>
            <a:r>
              <a:rPr kumimoji="1" lang="zh-CN" altLang="en-US" sz="2400" b="1" dirty="0">
                <a:latin typeface="+mn-ea"/>
              </a:rPr>
              <a:t>销售： ￥</a:t>
            </a:r>
            <a:r>
              <a:rPr kumimoji="1" lang="en-US" altLang="zh-CN" sz="2400" b="1" dirty="0">
                <a:latin typeface="+mn-ea"/>
              </a:rPr>
              <a:t>100 </a:t>
            </a:r>
            <a:br>
              <a:rPr kumimoji="1" lang="en-US" altLang="zh-CN" sz="2400" b="1" dirty="0">
                <a:latin typeface="+mn-ea"/>
              </a:rPr>
            </a:br>
            <a:r>
              <a:rPr kumimoji="1" lang="zh-CN" altLang="en-US" sz="2400" b="1" dirty="0">
                <a:latin typeface="+mn-ea"/>
              </a:rPr>
              <a:t>　　成本：采购 ￥</a:t>
            </a:r>
            <a:r>
              <a:rPr kumimoji="1" lang="en-US" altLang="zh-CN" sz="2400" b="1" dirty="0">
                <a:latin typeface="+mn-ea"/>
              </a:rPr>
              <a:t>50/</a:t>
            </a:r>
            <a:r>
              <a:rPr kumimoji="1" lang="zh-CN" altLang="en-US" sz="2400" b="1" dirty="0">
                <a:latin typeface="+mn-ea"/>
              </a:rPr>
              <a:t>开发￥</a:t>
            </a:r>
            <a:r>
              <a:rPr kumimoji="1" lang="en-US" altLang="zh-CN" sz="2400" b="1" dirty="0">
                <a:latin typeface="+mn-ea"/>
              </a:rPr>
              <a:t>40</a:t>
            </a:r>
            <a:br>
              <a:rPr kumimoji="1" lang="en-US" altLang="zh-CN" sz="2400" b="1" dirty="0">
                <a:latin typeface="+mn-ea"/>
              </a:rPr>
            </a:br>
            <a:r>
              <a:rPr kumimoji="1" lang="zh-CN" altLang="en-US" sz="2400" b="1" dirty="0">
                <a:latin typeface="+mn-ea"/>
              </a:rPr>
              <a:t>　　税前利润： ￥</a:t>
            </a:r>
            <a:r>
              <a:rPr kumimoji="1" lang="en-US" altLang="zh-CN" sz="2400" b="1" dirty="0">
                <a:latin typeface="+mn-ea"/>
              </a:rPr>
              <a:t>10</a:t>
            </a:r>
            <a:br>
              <a:rPr kumimoji="1" lang="en-US" altLang="zh-CN" sz="2400" b="1" dirty="0">
                <a:latin typeface="+mn-ea"/>
              </a:rPr>
            </a:br>
            <a:endParaRPr kumimoji="1" lang="en-US" altLang="zh-CN" sz="2400" b="1" dirty="0">
              <a:latin typeface="+mn-ea"/>
            </a:endParaRPr>
          </a:p>
          <a:p>
            <a:pPr>
              <a:lnSpc>
                <a:spcPct val="80000"/>
              </a:lnSpc>
            </a:pPr>
            <a:r>
              <a:rPr kumimoji="1" lang="zh-CN" altLang="en-US" sz="2400" b="1" dirty="0"/>
              <a:t>　　</a:t>
            </a:r>
            <a:r>
              <a:rPr kumimoji="1" lang="zh-CN" altLang="en-US" sz="2400" b="1" dirty="0">
                <a:latin typeface="+mn-ea"/>
              </a:rPr>
              <a:t>如果这家公司想多赚一万元， 相当于将利润增加</a:t>
            </a:r>
            <a:r>
              <a:rPr kumimoji="1" lang="en-US" altLang="zh-CN" sz="2400" b="1" dirty="0">
                <a:latin typeface="+mn-ea"/>
              </a:rPr>
              <a:t>10%</a:t>
            </a:r>
            <a:r>
              <a:rPr kumimoji="1" lang="zh-CN" altLang="en-US" sz="2400" b="1" dirty="0">
                <a:latin typeface="+mn-ea"/>
              </a:rPr>
              <a:t>，有两种方法：</a:t>
            </a:r>
          </a:p>
          <a:p>
            <a:pPr>
              <a:lnSpc>
                <a:spcPct val="80000"/>
              </a:lnSpc>
              <a:buFont typeface="Arial" charset="0"/>
              <a:buNone/>
            </a:pPr>
            <a:r>
              <a:rPr kumimoji="1" lang="zh-CN" altLang="en-US" sz="2400" b="1" dirty="0">
                <a:solidFill>
                  <a:srgbClr val="FF0000"/>
                </a:solidFill>
                <a:latin typeface="+mn-ea"/>
              </a:rPr>
              <a:t>方法</a:t>
            </a:r>
            <a:r>
              <a:rPr kumimoji="1" lang="en-US" altLang="zh-CN" sz="2400" b="1" dirty="0">
                <a:solidFill>
                  <a:srgbClr val="FF0000"/>
                </a:solidFill>
                <a:latin typeface="+mn-ea"/>
              </a:rPr>
              <a:t>1</a:t>
            </a:r>
            <a:r>
              <a:rPr kumimoji="1" lang="zh-CN" altLang="en-US" sz="2400" b="1" dirty="0">
                <a:solidFill>
                  <a:srgbClr val="FF0000"/>
                </a:solidFill>
                <a:latin typeface="+mn-ea"/>
              </a:rPr>
              <a:t>：提高销售额</a:t>
            </a:r>
          </a:p>
          <a:p>
            <a:pPr>
              <a:lnSpc>
                <a:spcPct val="80000"/>
              </a:lnSpc>
              <a:buFont typeface="Wingdings" pitchFamily="2" charset="2"/>
              <a:buChar char="u"/>
            </a:pPr>
            <a:r>
              <a:rPr kumimoji="1" lang="zh-CN" altLang="en-US" sz="2400" b="1" dirty="0">
                <a:latin typeface="+mn-ea"/>
              </a:rPr>
              <a:t>销售额必须提高到</a:t>
            </a:r>
            <a:r>
              <a:rPr kumimoji="1" lang="en-US" altLang="zh-CN" sz="2400" b="1" dirty="0">
                <a:latin typeface="+mn-ea"/>
              </a:rPr>
              <a:t>110</a:t>
            </a:r>
            <a:r>
              <a:rPr kumimoji="1" lang="zh-CN" altLang="en-US" sz="2400" b="1" dirty="0">
                <a:latin typeface="+mn-ea"/>
              </a:rPr>
              <a:t>万元才能实现。对于用户和市场来说，单纯地提高</a:t>
            </a:r>
            <a:r>
              <a:rPr kumimoji="1" lang="en-US" altLang="zh-CN" sz="2400" b="1" dirty="0">
                <a:latin typeface="+mn-ea"/>
              </a:rPr>
              <a:t>10%</a:t>
            </a:r>
            <a:r>
              <a:rPr kumimoji="1" lang="zh-CN" altLang="en-US" sz="2400" b="1" dirty="0">
                <a:latin typeface="+mn-ea"/>
              </a:rPr>
              <a:t>的价格几乎是不可能的，因此，公司也为此付出了代价，即采购成本和开发成本也增加了。采购成本从</a:t>
            </a:r>
            <a:r>
              <a:rPr kumimoji="1" lang="en-US" altLang="zh-CN" sz="2400" b="1" dirty="0">
                <a:latin typeface="+mn-ea"/>
              </a:rPr>
              <a:t>50</a:t>
            </a:r>
            <a:r>
              <a:rPr kumimoji="1" lang="zh-CN" altLang="en-US" sz="2400" b="1" dirty="0">
                <a:latin typeface="+mn-ea"/>
              </a:rPr>
              <a:t>增加到</a:t>
            </a:r>
            <a:r>
              <a:rPr kumimoji="1" lang="en-US" altLang="zh-CN" sz="2400" b="1" dirty="0">
                <a:latin typeface="+mn-ea"/>
              </a:rPr>
              <a:t>53</a:t>
            </a:r>
            <a:r>
              <a:rPr kumimoji="1" lang="zh-CN" altLang="en-US" sz="2400" b="1" dirty="0">
                <a:latin typeface="+mn-ea"/>
              </a:rPr>
              <a:t>，开发成本从</a:t>
            </a:r>
            <a:r>
              <a:rPr kumimoji="1" lang="en-US" altLang="zh-CN" sz="2400" b="1" dirty="0">
                <a:latin typeface="+mn-ea"/>
              </a:rPr>
              <a:t>40</a:t>
            </a:r>
            <a:r>
              <a:rPr kumimoji="1" lang="zh-CN" altLang="en-US" sz="2400" b="1" dirty="0">
                <a:latin typeface="+mn-ea"/>
              </a:rPr>
              <a:t>增加到</a:t>
            </a:r>
            <a:r>
              <a:rPr kumimoji="1" lang="en-US" altLang="zh-CN" sz="2400" b="1" dirty="0">
                <a:latin typeface="+mn-ea"/>
              </a:rPr>
              <a:t>46</a:t>
            </a:r>
            <a:r>
              <a:rPr kumimoji="1" lang="zh-CN" altLang="en-US" sz="2400" b="1" dirty="0">
                <a:latin typeface="+mn-ea"/>
              </a:rPr>
              <a:t>。采购和开发都做了很多工作，使利润增加了</a:t>
            </a:r>
            <a:r>
              <a:rPr kumimoji="1" lang="en-US" altLang="zh-CN" sz="2400" b="1" dirty="0">
                <a:latin typeface="+mn-ea"/>
              </a:rPr>
              <a:t>1</a:t>
            </a:r>
            <a:r>
              <a:rPr kumimoji="1" lang="zh-CN" altLang="en-US" sz="2400" b="1" dirty="0">
                <a:latin typeface="+mn-ea"/>
              </a:rPr>
              <a:t>万元。</a:t>
            </a:r>
          </a:p>
          <a:p>
            <a:pPr>
              <a:lnSpc>
                <a:spcPct val="80000"/>
              </a:lnSpc>
              <a:buFont typeface="Wingdings" pitchFamily="2" charset="2"/>
              <a:buChar char="u"/>
            </a:pPr>
            <a:r>
              <a:rPr kumimoji="1" lang="zh-CN" altLang="en-US" sz="2400" b="1" dirty="0">
                <a:latin typeface="+mn-ea"/>
              </a:rPr>
              <a:t>新的损益情况如下：</a:t>
            </a:r>
            <a:br>
              <a:rPr kumimoji="1" lang="zh-CN" altLang="en-US" sz="2400" b="1" dirty="0">
                <a:latin typeface="+mn-ea"/>
              </a:rPr>
            </a:br>
            <a:r>
              <a:rPr kumimoji="1" lang="zh-CN" altLang="en-US" sz="2400" b="1" dirty="0">
                <a:latin typeface="+mn-ea"/>
              </a:rPr>
              <a:t>     销售： ￥</a:t>
            </a:r>
            <a:r>
              <a:rPr kumimoji="1" lang="en-US" altLang="zh-CN" sz="2400" b="1" dirty="0">
                <a:latin typeface="+mn-ea"/>
              </a:rPr>
              <a:t>110 </a:t>
            </a:r>
            <a:br>
              <a:rPr kumimoji="1" lang="en-US" altLang="zh-CN" sz="2400" b="1" dirty="0">
                <a:latin typeface="+mn-ea"/>
              </a:rPr>
            </a:br>
            <a:r>
              <a:rPr kumimoji="1" lang="en-US" altLang="zh-CN" sz="2400" b="1" dirty="0">
                <a:latin typeface="+mn-ea"/>
              </a:rPr>
              <a:t>     </a:t>
            </a:r>
            <a:r>
              <a:rPr kumimoji="1" lang="zh-CN" altLang="en-US" sz="2400" b="1" dirty="0">
                <a:latin typeface="+mn-ea"/>
              </a:rPr>
              <a:t>生产成本：采购 ￥</a:t>
            </a:r>
            <a:r>
              <a:rPr kumimoji="1" lang="en-US" altLang="zh-CN" sz="2400" b="1" dirty="0">
                <a:latin typeface="+mn-ea"/>
              </a:rPr>
              <a:t>53/</a:t>
            </a:r>
            <a:r>
              <a:rPr kumimoji="1" lang="zh-CN" altLang="en-US" sz="2400" b="1" dirty="0">
                <a:latin typeface="+mn-ea"/>
              </a:rPr>
              <a:t>开发￥</a:t>
            </a:r>
            <a:r>
              <a:rPr kumimoji="1" lang="en-US" altLang="zh-CN" sz="2400" b="1" dirty="0">
                <a:latin typeface="+mn-ea"/>
              </a:rPr>
              <a:t>46</a:t>
            </a:r>
            <a:br>
              <a:rPr kumimoji="1" lang="en-US" altLang="zh-CN" sz="2400" b="1" dirty="0">
                <a:latin typeface="+mn-ea"/>
              </a:rPr>
            </a:br>
            <a:r>
              <a:rPr kumimoji="1" lang="en-US" altLang="zh-CN" sz="2400" b="1" dirty="0">
                <a:latin typeface="+mn-ea"/>
              </a:rPr>
              <a:t>     </a:t>
            </a:r>
            <a:r>
              <a:rPr kumimoji="1" lang="zh-CN" altLang="en-US" sz="2400" b="1" dirty="0">
                <a:latin typeface="+mn-ea"/>
              </a:rPr>
              <a:t>税前利润：￥</a:t>
            </a:r>
            <a:r>
              <a:rPr kumimoji="1" lang="en-US" altLang="zh-CN" sz="2400" b="1" dirty="0">
                <a:latin typeface="+mn-ea"/>
              </a:rPr>
              <a:t>11</a:t>
            </a:r>
            <a:endParaRPr kumimoji="1" lang="zh-CN" altLang="en-US" sz="2400" b="1" dirty="0">
              <a:latin typeface="+mn-ea"/>
            </a:endParaRPr>
          </a:p>
        </p:txBody>
      </p:sp>
    </p:spTree>
    <p:extLst>
      <p:ext uri="{BB962C8B-B14F-4D97-AF65-F5344CB8AC3E}">
        <p14:creationId xmlns:p14="http://schemas.microsoft.com/office/powerpoint/2010/main" val="2545658583"/>
      </p:ext>
    </p:extLst>
  </p:cSld>
  <p:clrMapOvr>
    <a:masterClrMapping/>
  </p:clrMapOvr>
  <p:transition spd="med">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57200" y="457200"/>
            <a:ext cx="8229600" cy="1143000"/>
          </a:xfrm>
        </p:spPr>
        <p:txBody>
          <a:bodyPr/>
          <a:lstStyle/>
          <a:p>
            <a:pPr eaLnBrk="1" hangingPunct="1"/>
            <a:r>
              <a:rPr lang="en-US" b="1" dirty="0"/>
              <a:t>Milestone Analysis</a:t>
            </a:r>
          </a:p>
        </p:txBody>
      </p:sp>
      <p:sp>
        <p:nvSpPr>
          <p:cNvPr id="21506" name="Rectangle 3"/>
          <p:cNvSpPr>
            <a:spLocks noGrp="1" noChangeArrowheads="1"/>
          </p:cNvSpPr>
          <p:nvPr>
            <p:ph type="body" idx="1"/>
          </p:nvPr>
        </p:nvSpPr>
        <p:spPr>
          <a:xfrm>
            <a:off x="457200" y="1600200"/>
            <a:ext cx="8229600" cy="1252538"/>
          </a:xfrm>
        </p:spPr>
        <p:txBody>
          <a:bodyPr/>
          <a:lstStyle/>
          <a:p>
            <a:pPr eaLnBrk="1" hangingPunct="1">
              <a:buFontTx/>
              <a:buNone/>
            </a:pPr>
            <a:r>
              <a:rPr lang="en-US" dirty="0"/>
              <a:t>	Milestones are </a:t>
            </a:r>
            <a:r>
              <a:rPr lang="en-US" b="1" i="1" dirty="0">
                <a:solidFill>
                  <a:srgbClr val="FF0000"/>
                </a:solidFill>
              </a:rPr>
              <a:t>events or stages</a:t>
            </a:r>
            <a:r>
              <a:rPr lang="en-US" dirty="0"/>
              <a:t> of the project that represent a </a:t>
            </a:r>
            <a:r>
              <a:rPr lang="en-US" b="1" i="1" dirty="0">
                <a:solidFill>
                  <a:srgbClr val="FF0000"/>
                </a:solidFill>
              </a:rPr>
              <a:t>significant accomplishment.</a:t>
            </a:r>
            <a:endParaRPr lang="en-US" dirty="0"/>
          </a:p>
        </p:txBody>
      </p:sp>
      <p:sp>
        <p:nvSpPr>
          <p:cNvPr id="21507" name="Rectangle 4"/>
          <p:cNvSpPr>
            <a:spLocks noChangeArrowheads="1"/>
          </p:cNvSpPr>
          <p:nvPr/>
        </p:nvSpPr>
        <p:spPr bwMode="auto">
          <a:xfrm>
            <a:off x="611188" y="2852738"/>
            <a:ext cx="6985000" cy="3395662"/>
          </a:xfrm>
          <a:prstGeom prst="rect">
            <a:avLst/>
          </a:prstGeom>
          <a:noFill/>
          <a:ln w="9525">
            <a:noFill/>
            <a:miter lim="800000"/>
            <a:headEnd/>
            <a:tailEnd/>
          </a:ln>
        </p:spPr>
        <p:txBody>
          <a:bodyPr/>
          <a:lstStyle/>
          <a:p>
            <a:pPr marL="342900" indent="-342900" fontAlgn="base">
              <a:lnSpc>
                <a:spcPct val="80000"/>
              </a:lnSpc>
              <a:spcBef>
                <a:spcPct val="20000"/>
              </a:spcBef>
              <a:spcAft>
                <a:spcPct val="0"/>
              </a:spcAft>
            </a:pPr>
            <a:r>
              <a:rPr lang="en-US" sz="2800" dirty="0">
                <a:solidFill>
                  <a:prstClr val="black"/>
                </a:solidFill>
                <a:ea typeface="宋体" charset="-122"/>
              </a:rPr>
              <a:t>Milestones</a:t>
            </a:r>
          </a:p>
          <a:p>
            <a:pPr marL="342900" indent="-342900" fontAlgn="base">
              <a:lnSpc>
                <a:spcPct val="80000"/>
              </a:lnSpc>
              <a:spcBef>
                <a:spcPct val="20000"/>
              </a:spcBef>
              <a:spcAft>
                <a:spcPct val="0"/>
              </a:spcAft>
              <a:buClr>
                <a:prstClr val="black"/>
              </a:buClr>
              <a:buFont typeface="Arial" charset="0"/>
              <a:buChar char="…"/>
            </a:pPr>
            <a:r>
              <a:rPr lang="en-US" sz="2800" b="1" i="1" dirty="0">
                <a:solidFill>
                  <a:srgbClr val="0000CC"/>
                </a:solidFill>
                <a:ea typeface="宋体" charset="-122"/>
              </a:rPr>
              <a:t>show completion </a:t>
            </a:r>
            <a:r>
              <a:rPr lang="en-US" sz="2800" dirty="0">
                <a:solidFill>
                  <a:prstClr val="black"/>
                </a:solidFill>
                <a:ea typeface="宋体" charset="-122"/>
              </a:rPr>
              <a:t>of important steps</a:t>
            </a:r>
          </a:p>
          <a:p>
            <a:pPr marL="342900" indent="-342900" fontAlgn="base">
              <a:lnSpc>
                <a:spcPct val="80000"/>
              </a:lnSpc>
              <a:spcBef>
                <a:spcPct val="20000"/>
              </a:spcBef>
              <a:spcAft>
                <a:spcPct val="0"/>
              </a:spcAft>
              <a:buClr>
                <a:prstClr val="black"/>
              </a:buClr>
              <a:buFont typeface="Arial" charset="0"/>
              <a:buChar char="…"/>
            </a:pPr>
            <a:r>
              <a:rPr lang="en-US" sz="2800" b="1" i="1" dirty="0">
                <a:solidFill>
                  <a:srgbClr val="0000CC"/>
                </a:solidFill>
                <a:ea typeface="宋体" charset="-122"/>
              </a:rPr>
              <a:t>signal</a:t>
            </a:r>
            <a:r>
              <a:rPr lang="en-US" sz="2800" dirty="0">
                <a:solidFill>
                  <a:prstClr val="black"/>
                </a:solidFill>
                <a:ea typeface="宋体" charset="-122"/>
              </a:rPr>
              <a:t> the team and suppliers</a:t>
            </a:r>
          </a:p>
          <a:p>
            <a:pPr marL="342900" indent="-342900" fontAlgn="base">
              <a:lnSpc>
                <a:spcPct val="80000"/>
              </a:lnSpc>
              <a:spcBef>
                <a:spcPct val="20000"/>
              </a:spcBef>
              <a:spcAft>
                <a:spcPct val="0"/>
              </a:spcAft>
              <a:buClr>
                <a:prstClr val="black"/>
              </a:buClr>
              <a:buFont typeface="Arial" charset="0"/>
              <a:buChar char="…"/>
            </a:pPr>
            <a:r>
              <a:rPr lang="en-US" sz="2800" dirty="0">
                <a:solidFill>
                  <a:prstClr val="black"/>
                </a:solidFill>
                <a:ea typeface="宋体" charset="-122"/>
              </a:rPr>
              <a:t>can </a:t>
            </a:r>
            <a:r>
              <a:rPr lang="en-US" sz="2800" b="1" i="1" dirty="0">
                <a:solidFill>
                  <a:srgbClr val="0000CC"/>
                </a:solidFill>
                <a:ea typeface="宋体" charset="-122"/>
              </a:rPr>
              <a:t>motivate</a:t>
            </a:r>
            <a:r>
              <a:rPr lang="en-US" sz="2800" i="1" dirty="0">
                <a:solidFill>
                  <a:prstClr val="black"/>
                </a:solidFill>
                <a:ea typeface="宋体" charset="-122"/>
              </a:rPr>
              <a:t> </a:t>
            </a:r>
            <a:r>
              <a:rPr lang="en-US" sz="2800" dirty="0">
                <a:solidFill>
                  <a:prstClr val="black"/>
                </a:solidFill>
                <a:ea typeface="宋体" charset="-122"/>
              </a:rPr>
              <a:t>the team</a:t>
            </a:r>
          </a:p>
          <a:p>
            <a:pPr marL="342900" indent="-342900" fontAlgn="base">
              <a:lnSpc>
                <a:spcPct val="80000"/>
              </a:lnSpc>
              <a:spcBef>
                <a:spcPct val="20000"/>
              </a:spcBef>
              <a:spcAft>
                <a:spcPct val="0"/>
              </a:spcAft>
              <a:buClr>
                <a:prstClr val="black"/>
              </a:buClr>
              <a:buFont typeface="Arial" charset="0"/>
              <a:buChar char="…"/>
            </a:pPr>
            <a:r>
              <a:rPr lang="en-US" sz="2800" dirty="0">
                <a:solidFill>
                  <a:prstClr val="black"/>
                </a:solidFill>
                <a:ea typeface="宋体" charset="-122"/>
              </a:rPr>
              <a:t>offer </a:t>
            </a:r>
            <a:r>
              <a:rPr lang="en-US" sz="2800" b="1" i="1" dirty="0">
                <a:solidFill>
                  <a:srgbClr val="0000CC"/>
                </a:solidFill>
                <a:ea typeface="宋体" charset="-122"/>
              </a:rPr>
              <a:t>reevaluation</a:t>
            </a:r>
            <a:r>
              <a:rPr lang="en-US" sz="2800" dirty="0">
                <a:solidFill>
                  <a:prstClr val="black"/>
                </a:solidFill>
                <a:ea typeface="宋体" charset="-122"/>
              </a:rPr>
              <a:t> points</a:t>
            </a:r>
          </a:p>
          <a:p>
            <a:pPr marL="342900" indent="-342900" fontAlgn="base">
              <a:lnSpc>
                <a:spcPct val="80000"/>
              </a:lnSpc>
              <a:spcBef>
                <a:spcPct val="20000"/>
              </a:spcBef>
              <a:spcAft>
                <a:spcPct val="0"/>
              </a:spcAft>
              <a:buClr>
                <a:prstClr val="black"/>
              </a:buClr>
              <a:buFont typeface="Arial" charset="0"/>
              <a:buChar char="…"/>
            </a:pPr>
            <a:r>
              <a:rPr lang="en-US" sz="2800" dirty="0">
                <a:solidFill>
                  <a:prstClr val="black"/>
                </a:solidFill>
                <a:ea typeface="宋体" charset="-122"/>
              </a:rPr>
              <a:t>help </a:t>
            </a:r>
            <a:r>
              <a:rPr lang="en-US" sz="2800" b="1" i="1" dirty="0">
                <a:solidFill>
                  <a:srgbClr val="0000CC"/>
                </a:solidFill>
                <a:ea typeface="宋体" charset="-122"/>
              </a:rPr>
              <a:t>coordinate</a:t>
            </a:r>
            <a:r>
              <a:rPr lang="en-US" sz="2800" dirty="0">
                <a:solidFill>
                  <a:prstClr val="black"/>
                </a:solidFill>
                <a:ea typeface="宋体" charset="-122"/>
              </a:rPr>
              <a:t> schedules</a:t>
            </a:r>
          </a:p>
          <a:p>
            <a:pPr marL="342900" indent="-342900" fontAlgn="base">
              <a:lnSpc>
                <a:spcPct val="80000"/>
              </a:lnSpc>
              <a:spcBef>
                <a:spcPct val="20000"/>
              </a:spcBef>
              <a:spcAft>
                <a:spcPct val="0"/>
              </a:spcAft>
              <a:buClr>
                <a:prstClr val="black"/>
              </a:buClr>
              <a:buFont typeface="Arial" charset="0"/>
              <a:buChar char="…"/>
            </a:pPr>
            <a:r>
              <a:rPr lang="en-US" sz="2800" b="1" i="1" dirty="0">
                <a:solidFill>
                  <a:srgbClr val="0000CC"/>
                </a:solidFill>
                <a:ea typeface="宋体" charset="-122"/>
              </a:rPr>
              <a:t>identify</a:t>
            </a:r>
            <a:r>
              <a:rPr lang="en-US" sz="2800" i="1" dirty="0">
                <a:solidFill>
                  <a:prstClr val="black"/>
                </a:solidFill>
                <a:ea typeface="宋体" charset="-122"/>
              </a:rPr>
              <a:t> </a:t>
            </a:r>
            <a:r>
              <a:rPr lang="en-US" sz="2800" dirty="0">
                <a:solidFill>
                  <a:prstClr val="black"/>
                </a:solidFill>
                <a:ea typeface="宋体" charset="-122"/>
              </a:rPr>
              <a:t>key review gates</a:t>
            </a:r>
            <a:r>
              <a:rPr lang="zh-CN" altLang="en-US" sz="2800" dirty="0">
                <a:solidFill>
                  <a:prstClr val="black"/>
                </a:solidFill>
                <a:ea typeface="宋体" charset="-122"/>
              </a:rPr>
              <a:t>（审查门）</a:t>
            </a:r>
            <a:endParaRPr lang="en-US" sz="2800" dirty="0">
              <a:solidFill>
                <a:prstClr val="black"/>
              </a:solidFill>
              <a:ea typeface="宋体" charset="-122"/>
            </a:endParaRPr>
          </a:p>
          <a:p>
            <a:pPr marL="342900" indent="-342900" fontAlgn="base">
              <a:lnSpc>
                <a:spcPct val="80000"/>
              </a:lnSpc>
              <a:spcBef>
                <a:spcPct val="20000"/>
              </a:spcBef>
              <a:spcAft>
                <a:spcPct val="0"/>
              </a:spcAft>
              <a:buClr>
                <a:prstClr val="black"/>
              </a:buClr>
              <a:buFont typeface="Arial" charset="0"/>
              <a:buChar char="…"/>
            </a:pPr>
            <a:r>
              <a:rPr lang="en-US" sz="2800" b="1" i="1" dirty="0">
                <a:solidFill>
                  <a:srgbClr val="0000CC"/>
                </a:solidFill>
                <a:ea typeface="宋体" charset="-122"/>
              </a:rPr>
              <a:t>delineate</a:t>
            </a:r>
            <a:r>
              <a:rPr lang="en-US" sz="2800" dirty="0">
                <a:solidFill>
                  <a:prstClr val="black"/>
                </a:solidFill>
                <a:ea typeface="宋体" charset="-122"/>
              </a:rPr>
              <a:t> work packages</a:t>
            </a:r>
          </a:p>
          <a:p>
            <a:pPr marL="342900" indent="-342900" fontAlgn="base">
              <a:lnSpc>
                <a:spcPct val="80000"/>
              </a:lnSpc>
              <a:spcBef>
                <a:spcPct val="20000"/>
              </a:spcBef>
              <a:spcAft>
                <a:spcPct val="0"/>
              </a:spcAft>
            </a:pPr>
            <a:endParaRPr lang="en-US" sz="2800" dirty="0">
              <a:solidFill>
                <a:prstClr val="black"/>
              </a:solidFill>
              <a:ea typeface="宋体" charset="-122"/>
            </a:endParaRPr>
          </a:p>
        </p:txBody>
      </p:sp>
      <p:sp>
        <p:nvSpPr>
          <p:cNvPr id="2" name="Slide Number Placeholder 1"/>
          <p:cNvSpPr>
            <a:spLocks noGrp="1"/>
          </p:cNvSpPr>
          <p:nvPr>
            <p:ph type="sldNum" sz="quarter" idx="10"/>
          </p:nvPr>
        </p:nvSpPr>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13-0</a:t>
            </a:r>
            <a:fld id="{606F262E-D48F-4366-9DBB-227CD5E1FDF1}" type="slidenum">
              <a:rPr lang="en-US">
                <a:solidFill>
                  <a:srgbClr val="045C75"/>
                </a:solidFill>
                <a:cs typeface="Arial" charset="0"/>
              </a:rPr>
              <a:pPr fontAlgn="base">
                <a:spcBef>
                  <a:spcPct val="0"/>
                </a:spcBef>
                <a:spcAft>
                  <a:spcPct val="0"/>
                </a:spcAft>
                <a:defRPr/>
              </a:pPr>
              <a:t>60</a:t>
            </a:fld>
            <a:endParaRPr lang="en-US">
              <a:solidFill>
                <a:srgbClr val="045C75"/>
              </a:solidFill>
              <a:cs typeface="Arial" charset="0"/>
            </a:endParaRPr>
          </a:p>
        </p:txBody>
      </p:sp>
    </p:spTree>
    <p:extLst>
      <p:ext uri="{BB962C8B-B14F-4D97-AF65-F5344CB8AC3E}">
        <p14:creationId xmlns:p14="http://schemas.microsoft.com/office/powerpoint/2010/main" val="13438563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a:off x="609600" y="6096000"/>
            <a:ext cx="1698625" cy="369888"/>
          </a:xfrm>
          <a:prstGeom prst="rect">
            <a:avLst/>
          </a:prstGeom>
          <a:noFill/>
          <a:ln w="9525">
            <a:noFill/>
            <a:miter lim="800000"/>
            <a:headEnd/>
            <a:tailEnd/>
          </a:ln>
        </p:spPr>
        <p:txBody>
          <a:bodyPr wrap="none" anchor="ctr">
            <a:spAutoFit/>
          </a:bodyPr>
          <a:lstStyle/>
          <a:p>
            <a:pPr fontAlgn="base">
              <a:spcBef>
                <a:spcPct val="0"/>
              </a:spcBef>
              <a:spcAft>
                <a:spcPct val="0"/>
              </a:spcAft>
            </a:pPr>
            <a:r>
              <a:rPr lang="en-US">
                <a:solidFill>
                  <a:prstClr val="black"/>
                </a:solidFill>
                <a:latin typeface="Arial" charset="0"/>
                <a:ea typeface="宋体" charset="-122"/>
              </a:rPr>
              <a:t>FIGURE 13.5  </a:t>
            </a:r>
          </a:p>
        </p:txBody>
      </p:sp>
      <p:pic>
        <p:nvPicPr>
          <p:cNvPr id="22530" name="Picture 6"/>
          <p:cNvPicPr>
            <a:picLocks noChangeAspect="1" noChangeArrowheads="1"/>
          </p:cNvPicPr>
          <p:nvPr/>
        </p:nvPicPr>
        <p:blipFill>
          <a:blip r:embed="rId2"/>
          <a:srcRect/>
          <a:stretch>
            <a:fillRect/>
          </a:stretch>
        </p:blipFill>
        <p:spPr bwMode="auto">
          <a:xfrm>
            <a:off x="609600" y="1828800"/>
            <a:ext cx="8077200" cy="4191000"/>
          </a:xfrm>
          <a:prstGeom prst="rect">
            <a:avLst/>
          </a:prstGeom>
          <a:noFill/>
          <a:ln w="9525">
            <a:solidFill>
              <a:srgbClr val="000000"/>
            </a:solidFill>
            <a:miter lim="800000"/>
            <a:headEnd/>
            <a:tailEnd/>
          </a:ln>
        </p:spPr>
      </p:pic>
      <p:sp>
        <p:nvSpPr>
          <p:cNvPr id="2" name="Title 1"/>
          <p:cNvSpPr>
            <a:spLocks noGrp="1"/>
          </p:cNvSpPr>
          <p:nvPr>
            <p:ph type="title"/>
          </p:nvPr>
        </p:nvSpPr>
        <p:spPr>
          <a:xfrm>
            <a:off x="419100" y="304882"/>
            <a:ext cx="8305800" cy="1143000"/>
          </a:xfrm>
        </p:spPr>
        <p:txBody>
          <a:bodyPr>
            <a:noAutofit/>
          </a:bodyPr>
          <a:lstStyle/>
          <a:p>
            <a:pPr eaLnBrk="1" fontAlgn="auto" hangingPunct="1">
              <a:spcAft>
                <a:spcPts val="0"/>
              </a:spcAft>
              <a:defRPr/>
            </a:pPr>
            <a:r>
              <a:rPr lang="en-US" sz="4000" b="1" dirty="0">
                <a:latin typeface="Times New Roman" panose="02020603050405020304" pitchFamily="18" charset="0"/>
                <a:cs typeface="Times New Roman" panose="02020603050405020304" pitchFamily="18" charset="0"/>
              </a:rPr>
              <a:t>Gantt Chart with Milestones</a:t>
            </a:r>
            <a:endParaRPr lang="en-US" sz="4000" dirty="0">
              <a:latin typeface="Times New Roman" panose="02020603050405020304" pitchFamily="18" charset="0"/>
              <a:cs typeface="Times New Roman" panose="02020603050405020304" pitchFamily="18" charset="0"/>
            </a:endParaRPr>
          </a:p>
        </p:txBody>
      </p:sp>
      <p:sp>
        <p:nvSpPr>
          <p:cNvPr id="22532" name="Footer Placeholder 18"/>
          <p:cNvSpPr txBox="1">
            <a:spLocks/>
          </p:cNvSpPr>
          <p:nvPr/>
        </p:nvSpPr>
        <p:spPr bwMode="auto">
          <a:xfrm>
            <a:off x="152400" y="6553200"/>
            <a:ext cx="5867400" cy="228600"/>
          </a:xfrm>
          <a:prstGeom prst="rect">
            <a:avLst/>
          </a:prstGeom>
          <a:noFill/>
          <a:ln w="9525">
            <a:noFill/>
            <a:miter lim="800000"/>
            <a:headEnd/>
            <a:tailEnd/>
          </a:ln>
        </p:spPr>
        <p:txBody>
          <a:bodyPr lIns="0" tIns="0" rIns="0" bIns="0" anchor="b"/>
          <a:lstStyle/>
          <a:p>
            <a:pPr fontAlgn="base">
              <a:spcBef>
                <a:spcPct val="0"/>
              </a:spcBef>
              <a:spcAft>
                <a:spcPct val="0"/>
              </a:spcAft>
            </a:pPr>
            <a:r>
              <a:rPr lang="en-US" sz="1200">
                <a:solidFill>
                  <a:srgbClr val="045C75"/>
                </a:solidFill>
                <a:ea typeface="宋体" charset="-122"/>
              </a:rPr>
              <a:t>Copyright © 2013 Pearson Education, Inc. Publishing as Prentice Hall</a:t>
            </a:r>
          </a:p>
        </p:txBody>
      </p:sp>
      <p:sp>
        <p:nvSpPr>
          <p:cNvPr id="3" name="Slide Number Placeholder 2"/>
          <p:cNvSpPr>
            <a:spLocks noGrp="1"/>
          </p:cNvSpPr>
          <p:nvPr>
            <p:ph type="sldNum" sz="quarter" idx="10"/>
          </p:nvPr>
        </p:nvSpPr>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13-0</a:t>
            </a:r>
            <a:fld id="{A95CC980-1A19-43A8-9920-BBFED61F0F84}" type="slidenum">
              <a:rPr lang="en-US">
                <a:solidFill>
                  <a:srgbClr val="045C75"/>
                </a:solidFill>
                <a:cs typeface="Arial" charset="0"/>
              </a:rPr>
              <a:pPr fontAlgn="base">
                <a:spcBef>
                  <a:spcPct val="0"/>
                </a:spcBef>
                <a:spcAft>
                  <a:spcPct val="0"/>
                </a:spcAft>
                <a:defRPr/>
              </a:pPr>
              <a:t>61</a:t>
            </a:fld>
            <a:endParaRPr lang="en-US">
              <a:solidFill>
                <a:srgbClr val="045C75"/>
              </a:solidFill>
              <a:cs typeface="Arial" charset="0"/>
            </a:endParaRPr>
          </a:p>
        </p:txBody>
      </p:sp>
    </p:spTree>
    <p:extLst>
      <p:ext uri="{BB962C8B-B14F-4D97-AF65-F5344CB8AC3E}">
        <p14:creationId xmlns:p14="http://schemas.microsoft.com/office/powerpoint/2010/main" val="3326614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ChangeArrowheads="1"/>
          </p:cNvSpPr>
          <p:nvPr/>
        </p:nvSpPr>
        <p:spPr bwMode="auto">
          <a:xfrm>
            <a:off x="381000" y="5943600"/>
            <a:ext cx="1698625" cy="369888"/>
          </a:xfrm>
          <a:prstGeom prst="rect">
            <a:avLst/>
          </a:prstGeom>
          <a:noFill/>
          <a:ln w="9525">
            <a:noFill/>
            <a:miter lim="800000"/>
            <a:headEnd/>
            <a:tailEnd/>
          </a:ln>
        </p:spPr>
        <p:txBody>
          <a:bodyPr wrap="none" anchor="ctr">
            <a:spAutoFit/>
          </a:bodyPr>
          <a:lstStyle/>
          <a:p>
            <a:pPr fontAlgn="base">
              <a:spcBef>
                <a:spcPct val="0"/>
              </a:spcBef>
              <a:spcAft>
                <a:spcPct val="0"/>
              </a:spcAft>
            </a:pPr>
            <a:r>
              <a:rPr lang="en-US">
                <a:solidFill>
                  <a:prstClr val="black"/>
                </a:solidFill>
                <a:latin typeface="Arial" charset="0"/>
                <a:ea typeface="宋体" charset="-122"/>
              </a:rPr>
              <a:t>FIGURE 13.6  </a:t>
            </a:r>
          </a:p>
        </p:txBody>
      </p:sp>
      <p:pic>
        <p:nvPicPr>
          <p:cNvPr id="23554" name="Picture 7"/>
          <p:cNvPicPr>
            <a:picLocks noChangeAspect="1" noChangeArrowheads="1"/>
          </p:cNvPicPr>
          <p:nvPr/>
        </p:nvPicPr>
        <p:blipFill>
          <a:blip r:embed="rId2"/>
          <a:srcRect/>
          <a:stretch>
            <a:fillRect/>
          </a:stretch>
        </p:blipFill>
        <p:spPr bwMode="auto">
          <a:xfrm>
            <a:off x="444500" y="1981200"/>
            <a:ext cx="8153400" cy="3886200"/>
          </a:xfrm>
          <a:prstGeom prst="rect">
            <a:avLst/>
          </a:prstGeom>
          <a:noFill/>
          <a:ln w="9525">
            <a:solidFill>
              <a:srgbClr val="000000"/>
            </a:solidFill>
            <a:miter lim="800000"/>
            <a:headEnd/>
            <a:tailEnd/>
          </a:ln>
        </p:spPr>
      </p:pic>
      <p:sp>
        <p:nvSpPr>
          <p:cNvPr id="2" name="Title 1"/>
          <p:cNvSpPr>
            <a:spLocks noGrp="1"/>
          </p:cNvSpPr>
          <p:nvPr>
            <p:ph type="title"/>
          </p:nvPr>
        </p:nvSpPr>
        <p:spPr>
          <a:xfrm>
            <a:off x="76318" y="257684"/>
            <a:ext cx="10782062" cy="1511808"/>
          </a:xfrm>
        </p:spPr>
        <p:txBody>
          <a:bodyPr>
            <a:noAutofit/>
          </a:bodyPr>
          <a:lstStyle/>
          <a:p>
            <a:pPr algn="l" eaLnBrk="1" fontAlgn="auto" hangingPunct="1">
              <a:spcAft>
                <a:spcPts val="0"/>
              </a:spcAft>
              <a:defRPr/>
            </a:pPr>
            <a:r>
              <a:rPr lang="en-US" sz="4000" b="1" dirty="0">
                <a:latin typeface="Times New Roman" panose="02020603050405020304" pitchFamily="18" charset="0"/>
                <a:cs typeface="Times New Roman" panose="02020603050405020304" pitchFamily="18" charset="0"/>
              </a:rPr>
              <a:t>Assessing Project Blue’s Status Using</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 Tracking Gantt Chart</a:t>
            </a:r>
            <a:endParaRPr lang="en-US" sz="4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0"/>
          </p:nvPr>
        </p:nvSpPr>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13-0</a:t>
            </a:r>
            <a:fld id="{6E2D5917-4A5F-4C6E-8CD8-99F9AACFBF31}" type="slidenum">
              <a:rPr lang="en-US">
                <a:solidFill>
                  <a:srgbClr val="045C75"/>
                </a:solidFill>
                <a:cs typeface="Arial" charset="0"/>
              </a:rPr>
              <a:pPr fontAlgn="base">
                <a:spcBef>
                  <a:spcPct val="0"/>
                </a:spcBef>
                <a:spcAft>
                  <a:spcPct val="0"/>
                </a:spcAft>
                <a:defRPr/>
              </a:pPr>
              <a:t>62</a:t>
            </a:fld>
            <a:endParaRPr lang="en-US">
              <a:solidFill>
                <a:srgbClr val="045C75"/>
              </a:solidFill>
              <a:cs typeface="Arial" charset="0"/>
            </a:endParaRPr>
          </a:p>
        </p:txBody>
      </p:sp>
      <p:sp>
        <p:nvSpPr>
          <p:cNvPr id="23557" name="Footer Placeholder 18"/>
          <p:cNvSpPr txBox="1">
            <a:spLocks/>
          </p:cNvSpPr>
          <p:nvPr/>
        </p:nvSpPr>
        <p:spPr bwMode="auto">
          <a:xfrm>
            <a:off x="152400" y="6553200"/>
            <a:ext cx="5867400" cy="228600"/>
          </a:xfrm>
          <a:prstGeom prst="rect">
            <a:avLst/>
          </a:prstGeom>
          <a:noFill/>
          <a:ln w="9525">
            <a:noFill/>
            <a:miter lim="800000"/>
            <a:headEnd/>
            <a:tailEnd/>
          </a:ln>
        </p:spPr>
        <p:txBody>
          <a:bodyPr lIns="0" tIns="0" rIns="0" bIns="0" anchor="b"/>
          <a:lstStyle/>
          <a:p>
            <a:pPr fontAlgn="base">
              <a:spcBef>
                <a:spcPct val="0"/>
              </a:spcBef>
              <a:spcAft>
                <a:spcPct val="0"/>
              </a:spcAft>
            </a:pPr>
            <a:r>
              <a:rPr lang="en-US" sz="1200">
                <a:solidFill>
                  <a:srgbClr val="045C75"/>
                </a:solidFill>
                <a:ea typeface="宋体" charset="-122"/>
              </a:rPr>
              <a:t>Copyright © 2013 Pearson Education, Inc. Publishing as Prentice Hall</a:t>
            </a:r>
          </a:p>
        </p:txBody>
      </p:sp>
    </p:spTree>
    <p:extLst>
      <p:ext uri="{BB962C8B-B14F-4D97-AF65-F5344CB8AC3E}">
        <p14:creationId xmlns:p14="http://schemas.microsoft.com/office/powerpoint/2010/main" val="4189067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ChangeArrowheads="1"/>
          </p:cNvSpPr>
          <p:nvPr/>
        </p:nvSpPr>
        <p:spPr bwMode="auto">
          <a:xfrm>
            <a:off x="457200" y="6094413"/>
            <a:ext cx="1698625" cy="369887"/>
          </a:xfrm>
          <a:prstGeom prst="rect">
            <a:avLst/>
          </a:prstGeom>
          <a:noFill/>
          <a:ln w="9525">
            <a:noFill/>
            <a:miter lim="800000"/>
            <a:headEnd/>
            <a:tailEnd/>
          </a:ln>
        </p:spPr>
        <p:txBody>
          <a:bodyPr wrap="none" anchor="ctr">
            <a:spAutoFit/>
          </a:bodyPr>
          <a:lstStyle/>
          <a:p>
            <a:pPr fontAlgn="base">
              <a:spcBef>
                <a:spcPct val="0"/>
              </a:spcBef>
              <a:spcAft>
                <a:spcPct val="0"/>
              </a:spcAft>
            </a:pPr>
            <a:r>
              <a:rPr lang="en-US" dirty="0">
                <a:solidFill>
                  <a:prstClr val="black"/>
                </a:solidFill>
                <a:latin typeface="Arial" charset="0"/>
                <a:ea typeface="宋体" charset="-122"/>
              </a:rPr>
              <a:t>FIGURE 13.7  </a:t>
            </a:r>
          </a:p>
        </p:txBody>
      </p:sp>
      <p:pic>
        <p:nvPicPr>
          <p:cNvPr id="24578" name="Picture 8"/>
          <p:cNvPicPr>
            <a:picLocks noChangeAspect="1" noChangeArrowheads="1"/>
          </p:cNvPicPr>
          <p:nvPr/>
        </p:nvPicPr>
        <p:blipFill>
          <a:blip r:embed="rId3"/>
          <a:srcRect/>
          <a:stretch>
            <a:fillRect/>
          </a:stretch>
        </p:blipFill>
        <p:spPr bwMode="auto">
          <a:xfrm>
            <a:off x="381000" y="1752600"/>
            <a:ext cx="8305800" cy="3429000"/>
          </a:xfrm>
          <a:prstGeom prst="rect">
            <a:avLst/>
          </a:prstGeom>
          <a:noFill/>
          <a:ln w="9525">
            <a:solidFill>
              <a:srgbClr val="000000"/>
            </a:solidFill>
            <a:miter lim="800000"/>
            <a:headEnd/>
            <a:tailEnd/>
          </a:ln>
        </p:spPr>
      </p:pic>
      <p:sp>
        <p:nvSpPr>
          <p:cNvPr id="2" name="Title 1"/>
          <p:cNvSpPr>
            <a:spLocks noGrp="1"/>
          </p:cNvSpPr>
          <p:nvPr>
            <p:ph type="title"/>
          </p:nvPr>
        </p:nvSpPr>
        <p:spPr>
          <a:xfrm>
            <a:off x="304912" y="-152306"/>
            <a:ext cx="10497275" cy="1511808"/>
          </a:xfrm>
        </p:spPr>
        <p:txBody>
          <a:bodyPr>
            <a:noAutofit/>
          </a:bodyPr>
          <a:lstStyle/>
          <a:p>
            <a:pPr algn="l" eaLnBrk="1" fontAlgn="auto" hangingPunct="1">
              <a:spcAft>
                <a:spcPts val="0"/>
              </a:spcAft>
              <a:defRPr/>
            </a:pPr>
            <a:r>
              <a:rPr lang="en-US" sz="3200" b="1" dirty="0"/>
              <a:t>Tracking Gantt with Project Activity Deviation</a:t>
            </a:r>
            <a:endParaRPr lang="en-US" sz="3200" dirty="0"/>
          </a:p>
        </p:txBody>
      </p:sp>
      <p:sp>
        <p:nvSpPr>
          <p:cNvPr id="24580" name="Text Box 5"/>
          <p:cNvSpPr txBox="1">
            <a:spLocks noChangeArrowheads="1"/>
          </p:cNvSpPr>
          <p:nvPr/>
        </p:nvSpPr>
        <p:spPr bwMode="auto">
          <a:xfrm>
            <a:off x="1511300" y="4833938"/>
            <a:ext cx="4213225" cy="1187450"/>
          </a:xfrm>
          <a:prstGeom prst="rect">
            <a:avLst/>
          </a:prstGeom>
          <a:solidFill>
            <a:srgbClr val="FFFF00"/>
          </a:solidFill>
          <a:ln w="9525">
            <a:noFill/>
            <a:miter lim="800000"/>
            <a:headEnd/>
            <a:tailEnd/>
          </a:ln>
        </p:spPr>
        <p:txBody>
          <a:bodyPr>
            <a:spAutoFit/>
          </a:bodyPr>
          <a:lstStyle/>
          <a:p>
            <a:pPr fontAlgn="base">
              <a:spcBef>
                <a:spcPct val="50000"/>
              </a:spcBef>
              <a:spcAft>
                <a:spcPct val="0"/>
              </a:spcAft>
            </a:pPr>
            <a:r>
              <a:rPr lang="en-US" sz="2400" dirty="0">
                <a:solidFill>
                  <a:prstClr val="black"/>
                </a:solidFill>
                <a:latin typeface="Arial" charset="0"/>
                <a:ea typeface="宋体" charset="-122"/>
              </a:rPr>
              <a:t>Project status is updated by linking task completion to the schedule baseline</a:t>
            </a:r>
          </a:p>
        </p:txBody>
      </p:sp>
      <p:sp>
        <p:nvSpPr>
          <p:cNvPr id="3" name="Slide Number Placeholder 2"/>
          <p:cNvSpPr>
            <a:spLocks noGrp="1"/>
          </p:cNvSpPr>
          <p:nvPr>
            <p:ph type="sldNum" sz="quarter" idx="10"/>
          </p:nvPr>
        </p:nvSpPr>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a:t>
            </a:r>
            <a:fld id="{37F93603-14CE-4D22-AF8B-BDD44583CA37}" type="slidenum">
              <a:rPr lang="en-US">
                <a:solidFill>
                  <a:srgbClr val="045C75"/>
                </a:solidFill>
                <a:cs typeface="Arial" charset="0"/>
              </a:rPr>
              <a:pPr fontAlgn="base">
                <a:spcBef>
                  <a:spcPct val="0"/>
                </a:spcBef>
                <a:spcAft>
                  <a:spcPct val="0"/>
                </a:spcAft>
                <a:defRPr/>
              </a:pPr>
              <a:t>63</a:t>
            </a:fld>
            <a:endParaRPr lang="en-US">
              <a:solidFill>
                <a:srgbClr val="045C75"/>
              </a:solidFill>
              <a:cs typeface="Arial" charset="0"/>
            </a:endParaRPr>
          </a:p>
        </p:txBody>
      </p:sp>
      <p:sp>
        <p:nvSpPr>
          <p:cNvPr id="24582" name="Footer Placeholder 18"/>
          <p:cNvSpPr txBox="1">
            <a:spLocks/>
          </p:cNvSpPr>
          <p:nvPr/>
        </p:nvSpPr>
        <p:spPr bwMode="auto">
          <a:xfrm>
            <a:off x="152400" y="6553200"/>
            <a:ext cx="5867400" cy="228600"/>
          </a:xfrm>
          <a:prstGeom prst="rect">
            <a:avLst/>
          </a:prstGeom>
          <a:noFill/>
          <a:ln w="9525">
            <a:noFill/>
            <a:miter lim="800000"/>
            <a:headEnd/>
            <a:tailEnd/>
          </a:ln>
        </p:spPr>
        <p:txBody>
          <a:bodyPr lIns="0" tIns="0" rIns="0" bIns="0" anchor="b"/>
          <a:lstStyle/>
          <a:p>
            <a:pPr fontAlgn="base">
              <a:spcBef>
                <a:spcPct val="0"/>
              </a:spcBef>
              <a:spcAft>
                <a:spcPct val="0"/>
              </a:spcAft>
            </a:pPr>
            <a:r>
              <a:rPr lang="en-US" sz="1200">
                <a:solidFill>
                  <a:srgbClr val="045C75"/>
                </a:solidFill>
                <a:ea typeface="宋体" charset="-122"/>
              </a:rPr>
              <a:t>Copyright © 2013 Pearson Education, Inc. Publishing as Prentice Hall</a:t>
            </a:r>
          </a:p>
        </p:txBody>
      </p:sp>
    </p:spTree>
    <p:extLst>
      <p:ext uri="{BB962C8B-B14F-4D97-AF65-F5344CB8AC3E}">
        <p14:creationId xmlns:p14="http://schemas.microsoft.com/office/powerpoint/2010/main" val="1765391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noChangeArrowheads="1"/>
          </p:cNvSpPr>
          <p:nvPr>
            <p:ph type="title"/>
          </p:nvPr>
        </p:nvSpPr>
        <p:spPr>
          <a:xfrm>
            <a:off x="547688" y="685801"/>
            <a:ext cx="8291512" cy="700617"/>
          </a:xfrm>
        </p:spPr>
        <p:txBody>
          <a:bodyPr/>
          <a:lstStyle/>
          <a:p>
            <a:r>
              <a:rPr lang="zh-CN" altLang="en-US"/>
              <a:t>三、</a:t>
            </a:r>
            <a:r>
              <a:rPr lang="zh-CN" altLang="zh-CN"/>
              <a:t>项目成本控制的成果</a:t>
            </a:r>
            <a:endParaRPr lang="zh-CN" altLang="en-US"/>
          </a:p>
        </p:txBody>
      </p:sp>
      <p:sp>
        <p:nvSpPr>
          <p:cNvPr id="3" name="内容占位符 2"/>
          <p:cNvSpPr>
            <a:spLocks noGrp="1"/>
          </p:cNvSpPr>
          <p:nvPr>
            <p:ph idx="1"/>
          </p:nvPr>
        </p:nvSpPr>
        <p:spPr>
          <a:xfrm>
            <a:off x="547688" y="1498600"/>
            <a:ext cx="8367598" cy="4292538"/>
          </a:xfrm>
          <a:solidFill>
            <a:schemeClr val="accent3">
              <a:lumMod val="20000"/>
              <a:lumOff val="80000"/>
            </a:schemeClr>
          </a:solidFill>
        </p:spPr>
        <p:txBody>
          <a:bodyPr>
            <a:normAutofit fontScale="70000" lnSpcReduction="20000"/>
          </a:bodyPr>
          <a:lstStyle/>
          <a:p>
            <a:pPr marL="357505" indent="0">
              <a:lnSpc>
                <a:spcPct val="150000"/>
              </a:lnSpc>
              <a:defRPr/>
            </a:pPr>
            <a:r>
              <a:rPr dirty="0"/>
              <a:t>成本估算更新</a:t>
            </a:r>
            <a:endParaRPr lang="en-US" dirty="0"/>
          </a:p>
          <a:p>
            <a:pPr marL="357505" indent="0">
              <a:lnSpc>
                <a:spcPct val="150000"/>
              </a:lnSpc>
              <a:buNone/>
              <a:defRPr/>
            </a:pPr>
            <a:r>
              <a:rPr lang="zh-CN" altLang="en-US" dirty="0"/>
              <a:t>更新成本估算是为了管理项目的需要而修改成本信息；更新后的项目计划活动成本估算指对用于</a:t>
            </a:r>
            <a:r>
              <a:rPr lang="en-US" altLang="zh-CN" dirty="0"/>
              <a:t>PM</a:t>
            </a:r>
            <a:r>
              <a:rPr lang="zh-CN" altLang="en-US" dirty="0"/>
              <a:t>的费用资料所做的修改。</a:t>
            </a:r>
            <a:endParaRPr dirty="0"/>
          </a:p>
          <a:p>
            <a:pPr marL="357505" indent="0">
              <a:lnSpc>
                <a:spcPct val="150000"/>
              </a:lnSpc>
              <a:defRPr/>
            </a:pPr>
            <a:r>
              <a:rPr dirty="0"/>
              <a:t>成本预算更新</a:t>
            </a:r>
            <a:endParaRPr lang="en-US" dirty="0"/>
          </a:p>
          <a:p>
            <a:pPr marL="357505" indent="0">
              <a:lnSpc>
                <a:spcPct val="150000"/>
              </a:lnSpc>
              <a:buNone/>
              <a:defRPr/>
            </a:pPr>
            <a:r>
              <a:rPr lang="zh-CN" altLang="en-US" dirty="0"/>
              <a:t>是对批准的费用基准所做的变更，是一个特殊的修订成本估计的工作。（注意一般项目范围变更发生才会修改）</a:t>
            </a:r>
            <a:endParaRPr dirty="0"/>
          </a:p>
          <a:p>
            <a:pPr marL="357505" indent="0">
              <a:lnSpc>
                <a:spcPct val="150000"/>
              </a:lnSpc>
              <a:defRPr/>
            </a:pPr>
            <a:r>
              <a:rPr dirty="0"/>
              <a:t>纠正措施</a:t>
            </a:r>
            <a:endParaRPr lang="en-US" dirty="0"/>
          </a:p>
          <a:p>
            <a:pPr marL="357505" indent="0">
              <a:lnSpc>
                <a:spcPct val="150000"/>
              </a:lnSpc>
              <a:buNone/>
              <a:defRPr/>
            </a:pPr>
            <a:r>
              <a:rPr lang="zh-CN" altLang="en-US" dirty="0"/>
              <a:t>为了是项目将来的预期绩效与项目管理计划一致所采取的所有活动，指任何使项目实现原有计划目标的努力。</a:t>
            </a:r>
            <a:endParaRPr dirty="0"/>
          </a:p>
          <a:p>
            <a:pPr marL="357505" indent="0">
              <a:lnSpc>
                <a:spcPct val="150000"/>
              </a:lnSpc>
              <a:defRPr/>
            </a:pPr>
            <a:r>
              <a:rPr dirty="0"/>
              <a:t>经验教训</a:t>
            </a:r>
            <a:endParaRPr lang="en-US" dirty="0"/>
          </a:p>
          <a:p>
            <a:pPr marL="357505" indent="0">
              <a:lnSpc>
                <a:spcPct val="150000"/>
              </a:lnSpc>
              <a:buNone/>
              <a:defRPr/>
            </a:pPr>
            <a:r>
              <a:rPr lang="zh-CN" altLang="en-US" dirty="0"/>
              <a:t>费用控制中涉及的各种情况是良好的经验材料，保存用于后续项目开展的参考。</a:t>
            </a:r>
            <a:endParaRPr dirty="0"/>
          </a:p>
          <a:p>
            <a:pPr marL="357505" indent="-357505">
              <a:defRPr/>
            </a:pPr>
            <a:endParaRPr altLang="en-US" dirty="0"/>
          </a:p>
        </p:txBody>
      </p:sp>
      <p:sp>
        <p:nvSpPr>
          <p:cNvPr id="4505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dirty="0">
                <a:solidFill>
                  <a:srgbClr val="000000"/>
                </a:solidFill>
                <a:latin typeface="华文楷体" pitchFamily="2" charset="-122"/>
                <a:ea typeface="华文楷体" pitchFamily="2" charset="-122"/>
              </a:rPr>
              <a:t>清华大学出版社</a:t>
            </a:r>
          </a:p>
        </p:txBody>
      </p:sp>
      <p:sp>
        <p:nvSpPr>
          <p:cNvPr id="4506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2171E35C-0CB6-4EA2-9146-48251BC44ABC}" type="slidenum">
              <a:rPr altLang="zh-CN">
                <a:solidFill>
                  <a:srgbClr val="000000"/>
                </a:solidFill>
                <a:latin typeface="华文楷体" pitchFamily="2" charset="-122"/>
                <a:ea typeface="华文楷体" pitchFamily="2" charset="-122"/>
              </a:rPr>
              <a:pPr/>
              <a:t>64</a:t>
            </a:fld>
            <a:endParaRPr lang="zh-CN" altLang="zh-CN">
              <a:solidFill>
                <a:srgbClr val="000000"/>
              </a:solidFill>
              <a:latin typeface="华文楷体" pitchFamily="2" charset="-122"/>
              <a:ea typeface="华文楷体" pitchFamily="2" charset="-122"/>
            </a:endParaRPr>
          </a:p>
        </p:txBody>
      </p:sp>
    </p:spTree>
    <p:extLst>
      <p:ext uri="{BB962C8B-B14F-4D97-AF65-F5344CB8AC3E}">
        <p14:creationId xmlns:p14="http://schemas.microsoft.com/office/powerpoint/2010/main" val="1047651728"/>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noChangeArrowheads="1"/>
          </p:cNvSpPr>
          <p:nvPr>
            <p:ph type="title"/>
          </p:nvPr>
        </p:nvSpPr>
        <p:spPr>
          <a:xfrm>
            <a:off x="4391026" y="1905000"/>
            <a:ext cx="4360863" cy="3075517"/>
          </a:xfrm>
        </p:spPr>
        <p:txBody>
          <a:bodyPr/>
          <a:lstStyle/>
          <a:p>
            <a:r>
              <a:rPr sz="4000"/>
              <a:t>第六节</a:t>
            </a:r>
            <a:br>
              <a:rPr altLang="zh-CN" sz="4000"/>
            </a:br>
            <a:br>
              <a:rPr altLang="zh-CN" sz="4000"/>
            </a:br>
            <a:r>
              <a:rPr altLang="zh-CN" sz="4000"/>
              <a:t>项目挣值管理方法</a:t>
            </a:r>
            <a:endParaRPr sz="4000"/>
          </a:p>
        </p:txBody>
      </p:sp>
      <p:sp>
        <p:nvSpPr>
          <p:cNvPr id="46082"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6083"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739C2FAA-9831-4A3F-A095-3A01C3CD0A6E}" type="slidenum">
              <a:rPr altLang="zh-CN">
                <a:solidFill>
                  <a:srgbClr val="000000"/>
                </a:solidFill>
                <a:latin typeface="华文楷体" pitchFamily="2" charset="-122"/>
                <a:ea typeface="华文楷体" pitchFamily="2" charset="-122"/>
              </a:rPr>
              <a:pPr/>
              <a:t>65</a:t>
            </a:fld>
            <a:endParaRPr lang="zh-CN" altLang="zh-CN">
              <a:solidFill>
                <a:srgbClr val="000000"/>
              </a:solidFill>
              <a:latin typeface="华文楷体" pitchFamily="2" charset="-122"/>
              <a:ea typeface="华文楷体"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3563938" y="273050"/>
            <a:ext cx="3919537" cy="579438"/>
          </a:xfrm>
          <a:prstGeom prst="rect">
            <a:avLst/>
          </a:prstGeom>
          <a:noFill/>
          <a:ln w="9525">
            <a:noFill/>
            <a:miter lim="800000"/>
            <a:headEnd/>
            <a:tailEnd/>
          </a:ln>
        </p:spPr>
        <p:txBody>
          <a:bodyPr>
            <a:spAutoFit/>
          </a:bodyPr>
          <a:lstStyle/>
          <a:p>
            <a:pPr>
              <a:buFontTx/>
              <a:buNone/>
            </a:pPr>
            <a:r>
              <a:rPr lang="zh-CN" altLang="en-US" sz="3200" b="1" dirty="0">
                <a:solidFill>
                  <a:srgbClr val="F2F2F2"/>
                </a:solidFill>
                <a:latin typeface="Arial" charset="0"/>
                <a:ea typeface="宋体" charset="-122"/>
              </a:rPr>
              <a:t>挣值分析方法</a:t>
            </a:r>
          </a:p>
        </p:txBody>
      </p:sp>
      <p:sp>
        <p:nvSpPr>
          <p:cNvPr id="45059" name="AutoShape 5"/>
          <p:cNvSpPr>
            <a:spLocks noChangeArrowheads="1"/>
          </p:cNvSpPr>
          <p:nvPr/>
        </p:nvSpPr>
        <p:spPr bwMode="auto">
          <a:xfrm>
            <a:off x="7620000" y="0"/>
            <a:ext cx="1524000" cy="838200"/>
          </a:xfrm>
          <a:prstGeom prst="irregularSeal1">
            <a:avLst/>
          </a:prstGeom>
          <a:noFill/>
          <a:ln w="38100">
            <a:solidFill>
              <a:srgbClr val="FF0000"/>
            </a:solidFill>
            <a:miter lim="800000"/>
            <a:headEnd/>
            <a:tailEnd/>
          </a:ln>
        </p:spPr>
        <p:txBody>
          <a:bodyPr wrap="none" anchor="ctr"/>
          <a:lstStyle/>
          <a:p>
            <a:pPr algn="ctr">
              <a:buFontTx/>
              <a:buNone/>
            </a:pPr>
            <a:r>
              <a:rPr lang="zh-CN" altLang="en-US">
                <a:solidFill>
                  <a:srgbClr val="FF0000"/>
                </a:solidFill>
                <a:latin typeface="Arial" charset="0"/>
                <a:ea typeface="宋体" charset="-122"/>
              </a:rPr>
              <a:t>重点</a:t>
            </a:r>
          </a:p>
        </p:txBody>
      </p:sp>
      <p:sp>
        <p:nvSpPr>
          <p:cNvPr id="7" name="Rectangle 4"/>
          <p:cNvSpPr txBox="1">
            <a:spLocks noChangeArrowheads="1"/>
          </p:cNvSpPr>
          <p:nvPr/>
        </p:nvSpPr>
        <p:spPr>
          <a:xfrm>
            <a:off x="247650" y="2062163"/>
            <a:ext cx="8610600" cy="1563687"/>
          </a:xfrm>
          <a:prstGeom prst="rect">
            <a:avLst/>
          </a:prstGeom>
        </p:spPr>
        <p:txBody>
          <a:bodyPr>
            <a:spAutoFit/>
          </a:bodyPr>
          <a:lstStyle/>
          <a:p>
            <a:pPr indent="457200">
              <a:lnSpc>
                <a:spcPct val="140000"/>
              </a:lnSpc>
              <a:spcBef>
                <a:spcPct val="20000"/>
              </a:spcBef>
              <a:buFont typeface="Wingdings" pitchFamily="2" charset="2"/>
              <a:buNone/>
              <a:defRPr/>
            </a:pPr>
            <a:r>
              <a:rPr lang="zh-CN" altLang="en-US" sz="2200" b="1" dirty="0">
                <a:solidFill>
                  <a:srgbClr val="002060"/>
                </a:solidFill>
                <a:latin typeface="楷体" pitchFamily="49" charset="-122"/>
                <a:ea typeface="楷体" pitchFamily="49" charset="-122"/>
              </a:rPr>
              <a:t>挣值</a:t>
            </a:r>
            <a:r>
              <a:rPr lang="en-US" altLang="zh-CN" sz="2200" b="1" dirty="0">
                <a:solidFill>
                  <a:srgbClr val="002060"/>
                </a:solidFill>
                <a:latin typeface="楷体" pitchFamily="49" charset="-122"/>
                <a:ea typeface="楷体" pitchFamily="49" charset="-122"/>
              </a:rPr>
              <a:t>(</a:t>
            </a:r>
            <a:r>
              <a:rPr lang="en-US" altLang="zh-CN" sz="2200" dirty="0">
                <a:solidFill>
                  <a:srgbClr val="002060"/>
                </a:solidFill>
                <a:ea typeface="楷体" pitchFamily="49" charset="-122"/>
                <a:cs typeface="Times New Roman" pitchFamily="18" charset="0"/>
              </a:rPr>
              <a:t>EV</a:t>
            </a:r>
            <a:r>
              <a:rPr lang="zh-CN" altLang="en-US" sz="2200" dirty="0">
                <a:solidFill>
                  <a:srgbClr val="002060"/>
                </a:solidFill>
                <a:ea typeface="楷体" pitchFamily="49" charset="-122"/>
                <a:cs typeface="Times New Roman" pitchFamily="18" charset="0"/>
              </a:rPr>
              <a:t>，</a:t>
            </a:r>
            <a:r>
              <a:rPr lang="en-US" altLang="zh-CN" sz="2200" dirty="0">
                <a:solidFill>
                  <a:srgbClr val="002060"/>
                </a:solidFill>
                <a:ea typeface="楷体" pitchFamily="49" charset="-122"/>
                <a:cs typeface="Times New Roman" pitchFamily="18" charset="0"/>
              </a:rPr>
              <a:t>Earned Value </a:t>
            </a:r>
            <a:r>
              <a:rPr lang="en-US" altLang="zh-CN" sz="2200" dirty="0">
                <a:solidFill>
                  <a:srgbClr val="002060"/>
                </a:solidFill>
                <a:latin typeface="楷体" pitchFamily="49" charset="-122"/>
                <a:ea typeface="楷体" pitchFamily="49" charset="-122"/>
              </a:rPr>
              <a:t>)</a:t>
            </a:r>
            <a:r>
              <a:rPr lang="zh-CN" altLang="en-US" sz="2200" b="1" dirty="0">
                <a:solidFill>
                  <a:srgbClr val="002060"/>
                </a:solidFill>
                <a:latin typeface="楷体" pitchFamily="49" charset="-122"/>
                <a:ea typeface="楷体" pitchFamily="49" charset="-122"/>
              </a:rPr>
              <a:t>是一个表示“已完成作业量的计划价值”的中间变量。这一变量的计算公式如下：</a:t>
            </a:r>
          </a:p>
          <a:p>
            <a:pPr marL="342900" indent="-342900" algn="ctr">
              <a:lnSpc>
                <a:spcPct val="140000"/>
              </a:lnSpc>
              <a:spcBef>
                <a:spcPct val="20000"/>
              </a:spcBef>
              <a:buFont typeface="Wingdings" pitchFamily="2" charset="2"/>
              <a:buNone/>
              <a:defRPr/>
            </a:pPr>
            <a:r>
              <a:rPr lang="en-US" altLang="zh-CN" sz="2200" b="1" dirty="0">
                <a:solidFill>
                  <a:srgbClr val="FF0000"/>
                </a:solidFill>
                <a:latin typeface="楷体" pitchFamily="49" charset="-122"/>
                <a:ea typeface="楷体" pitchFamily="49" charset="-122"/>
              </a:rPr>
              <a:t>EV=</a:t>
            </a:r>
            <a:r>
              <a:rPr lang="zh-CN" altLang="en-US" sz="2200" b="1" dirty="0">
                <a:solidFill>
                  <a:srgbClr val="FF0000"/>
                </a:solidFill>
                <a:latin typeface="楷体" pitchFamily="49" charset="-122"/>
                <a:ea typeface="楷体" pitchFamily="49" charset="-122"/>
              </a:rPr>
              <a:t>实际完成作业量╳其计划价值</a:t>
            </a:r>
          </a:p>
        </p:txBody>
      </p:sp>
      <p:sp>
        <p:nvSpPr>
          <p:cNvPr id="8" name="TextBox 7"/>
          <p:cNvSpPr txBox="1">
            <a:spLocks noChangeArrowheads="1"/>
          </p:cNvSpPr>
          <p:nvPr/>
        </p:nvSpPr>
        <p:spPr bwMode="auto">
          <a:xfrm>
            <a:off x="5562600" y="4314825"/>
            <a:ext cx="1808163" cy="523875"/>
          </a:xfrm>
          <a:prstGeom prst="rect">
            <a:avLst/>
          </a:prstGeom>
          <a:solidFill>
            <a:srgbClr val="FFCC99"/>
          </a:solidFill>
          <a:ln w="9525">
            <a:noFill/>
            <a:miter lim="800000"/>
            <a:headEnd/>
            <a:tailEnd/>
          </a:ln>
        </p:spPr>
        <p:txBody>
          <a:bodyPr wrap="none">
            <a:spAutoFit/>
          </a:bodyPr>
          <a:lstStyle/>
          <a:p>
            <a:pPr>
              <a:buFontTx/>
              <a:buNone/>
            </a:pPr>
            <a:r>
              <a:rPr lang="zh-CN" altLang="en-US" sz="2800" b="1">
                <a:solidFill>
                  <a:srgbClr val="002060"/>
                </a:solidFill>
                <a:latin typeface="楷体" pitchFamily="49" charset="-122"/>
                <a:ea typeface="楷体" pitchFamily="49" charset="-122"/>
              </a:rPr>
              <a:t>实际 成本</a:t>
            </a:r>
          </a:p>
        </p:txBody>
      </p:sp>
      <p:sp>
        <p:nvSpPr>
          <p:cNvPr id="9" name="TextBox 8"/>
          <p:cNvSpPr txBox="1">
            <a:spLocks noChangeArrowheads="1"/>
          </p:cNvSpPr>
          <p:nvPr/>
        </p:nvSpPr>
        <p:spPr bwMode="auto">
          <a:xfrm>
            <a:off x="2133600" y="4314825"/>
            <a:ext cx="1808163" cy="523875"/>
          </a:xfrm>
          <a:prstGeom prst="rect">
            <a:avLst/>
          </a:prstGeom>
          <a:solidFill>
            <a:srgbClr val="FFCC99"/>
          </a:solidFill>
          <a:ln w="9525">
            <a:noFill/>
            <a:miter lim="800000"/>
            <a:headEnd/>
            <a:tailEnd/>
          </a:ln>
        </p:spPr>
        <p:txBody>
          <a:bodyPr wrap="none">
            <a:spAutoFit/>
          </a:bodyPr>
          <a:lstStyle/>
          <a:p>
            <a:pPr>
              <a:buFontTx/>
              <a:buNone/>
            </a:pPr>
            <a:r>
              <a:rPr lang="zh-CN" altLang="en-US" sz="2800" b="1">
                <a:solidFill>
                  <a:srgbClr val="002060"/>
                </a:solidFill>
                <a:latin typeface="楷体" pitchFamily="49" charset="-122"/>
                <a:ea typeface="楷体" pitchFamily="49" charset="-122"/>
              </a:rPr>
              <a:t>预算 成本</a:t>
            </a:r>
          </a:p>
        </p:txBody>
      </p:sp>
      <p:cxnSp>
        <p:nvCxnSpPr>
          <p:cNvPr id="10" name="直接连接符 9"/>
          <p:cNvCxnSpPr>
            <a:cxnSpLocks noChangeShapeType="1"/>
          </p:cNvCxnSpPr>
          <p:nvPr/>
        </p:nvCxnSpPr>
        <p:spPr bwMode="auto">
          <a:xfrm>
            <a:off x="4300538" y="4467225"/>
            <a:ext cx="914400" cy="1588"/>
          </a:xfrm>
          <a:prstGeom prst="line">
            <a:avLst/>
          </a:prstGeom>
          <a:noFill/>
          <a:ln w="44450" algn="ctr">
            <a:solidFill>
              <a:srgbClr val="FF0000"/>
            </a:solidFill>
            <a:round/>
            <a:headEnd/>
            <a:tailEnd/>
          </a:ln>
        </p:spPr>
      </p:cxnSp>
      <p:cxnSp>
        <p:nvCxnSpPr>
          <p:cNvPr id="11" name="直接连接符 10"/>
          <p:cNvCxnSpPr>
            <a:cxnSpLocks noChangeShapeType="1"/>
          </p:cNvCxnSpPr>
          <p:nvPr/>
        </p:nvCxnSpPr>
        <p:spPr bwMode="auto">
          <a:xfrm>
            <a:off x="4300538" y="4695825"/>
            <a:ext cx="914400" cy="1588"/>
          </a:xfrm>
          <a:prstGeom prst="line">
            <a:avLst/>
          </a:prstGeom>
          <a:noFill/>
          <a:ln w="44450" algn="ctr">
            <a:solidFill>
              <a:srgbClr val="FF0000"/>
            </a:solidFill>
            <a:round/>
            <a:headEnd/>
            <a:tailEnd/>
          </a:ln>
        </p:spPr>
      </p:cxnSp>
      <p:cxnSp>
        <p:nvCxnSpPr>
          <p:cNvPr id="12" name="直接连接符 11"/>
          <p:cNvCxnSpPr>
            <a:cxnSpLocks noChangeShapeType="1"/>
          </p:cNvCxnSpPr>
          <p:nvPr/>
        </p:nvCxnSpPr>
        <p:spPr bwMode="auto">
          <a:xfrm rot="16200000" flipH="1">
            <a:off x="4452938" y="4467225"/>
            <a:ext cx="762000" cy="304800"/>
          </a:xfrm>
          <a:prstGeom prst="line">
            <a:avLst/>
          </a:prstGeom>
          <a:noFill/>
          <a:ln w="44450" algn="ctr">
            <a:solidFill>
              <a:srgbClr val="FF0000"/>
            </a:solidFill>
            <a:round/>
            <a:headEnd/>
            <a:tailEnd/>
          </a:ln>
        </p:spPr>
      </p:cxnSp>
      <p:sp>
        <p:nvSpPr>
          <p:cNvPr id="45068" name="TextBox 19"/>
          <p:cNvSpPr txBox="1">
            <a:spLocks noChangeArrowheads="1"/>
          </p:cNvSpPr>
          <p:nvPr/>
        </p:nvSpPr>
        <p:spPr bwMode="auto">
          <a:xfrm>
            <a:off x="914400" y="3705225"/>
            <a:ext cx="882650" cy="369888"/>
          </a:xfrm>
          <a:prstGeom prst="rect">
            <a:avLst/>
          </a:prstGeom>
          <a:noFill/>
          <a:ln w="9525">
            <a:noFill/>
            <a:miter lim="800000"/>
            <a:headEnd/>
            <a:tailEnd/>
          </a:ln>
        </p:spPr>
        <p:txBody>
          <a:bodyPr wrap="none">
            <a:spAutoFit/>
          </a:bodyPr>
          <a:lstStyle/>
          <a:p>
            <a:pPr>
              <a:buFontTx/>
              <a:buNone/>
            </a:pPr>
            <a:r>
              <a:rPr lang="zh-CN" altLang="en-US" b="1">
                <a:solidFill>
                  <a:srgbClr val="002060"/>
                </a:solidFill>
                <a:latin typeface="Arial" charset="0"/>
                <a:ea typeface="宋体" charset="-122"/>
              </a:rPr>
              <a:t>注意：</a:t>
            </a:r>
          </a:p>
        </p:txBody>
      </p:sp>
      <p:sp>
        <p:nvSpPr>
          <p:cNvPr id="15" name="Text Box 3"/>
          <p:cNvSpPr txBox="1">
            <a:spLocks noChangeArrowheads="1"/>
          </p:cNvSpPr>
          <p:nvPr/>
        </p:nvSpPr>
        <p:spPr bwMode="auto">
          <a:xfrm>
            <a:off x="6572250" y="1038225"/>
            <a:ext cx="2571750" cy="461963"/>
          </a:xfrm>
          <a:prstGeom prst="rect">
            <a:avLst/>
          </a:prstGeom>
          <a:noFill/>
          <a:ln w="3175" cmpd="thinThick">
            <a:solidFill>
              <a:schemeClr val="accent1">
                <a:lumMod val="20000"/>
                <a:lumOff val="80000"/>
              </a:schemeClr>
            </a:solidFill>
            <a:miter lim="800000"/>
            <a:headEnd/>
            <a:tailEnd/>
          </a:ln>
          <a:effectLst/>
        </p:spPr>
        <p:txBody>
          <a:bodyPr>
            <a:spAutoFit/>
          </a:bodyPr>
          <a:lstStyle/>
          <a:p>
            <a:pPr algn="ctr">
              <a:buFontTx/>
              <a:buNone/>
              <a:defRPr/>
            </a:pPr>
            <a:r>
              <a:rPr lang="zh-CN" altLang="en-US" sz="2400" b="1" dirty="0">
                <a:solidFill>
                  <a:srgbClr val="FF0000"/>
                </a:solidFill>
                <a:latin typeface="Arial" charset="0"/>
              </a:rPr>
              <a:t>一、挣值的定义</a:t>
            </a:r>
          </a:p>
        </p:txBody>
      </p:sp>
    </p:spTree>
    <p:extLst>
      <p:ext uri="{BB962C8B-B14F-4D97-AF65-F5344CB8AC3E}">
        <p14:creationId xmlns:p14="http://schemas.microsoft.com/office/powerpoint/2010/main" val="344732746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par>
                                <p:cTn id="18" presetID="3" presetClass="entr" presetSubtype="1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457200" y="228600"/>
            <a:ext cx="8229600" cy="1143000"/>
          </a:xfrm>
        </p:spPr>
        <p:txBody>
          <a:bodyPr/>
          <a:lstStyle/>
          <a:p>
            <a:pPr eaLnBrk="1" hangingPunct="1"/>
            <a:r>
              <a:rPr lang="en-US" b="1" dirty="0"/>
              <a:t>Earned Value Management</a:t>
            </a:r>
          </a:p>
        </p:txBody>
      </p:sp>
      <p:grpSp>
        <p:nvGrpSpPr>
          <p:cNvPr id="3" name="Group 36"/>
          <p:cNvGrpSpPr>
            <a:grpSpLocks/>
          </p:cNvGrpSpPr>
          <p:nvPr/>
        </p:nvGrpSpPr>
        <p:grpSpPr bwMode="auto">
          <a:xfrm>
            <a:off x="3841750" y="3735388"/>
            <a:ext cx="4819650" cy="2665412"/>
            <a:chOff x="179388" y="3789363"/>
            <a:chExt cx="5005387" cy="2797175"/>
          </a:xfrm>
        </p:grpSpPr>
        <p:sp>
          <p:nvSpPr>
            <p:cNvPr id="25624" name="Rectangle 32"/>
            <p:cNvSpPr>
              <a:spLocks noChangeArrowheads="1"/>
            </p:cNvSpPr>
            <p:nvPr/>
          </p:nvSpPr>
          <p:spPr bwMode="auto">
            <a:xfrm>
              <a:off x="179388" y="3789363"/>
              <a:ext cx="5005387" cy="2771775"/>
            </a:xfrm>
            <a:prstGeom prst="rect">
              <a:avLst/>
            </a:prstGeom>
            <a:solidFill>
              <a:srgbClr val="FFCC99"/>
            </a:solidFill>
            <a:ln w="38100" algn="ctr">
              <a:solidFill>
                <a:schemeClr val="tx1"/>
              </a:solidFill>
              <a:miter lim="800000"/>
              <a:headEnd type="none" w="lg" len="lg"/>
              <a:tailEnd type="none" w="lg" len="lg"/>
            </a:ln>
          </p:spPr>
          <p:txBody>
            <a:bodyPr wrap="none" anchor="ctr"/>
            <a:lstStyle/>
            <a:p>
              <a:pPr fontAlgn="base">
                <a:spcBef>
                  <a:spcPct val="0"/>
                </a:spcBef>
                <a:spcAft>
                  <a:spcPct val="0"/>
                </a:spcAft>
              </a:pPr>
              <a:endParaRPr lang="en-US">
                <a:solidFill>
                  <a:prstClr val="black"/>
                </a:solidFill>
                <a:ea typeface="宋体" charset="-122"/>
              </a:endParaRPr>
            </a:p>
          </p:txBody>
        </p:sp>
        <p:grpSp>
          <p:nvGrpSpPr>
            <p:cNvPr id="4" name="Group 30"/>
            <p:cNvGrpSpPr>
              <a:grpSpLocks/>
            </p:cNvGrpSpPr>
            <p:nvPr/>
          </p:nvGrpSpPr>
          <p:grpSpPr bwMode="auto">
            <a:xfrm>
              <a:off x="179388" y="3789363"/>
              <a:ext cx="4968875" cy="2797175"/>
              <a:chOff x="0" y="2387"/>
              <a:chExt cx="3130" cy="1762"/>
            </a:xfrm>
          </p:grpSpPr>
          <p:sp>
            <p:nvSpPr>
              <p:cNvPr id="25626" name="Text Box 14"/>
              <p:cNvSpPr txBox="1">
                <a:spLocks noChangeArrowheads="1"/>
              </p:cNvSpPr>
              <p:nvPr/>
            </p:nvSpPr>
            <p:spPr bwMode="auto">
              <a:xfrm>
                <a:off x="2132" y="3702"/>
                <a:ext cx="998" cy="288"/>
              </a:xfrm>
              <a:prstGeom prst="rect">
                <a:avLst/>
              </a:prstGeom>
              <a:noFill/>
              <a:ln w="9525">
                <a:noFill/>
                <a:miter lim="800000"/>
                <a:headEnd/>
                <a:tailEnd/>
              </a:ln>
            </p:spPr>
            <p:txBody>
              <a:bodyPr>
                <a:spAutoFit/>
              </a:bodyPr>
              <a:lstStyle/>
              <a:p>
                <a:pPr fontAlgn="base">
                  <a:spcBef>
                    <a:spcPct val="50000"/>
                  </a:spcBef>
                  <a:spcAft>
                    <a:spcPct val="0"/>
                  </a:spcAft>
                </a:pPr>
                <a:r>
                  <a:rPr lang="en-US" sz="2400">
                    <a:solidFill>
                      <a:prstClr val="black"/>
                    </a:solidFill>
                    <a:latin typeface="Arial" charset="0"/>
                    <a:ea typeface="宋体" charset="-122"/>
                  </a:rPr>
                  <a:t>Schedule</a:t>
                </a:r>
              </a:p>
            </p:txBody>
          </p:sp>
          <p:grpSp>
            <p:nvGrpSpPr>
              <p:cNvPr id="5" name="Group 29"/>
              <p:cNvGrpSpPr>
                <a:grpSpLocks/>
              </p:cNvGrpSpPr>
              <p:nvPr/>
            </p:nvGrpSpPr>
            <p:grpSpPr bwMode="auto">
              <a:xfrm>
                <a:off x="0" y="2387"/>
                <a:ext cx="2699" cy="1762"/>
                <a:chOff x="113" y="2387"/>
                <a:chExt cx="2699" cy="1762"/>
              </a:xfrm>
            </p:grpSpPr>
            <p:sp>
              <p:nvSpPr>
                <p:cNvPr id="25628" name="Text Box 12"/>
                <p:cNvSpPr txBox="1">
                  <a:spLocks noChangeArrowheads="1"/>
                </p:cNvSpPr>
                <p:nvPr/>
              </p:nvSpPr>
              <p:spPr bwMode="auto">
                <a:xfrm>
                  <a:off x="1406" y="2387"/>
                  <a:ext cx="594" cy="305"/>
                </a:xfrm>
                <a:prstGeom prst="rect">
                  <a:avLst/>
                </a:prstGeom>
                <a:noFill/>
                <a:ln w="9525">
                  <a:noFill/>
                  <a:miter lim="800000"/>
                  <a:headEnd/>
                  <a:tailEnd/>
                </a:ln>
              </p:spPr>
              <p:txBody>
                <a:bodyPr>
                  <a:spAutoFit/>
                </a:bodyPr>
                <a:lstStyle/>
                <a:p>
                  <a:pPr fontAlgn="base">
                    <a:spcBef>
                      <a:spcPct val="50000"/>
                    </a:spcBef>
                    <a:spcAft>
                      <a:spcPct val="0"/>
                    </a:spcAft>
                  </a:pPr>
                  <a:r>
                    <a:rPr lang="en-US" sz="2400">
                      <a:solidFill>
                        <a:prstClr val="black"/>
                      </a:solidFill>
                      <a:latin typeface="Arial" charset="0"/>
                      <a:ea typeface="宋体" charset="-122"/>
                    </a:rPr>
                    <a:t>Cost</a:t>
                  </a:r>
                </a:p>
              </p:txBody>
            </p:sp>
            <p:sp>
              <p:nvSpPr>
                <p:cNvPr id="25629" name="Text Box 13"/>
                <p:cNvSpPr txBox="1">
                  <a:spLocks noChangeArrowheads="1"/>
                </p:cNvSpPr>
                <p:nvPr/>
              </p:nvSpPr>
              <p:spPr bwMode="auto">
                <a:xfrm>
                  <a:off x="113" y="3702"/>
                  <a:ext cx="1266" cy="305"/>
                </a:xfrm>
                <a:prstGeom prst="rect">
                  <a:avLst/>
                </a:prstGeom>
                <a:noFill/>
                <a:ln w="9525">
                  <a:noFill/>
                  <a:miter lim="800000"/>
                  <a:headEnd/>
                  <a:tailEnd/>
                </a:ln>
              </p:spPr>
              <p:txBody>
                <a:bodyPr>
                  <a:spAutoFit/>
                </a:bodyPr>
                <a:lstStyle/>
                <a:p>
                  <a:pPr fontAlgn="base">
                    <a:spcBef>
                      <a:spcPct val="50000"/>
                    </a:spcBef>
                    <a:spcAft>
                      <a:spcPct val="0"/>
                    </a:spcAft>
                  </a:pPr>
                  <a:r>
                    <a:rPr lang="en-US" sz="2400">
                      <a:solidFill>
                        <a:prstClr val="black"/>
                      </a:solidFill>
                      <a:latin typeface="Arial" charset="0"/>
                      <a:ea typeface="宋体" charset="-122"/>
                    </a:rPr>
                    <a:t>Performance</a:t>
                  </a:r>
                </a:p>
              </p:txBody>
            </p:sp>
            <p:cxnSp>
              <p:nvCxnSpPr>
                <p:cNvPr id="25630" name="AutoShape 15"/>
                <p:cNvCxnSpPr>
                  <a:cxnSpLocks noChangeShapeType="1"/>
                  <a:stCxn id="25628" idx="2"/>
                  <a:endCxn id="25629" idx="0"/>
                </p:cNvCxnSpPr>
                <p:nvPr/>
              </p:nvCxnSpPr>
              <p:spPr bwMode="auto">
                <a:xfrm rot="5400000">
                  <a:off x="720" y="2719"/>
                  <a:ext cx="1010" cy="957"/>
                </a:xfrm>
                <a:prstGeom prst="straightConnector1">
                  <a:avLst/>
                </a:prstGeom>
                <a:noFill/>
                <a:ln w="38100">
                  <a:solidFill>
                    <a:schemeClr val="tx1"/>
                  </a:solidFill>
                  <a:round/>
                  <a:headEnd type="triangle" w="lg" len="lg"/>
                  <a:tailEnd type="triangle" w="lg" len="lg"/>
                </a:ln>
              </p:spPr>
            </p:cxnSp>
            <p:cxnSp>
              <p:nvCxnSpPr>
                <p:cNvPr id="25631" name="AutoShape 16"/>
                <p:cNvCxnSpPr>
                  <a:cxnSpLocks noChangeShapeType="1"/>
                  <a:stCxn id="25628" idx="2"/>
                  <a:endCxn id="25626" idx="0"/>
                </p:cNvCxnSpPr>
                <p:nvPr/>
              </p:nvCxnSpPr>
              <p:spPr bwMode="auto">
                <a:xfrm rot="16200000" flipH="1">
                  <a:off x="1719" y="2677"/>
                  <a:ext cx="1010" cy="1041"/>
                </a:xfrm>
                <a:prstGeom prst="straightConnector1">
                  <a:avLst/>
                </a:prstGeom>
                <a:noFill/>
                <a:ln w="38100">
                  <a:solidFill>
                    <a:schemeClr val="tx1"/>
                  </a:solidFill>
                  <a:round/>
                  <a:headEnd type="triangle" w="lg" len="lg"/>
                  <a:tailEnd type="triangle" w="lg" len="lg"/>
                </a:ln>
              </p:spPr>
            </p:cxnSp>
            <p:cxnSp>
              <p:nvCxnSpPr>
                <p:cNvPr id="25632" name="AutoShape 17"/>
                <p:cNvCxnSpPr>
                  <a:cxnSpLocks noChangeShapeType="1"/>
                  <a:stCxn id="25629" idx="3"/>
                  <a:endCxn id="25626" idx="1"/>
                </p:cNvCxnSpPr>
                <p:nvPr/>
              </p:nvCxnSpPr>
              <p:spPr bwMode="auto">
                <a:xfrm flipV="1">
                  <a:off x="1379" y="3846"/>
                  <a:ext cx="866" cy="9"/>
                </a:xfrm>
                <a:prstGeom prst="straightConnector1">
                  <a:avLst/>
                </a:prstGeom>
                <a:noFill/>
                <a:ln w="38100">
                  <a:solidFill>
                    <a:srgbClr val="FF0000"/>
                  </a:solidFill>
                  <a:round/>
                  <a:headEnd type="triangle" w="lg" len="lg"/>
                  <a:tailEnd type="triangle" w="lg" len="lg"/>
                </a:ln>
              </p:spPr>
            </p:cxnSp>
            <p:sp>
              <p:nvSpPr>
                <p:cNvPr id="25633" name="Text Box 26"/>
                <p:cNvSpPr txBox="1">
                  <a:spLocks noChangeArrowheads="1"/>
                </p:cNvSpPr>
                <p:nvPr/>
              </p:nvSpPr>
              <p:spPr bwMode="auto">
                <a:xfrm>
                  <a:off x="521" y="3861"/>
                  <a:ext cx="2291" cy="288"/>
                </a:xfrm>
                <a:prstGeom prst="rect">
                  <a:avLst/>
                </a:prstGeom>
                <a:noFill/>
                <a:ln w="9525">
                  <a:noFill/>
                  <a:miter lim="800000"/>
                  <a:headEnd/>
                  <a:tailEnd/>
                </a:ln>
              </p:spPr>
              <p:txBody>
                <a:bodyPr>
                  <a:spAutoFit/>
                </a:bodyPr>
                <a:lstStyle/>
                <a:p>
                  <a:pPr fontAlgn="base">
                    <a:spcBef>
                      <a:spcPct val="50000"/>
                    </a:spcBef>
                    <a:spcAft>
                      <a:spcPct val="0"/>
                    </a:spcAft>
                  </a:pPr>
                  <a:r>
                    <a:rPr lang="en-US" sz="2400" dirty="0">
                      <a:solidFill>
                        <a:srgbClr val="FF0000"/>
                      </a:solidFill>
                      <a:latin typeface="Arial" charset="0"/>
                      <a:ea typeface="宋体" charset="-122"/>
                    </a:rPr>
                    <a:t>Tracking Control Charts</a:t>
                  </a:r>
                </a:p>
              </p:txBody>
            </p:sp>
          </p:grpSp>
        </p:grpSp>
      </p:grpSp>
      <p:grpSp>
        <p:nvGrpSpPr>
          <p:cNvPr id="6" name="Group 36"/>
          <p:cNvGrpSpPr>
            <a:grpSpLocks/>
          </p:cNvGrpSpPr>
          <p:nvPr/>
        </p:nvGrpSpPr>
        <p:grpSpPr bwMode="auto">
          <a:xfrm>
            <a:off x="0" y="1690688"/>
            <a:ext cx="5111750" cy="3455987"/>
            <a:chOff x="2426" y="1071"/>
            <a:chExt cx="3220" cy="2177"/>
          </a:xfrm>
        </p:grpSpPr>
        <p:sp>
          <p:nvSpPr>
            <p:cNvPr id="25615" name="AutoShape 35"/>
            <p:cNvSpPr>
              <a:spLocks noChangeArrowheads="1"/>
            </p:cNvSpPr>
            <p:nvPr/>
          </p:nvSpPr>
          <p:spPr bwMode="auto">
            <a:xfrm>
              <a:off x="2426" y="1071"/>
              <a:ext cx="3220" cy="2177"/>
            </a:xfrm>
            <a:prstGeom prst="triangle">
              <a:avLst>
                <a:gd name="adj" fmla="val 50000"/>
              </a:avLst>
            </a:prstGeom>
            <a:solidFill>
              <a:srgbClr val="FFFF00"/>
            </a:solidFill>
            <a:ln w="38100" algn="ctr">
              <a:solidFill>
                <a:schemeClr val="tx1"/>
              </a:solidFill>
              <a:miter lim="800000"/>
              <a:headEnd type="none" w="lg" len="lg"/>
              <a:tailEnd type="none" w="lg" len="lg"/>
            </a:ln>
          </p:spPr>
          <p:txBody>
            <a:bodyPr wrap="none" anchor="ctr"/>
            <a:lstStyle/>
            <a:p>
              <a:pPr fontAlgn="base">
                <a:spcBef>
                  <a:spcPct val="0"/>
                </a:spcBef>
                <a:spcAft>
                  <a:spcPct val="0"/>
                </a:spcAft>
              </a:pPr>
              <a:endParaRPr lang="en-US" dirty="0">
                <a:solidFill>
                  <a:prstClr val="black"/>
                </a:solidFill>
                <a:ea typeface="宋体" charset="-122"/>
              </a:endParaRPr>
            </a:p>
          </p:txBody>
        </p:sp>
        <p:grpSp>
          <p:nvGrpSpPr>
            <p:cNvPr id="7" name="Group 34"/>
            <p:cNvGrpSpPr>
              <a:grpSpLocks/>
            </p:cNvGrpSpPr>
            <p:nvPr/>
          </p:nvGrpSpPr>
          <p:grpSpPr bwMode="auto">
            <a:xfrm>
              <a:off x="2585" y="1631"/>
              <a:ext cx="3017" cy="1588"/>
              <a:chOff x="2608" y="1721"/>
              <a:chExt cx="3017" cy="1588"/>
            </a:xfrm>
          </p:grpSpPr>
          <p:sp>
            <p:nvSpPr>
              <p:cNvPr id="25617" name="Text Box 19"/>
              <p:cNvSpPr txBox="1">
                <a:spLocks noChangeArrowheads="1"/>
              </p:cNvSpPr>
              <p:nvPr/>
            </p:nvSpPr>
            <p:spPr bwMode="auto">
              <a:xfrm>
                <a:off x="3846" y="1721"/>
                <a:ext cx="522" cy="288"/>
              </a:xfrm>
              <a:prstGeom prst="rect">
                <a:avLst/>
              </a:prstGeom>
              <a:noFill/>
              <a:ln w="9525">
                <a:noFill/>
                <a:miter lim="800000"/>
                <a:headEnd/>
                <a:tailEnd/>
              </a:ln>
            </p:spPr>
            <p:txBody>
              <a:bodyPr>
                <a:spAutoFit/>
              </a:bodyPr>
              <a:lstStyle/>
              <a:p>
                <a:pPr fontAlgn="base">
                  <a:spcBef>
                    <a:spcPct val="50000"/>
                  </a:spcBef>
                  <a:spcAft>
                    <a:spcPct val="0"/>
                  </a:spcAft>
                </a:pPr>
                <a:r>
                  <a:rPr lang="en-US" sz="2400">
                    <a:solidFill>
                      <a:prstClr val="black"/>
                    </a:solidFill>
                    <a:latin typeface="Arial" charset="0"/>
                    <a:ea typeface="宋体" charset="-122"/>
                  </a:rPr>
                  <a:t>Cost</a:t>
                </a:r>
              </a:p>
            </p:txBody>
          </p:sp>
          <p:sp>
            <p:nvSpPr>
              <p:cNvPr id="25618" name="Text Box 20"/>
              <p:cNvSpPr txBox="1">
                <a:spLocks noChangeArrowheads="1"/>
              </p:cNvSpPr>
              <p:nvPr/>
            </p:nvSpPr>
            <p:spPr bwMode="auto">
              <a:xfrm>
                <a:off x="2608" y="3021"/>
                <a:ext cx="1225" cy="288"/>
              </a:xfrm>
              <a:prstGeom prst="rect">
                <a:avLst/>
              </a:prstGeom>
              <a:noFill/>
              <a:ln w="9525">
                <a:noFill/>
                <a:miter lim="800000"/>
                <a:headEnd/>
                <a:tailEnd/>
              </a:ln>
            </p:spPr>
            <p:txBody>
              <a:bodyPr>
                <a:spAutoFit/>
              </a:bodyPr>
              <a:lstStyle/>
              <a:p>
                <a:pPr fontAlgn="base">
                  <a:spcBef>
                    <a:spcPct val="50000"/>
                  </a:spcBef>
                  <a:spcAft>
                    <a:spcPct val="0"/>
                  </a:spcAft>
                </a:pPr>
                <a:r>
                  <a:rPr lang="en-US" sz="2400">
                    <a:solidFill>
                      <a:prstClr val="black"/>
                    </a:solidFill>
                    <a:latin typeface="Arial" charset="0"/>
                    <a:ea typeface="宋体" charset="-122"/>
                  </a:rPr>
                  <a:t>Performance</a:t>
                </a:r>
              </a:p>
            </p:txBody>
          </p:sp>
          <p:sp>
            <p:nvSpPr>
              <p:cNvPr id="25619" name="Text Box 21"/>
              <p:cNvSpPr txBox="1">
                <a:spLocks noChangeArrowheads="1"/>
              </p:cNvSpPr>
              <p:nvPr/>
            </p:nvSpPr>
            <p:spPr bwMode="auto">
              <a:xfrm>
                <a:off x="4627" y="3021"/>
                <a:ext cx="998" cy="288"/>
              </a:xfrm>
              <a:prstGeom prst="rect">
                <a:avLst/>
              </a:prstGeom>
              <a:noFill/>
              <a:ln w="9525">
                <a:noFill/>
                <a:miter lim="800000"/>
                <a:headEnd/>
                <a:tailEnd/>
              </a:ln>
            </p:spPr>
            <p:txBody>
              <a:bodyPr>
                <a:spAutoFit/>
              </a:bodyPr>
              <a:lstStyle/>
              <a:p>
                <a:pPr fontAlgn="base">
                  <a:spcBef>
                    <a:spcPct val="50000"/>
                  </a:spcBef>
                  <a:spcAft>
                    <a:spcPct val="0"/>
                  </a:spcAft>
                </a:pPr>
                <a:r>
                  <a:rPr lang="en-US" sz="2400">
                    <a:solidFill>
                      <a:prstClr val="black"/>
                    </a:solidFill>
                    <a:latin typeface="Arial" charset="0"/>
                    <a:ea typeface="宋体" charset="-122"/>
                  </a:rPr>
                  <a:t>Schedule</a:t>
                </a:r>
              </a:p>
            </p:txBody>
          </p:sp>
          <p:cxnSp>
            <p:nvCxnSpPr>
              <p:cNvPr id="25620" name="AutoShape 22"/>
              <p:cNvCxnSpPr>
                <a:cxnSpLocks noChangeShapeType="1"/>
                <a:stCxn id="25617" idx="2"/>
                <a:endCxn id="25618" idx="0"/>
              </p:cNvCxnSpPr>
              <p:nvPr/>
            </p:nvCxnSpPr>
            <p:spPr bwMode="auto">
              <a:xfrm rot="5400000">
                <a:off x="3158" y="2072"/>
                <a:ext cx="1012" cy="887"/>
              </a:xfrm>
              <a:prstGeom prst="straightConnector1">
                <a:avLst/>
              </a:prstGeom>
              <a:noFill/>
              <a:ln w="38100">
                <a:solidFill>
                  <a:srgbClr val="FF0000"/>
                </a:solidFill>
                <a:round/>
                <a:headEnd type="triangle" w="lg" len="lg"/>
                <a:tailEnd type="triangle" w="lg" len="lg"/>
              </a:ln>
            </p:spPr>
          </p:cxnSp>
          <p:cxnSp>
            <p:nvCxnSpPr>
              <p:cNvPr id="25621" name="AutoShape 23"/>
              <p:cNvCxnSpPr>
                <a:cxnSpLocks noChangeShapeType="1"/>
                <a:stCxn id="25617" idx="2"/>
                <a:endCxn id="25619" idx="0"/>
              </p:cNvCxnSpPr>
              <p:nvPr/>
            </p:nvCxnSpPr>
            <p:spPr bwMode="auto">
              <a:xfrm rot="16200000" flipH="1">
                <a:off x="4111" y="2006"/>
                <a:ext cx="1012" cy="1019"/>
              </a:xfrm>
              <a:prstGeom prst="straightConnector1">
                <a:avLst/>
              </a:prstGeom>
              <a:noFill/>
              <a:ln w="38100">
                <a:solidFill>
                  <a:srgbClr val="FF0000"/>
                </a:solidFill>
                <a:round/>
                <a:headEnd type="triangle" w="lg" len="lg"/>
                <a:tailEnd type="triangle" w="lg" len="lg"/>
              </a:ln>
            </p:spPr>
          </p:cxnSp>
          <p:cxnSp>
            <p:nvCxnSpPr>
              <p:cNvPr id="25622" name="AutoShape 24"/>
              <p:cNvCxnSpPr>
                <a:cxnSpLocks noChangeShapeType="1"/>
                <a:stCxn id="25618" idx="3"/>
                <a:endCxn id="25619" idx="1"/>
              </p:cNvCxnSpPr>
              <p:nvPr/>
            </p:nvCxnSpPr>
            <p:spPr bwMode="auto">
              <a:xfrm>
                <a:off x="3833" y="3165"/>
                <a:ext cx="794" cy="0"/>
              </a:xfrm>
              <a:prstGeom prst="straightConnector1">
                <a:avLst/>
              </a:prstGeom>
              <a:noFill/>
              <a:ln w="38100">
                <a:solidFill>
                  <a:srgbClr val="FF0000"/>
                </a:solidFill>
                <a:round/>
                <a:headEnd type="triangle" w="lg" len="lg"/>
                <a:tailEnd type="triangle" w="lg" len="lg"/>
              </a:ln>
            </p:spPr>
          </p:cxnSp>
          <p:sp>
            <p:nvSpPr>
              <p:cNvPr id="25623" name="Text Box 33"/>
              <p:cNvSpPr txBox="1">
                <a:spLocks noChangeArrowheads="1"/>
              </p:cNvSpPr>
              <p:nvPr/>
            </p:nvSpPr>
            <p:spPr bwMode="auto">
              <a:xfrm>
                <a:off x="3765" y="2500"/>
                <a:ext cx="794" cy="518"/>
              </a:xfrm>
              <a:prstGeom prst="rect">
                <a:avLst/>
              </a:prstGeom>
              <a:noFill/>
              <a:ln w="9525">
                <a:noFill/>
                <a:miter lim="800000"/>
                <a:headEnd/>
                <a:tailEnd/>
              </a:ln>
            </p:spPr>
            <p:txBody>
              <a:bodyPr>
                <a:spAutoFit/>
              </a:bodyPr>
              <a:lstStyle/>
              <a:p>
                <a:pPr fontAlgn="base">
                  <a:spcBef>
                    <a:spcPct val="50000"/>
                  </a:spcBef>
                  <a:spcAft>
                    <a:spcPct val="0"/>
                  </a:spcAft>
                </a:pPr>
                <a:r>
                  <a:rPr lang="en-US" sz="2400" dirty="0">
                    <a:solidFill>
                      <a:srgbClr val="FF0000"/>
                    </a:solidFill>
                    <a:latin typeface="Arial" charset="0"/>
                    <a:ea typeface="宋体" charset="-122"/>
                  </a:rPr>
                  <a:t>Earned Value</a:t>
                </a:r>
              </a:p>
            </p:txBody>
          </p:sp>
        </p:grpSp>
      </p:grpSp>
      <p:grpSp>
        <p:nvGrpSpPr>
          <p:cNvPr id="8" name="Group 37"/>
          <p:cNvGrpSpPr>
            <a:grpSpLocks/>
          </p:cNvGrpSpPr>
          <p:nvPr/>
        </p:nvGrpSpPr>
        <p:grpSpPr bwMode="auto">
          <a:xfrm>
            <a:off x="3805238" y="1325563"/>
            <a:ext cx="4856162" cy="2495550"/>
            <a:chOff x="179388" y="1268413"/>
            <a:chExt cx="5005387" cy="2606675"/>
          </a:xfrm>
        </p:grpSpPr>
        <p:sp>
          <p:nvSpPr>
            <p:cNvPr id="25606" name="Rectangle 31"/>
            <p:cNvSpPr>
              <a:spLocks noChangeArrowheads="1"/>
            </p:cNvSpPr>
            <p:nvPr/>
          </p:nvSpPr>
          <p:spPr bwMode="auto">
            <a:xfrm>
              <a:off x="179388" y="1268413"/>
              <a:ext cx="5005387" cy="2520950"/>
            </a:xfrm>
            <a:prstGeom prst="rect">
              <a:avLst/>
            </a:prstGeom>
            <a:solidFill>
              <a:srgbClr val="FFFFFF"/>
            </a:solidFill>
            <a:ln w="38100" algn="ctr">
              <a:solidFill>
                <a:schemeClr val="tx1"/>
              </a:solidFill>
              <a:miter lim="800000"/>
              <a:headEnd type="none" w="lg" len="lg"/>
              <a:tailEnd type="none" w="lg" len="lg"/>
            </a:ln>
          </p:spPr>
          <p:txBody>
            <a:bodyPr wrap="none" anchor="ctr"/>
            <a:lstStyle/>
            <a:p>
              <a:pPr fontAlgn="base">
                <a:spcBef>
                  <a:spcPct val="0"/>
                </a:spcBef>
                <a:spcAft>
                  <a:spcPct val="0"/>
                </a:spcAft>
              </a:pPr>
              <a:endParaRPr lang="en-US" dirty="0">
                <a:solidFill>
                  <a:prstClr val="black"/>
                </a:solidFill>
                <a:ea typeface="宋体" charset="-122"/>
              </a:endParaRPr>
            </a:p>
          </p:txBody>
        </p:sp>
        <p:grpSp>
          <p:nvGrpSpPr>
            <p:cNvPr id="9" name="Group 28"/>
            <p:cNvGrpSpPr>
              <a:grpSpLocks/>
            </p:cNvGrpSpPr>
            <p:nvPr/>
          </p:nvGrpSpPr>
          <p:grpSpPr bwMode="auto">
            <a:xfrm>
              <a:off x="179389" y="1304925"/>
              <a:ext cx="4789488" cy="2570163"/>
              <a:chOff x="113" y="822"/>
              <a:chExt cx="3017" cy="1619"/>
            </a:xfrm>
          </p:grpSpPr>
          <p:sp>
            <p:nvSpPr>
              <p:cNvPr id="25608" name="Text Box 25"/>
              <p:cNvSpPr txBox="1">
                <a:spLocks noChangeArrowheads="1"/>
              </p:cNvSpPr>
              <p:nvPr/>
            </p:nvSpPr>
            <p:spPr bwMode="auto">
              <a:xfrm>
                <a:off x="2132" y="1185"/>
                <a:ext cx="976" cy="518"/>
              </a:xfrm>
              <a:prstGeom prst="rect">
                <a:avLst/>
              </a:prstGeom>
              <a:noFill/>
              <a:ln w="9525">
                <a:noFill/>
                <a:miter lim="800000"/>
                <a:headEnd/>
                <a:tailEnd/>
              </a:ln>
            </p:spPr>
            <p:txBody>
              <a:bodyPr>
                <a:spAutoFit/>
              </a:bodyPr>
              <a:lstStyle/>
              <a:p>
                <a:pPr fontAlgn="base">
                  <a:spcBef>
                    <a:spcPct val="50000"/>
                  </a:spcBef>
                  <a:spcAft>
                    <a:spcPct val="0"/>
                  </a:spcAft>
                </a:pPr>
                <a:r>
                  <a:rPr lang="en-US" sz="2400" dirty="0">
                    <a:solidFill>
                      <a:srgbClr val="FF0000"/>
                    </a:solidFill>
                    <a:latin typeface="Arial" charset="0"/>
                    <a:ea typeface="宋体" charset="-122"/>
                  </a:rPr>
                  <a:t>Project  S-Curves</a:t>
                </a:r>
              </a:p>
            </p:txBody>
          </p:sp>
          <p:sp>
            <p:nvSpPr>
              <p:cNvPr id="25609" name="Text Box 4"/>
              <p:cNvSpPr txBox="1">
                <a:spLocks noChangeArrowheads="1"/>
              </p:cNvSpPr>
              <p:nvPr/>
            </p:nvSpPr>
            <p:spPr bwMode="auto">
              <a:xfrm>
                <a:off x="1406" y="822"/>
                <a:ext cx="627" cy="304"/>
              </a:xfrm>
              <a:prstGeom prst="rect">
                <a:avLst/>
              </a:prstGeom>
              <a:noFill/>
              <a:ln w="9525">
                <a:noFill/>
                <a:miter lim="800000"/>
                <a:headEnd/>
                <a:tailEnd/>
              </a:ln>
            </p:spPr>
            <p:txBody>
              <a:bodyPr>
                <a:spAutoFit/>
              </a:bodyPr>
              <a:lstStyle/>
              <a:p>
                <a:pPr fontAlgn="base">
                  <a:spcBef>
                    <a:spcPct val="50000"/>
                  </a:spcBef>
                  <a:spcAft>
                    <a:spcPct val="0"/>
                  </a:spcAft>
                </a:pPr>
                <a:r>
                  <a:rPr lang="en-US" sz="2400">
                    <a:solidFill>
                      <a:prstClr val="black"/>
                    </a:solidFill>
                    <a:latin typeface="Arial" charset="0"/>
                    <a:ea typeface="宋体" charset="-122"/>
                  </a:rPr>
                  <a:t>Cost</a:t>
                </a:r>
              </a:p>
            </p:txBody>
          </p:sp>
          <p:sp>
            <p:nvSpPr>
              <p:cNvPr id="25610" name="Text Box 5"/>
              <p:cNvSpPr txBox="1">
                <a:spLocks noChangeArrowheads="1"/>
              </p:cNvSpPr>
              <p:nvPr/>
            </p:nvSpPr>
            <p:spPr bwMode="auto">
              <a:xfrm>
                <a:off x="113" y="2137"/>
                <a:ext cx="1328" cy="304"/>
              </a:xfrm>
              <a:prstGeom prst="rect">
                <a:avLst/>
              </a:prstGeom>
              <a:noFill/>
              <a:ln w="9525">
                <a:noFill/>
                <a:miter lim="800000"/>
                <a:headEnd/>
                <a:tailEnd/>
              </a:ln>
            </p:spPr>
            <p:txBody>
              <a:bodyPr>
                <a:spAutoFit/>
              </a:bodyPr>
              <a:lstStyle/>
              <a:p>
                <a:pPr fontAlgn="base">
                  <a:spcBef>
                    <a:spcPct val="50000"/>
                  </a:spcBef>
                  <a:spcAft>
                    <a:spcPct val="0"/>
                  </a:spcAft>
                </a:pPr>
                <a:r>
                  <a:rPr lang="en-US" sz="2400">
                    <a:solidFill>
                      <a:prstClr val="black"/>
                    </a:solidFill>
                    <a:latin typeface="Arial" charset="0"/>
                    <a:ea typeface="宋体" charset="-122"/>
                  </a:rPr>
                  <a:t>Performance</a:t>
                </a:r>
              </a:p>
            </p:txBody>
          </p:sp>
          <p:sp>
            <p:nvSpPr>
              <p:cNvPr id="25611" name="Text Box 6"/>
              <p:cNvSpPr txBox="1">
                <a:spLocks noChangeArrowheads="1"/>
              </p:cNvSpPr>
              <p:nvPr/>
            </p:nvSpPr>
            <p:spPr bwMode="auto">
              <a:xfrm>
                <a:off x="2132" y="2137"/>
                <a:ext cx="998" cy="288"/>
              </a:xfrm>
              <a:prstGeom prst="rect">
                <a:avLst/>
              </a:prstGeom>
              <a:noFill/>
              <a:ln w="9525">
                <a:noFill/>
                <a:miter lim="800000"/>
                <a:headEnd/>
                <a:tailEnd/>
              </a:ln>
            </p:spPr>
            <p:txBody>
              <a:bodyPr>
                <a:spAutoFit/>
              </a:bodyPr>
              <a:lstStyle/>
              <a:p>
                <a:pPr fontAlgn="base">
                  <a:spcBef>
                    <a:spcPct val="50000"/>
                  </a:spcBef>
                  <a:spcAft>
                    <a:spcPct val="0"/>
                  </a:spcAft>
                </a:pPr>
                <a:r>
                  <a:rPr lang="en-US" sz="2400">
                    <a:solidFill>
                      <a:prstClr val="black"/>
                    </a:solidFill>
                    <a:latin typeface="Arial" charset="0"/>
                    <a:ea typeface="宋体" charset="-122"/>
                  </a:rPr>
                  <a:t>Schedule</a:t>
                </a:r>
              </a:p>
            </p:txBody>
          </p:sp>
          <p:cxnSp>
            <p:nvCxnSpPr>
              <p:cNvPr id="25612" name="AutoShape 7"/>
              <p:cNvCxnSpPr>
                <a:cxnSpLocks noChangeShapeType="1"/>
                <a:stCxn id="25609" idx="2"/>
                <a:endCxn id="25610" idx="0"/>
              </p:cNvCxnSpPr>
              <p:nvPr/>
            </p:nvCxnSpPr>
            <p:spPr bwMode="auto">
              <a:xfrm rot="5400000">
                <a:off x="743" y="1160"/>
                <a:ext cx="1011" cy="943"/>
              </a:xfrm>
              <a:prstGeom prst="straightConnector1">
                <a:avLst/>
              </a:prstGeom>
              <a:noFill/>
              <a:ln w="38100">
                <a:solidFill>
                  <a:schemeClr val="tx1"/>
                </a:solidFill>
                <a:round/>
                <a:headEnd type="triangle" w="lg" len="lg"/>
                <a:tailEnd type="triangle" w="lg" len="lg"/>
              </a:ln>
            </p:spPr>
          </p:cxnSp>
          <p:cxnSp>
            <p:nvCxnSpPr>
              <p:cNvPr id="25613" name="AutoShape 8"/>
              <p:cNvCxnSpPr>
                <a:cxnSpLocks noChangeShapeType="1"/>
                <a:stCxn id="25609" idx="2"/>
                <a:endCxn id="25611" idx="0"/>
              </p:cNvCxnSpPr>
              <p:nvPr/>
            </p:nvCxnSpPr>
            <p:spPr bwMode="auto">
              <a:xfrm rot="16200000" flipH="1">
                <a:off x="1670" y="1176"/>
                <a:ext cx="1011" cy="911"/>
              </a:xfrm>
              <a:prstGeom prst="straightConnector1">
                <a:avLst/>
              </a:prstGeom>
              <a:noFill/>
              <a:ln w="38100">
                <a:solidFill>
                  <a:srgbClr val="FF0000"/>
                </a:solidFill>
                <a:round/>
                <a:headEnd type="triangle" w="lg" len="lg"/>
                <a:tailEnd type="triangle" w="lg" len="lg"/>
              </a:ln>
            </p:spPr>
          </p:cxnSp>
          <p:cxnSp>
            <p:nvCxnSpPr>
              <p:cNvPr id="25614" name="AutoShape 9"/>
              <p:cNvCxnSpPr>
                <a:cxnSpLocks noChangeShapeType="1"/>
                <a:stCxn id="25610" idx="3"/>
                <a:endCxn id="25611" idx="1"/>
              </p:cNvCxnSpPr>
              <p:nvPr/>
            </p:nvCxnSpPr>
            <p:spPr bwMode="auto">
              <a:xfrm flipV="1">
                <a:off x="1441" y="2281"/>
                <a:ext cx="691" cy="8"/>
              </a:xfrm>
              <a:prstGeom prst="straightConnector1">
                <a:avLst/>
              </a:prstGeom>
              <a:noFill/>
              <a:ln w="38100">
                <a:solidFill>
                  <a:schemeClr val="tx1"/>
                </a:solidFill>
                <a:round/>
                <a:headEnd type="triangle" w="lg" len="lg"/>
                <a:tailEnd type="triangle" w="lg" len="lg"/>
              </a:ln>
            </p:spPr>
          </p:cxnSp>
        </p:grpSp>
      </p:grpSp>
      <p:sp>
        <p:nvSpPr>
          <p:cNvPr id="2" name="Slide Number Placeholder 1"/>
          <p:cNvSpPr>
            <a:spLocks noGrp="1"/>
          </p:cNvSpPr>
          <p:nvPr>
            <p:ph type="sldNum" sz="quarter" idx="10"/>
          </p:nvPr>
        </p:nvSpPr>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a:t>
            </a:r>
            <a:fld id="{B6CD5460-386A-4B61-863E-7A8A602F0A16}" type="slidenum">
              <a:rPr lang="en-US">
                <a:solidFill>
                  <a:srgbClr val="045C75"/>
                </a:solidFill>
                <a:cs typeface="Arial" charset="0"/>
              </a:rPr>
              <a:pPr fontAlgn="base">
                <a:spcBef>
                  <a:spcPct val="0"/>
                </a:spcBef>
                <a:spcAft>
                  <a:spcPct val="0"/>
                </a:spcAft>
                <a:defRPr/>
              </a:pPr>
              <a:t>67</a:t>
            </a:fld>
            <a:endParaRPr lang="en-US">
              <a:solidFill>
                <a:srgbClr val="045C75"/>
              </a:solidFill>
              <a:cs typeface="Arial" charset="0"/>
            </a:endParaRPr>
          </a:p>
        </p:txBody>
      </p:sp>
    </p:spTree>
    <p:extLst>
      <p:ext uri="{BB962C8B-B14F-4D97-AF65-F5344CB8AC3E}">
        <p14:creationId xmlns:p14="http://schemas.microsoft.com/office/powerpoint/2010/main" val="3651041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3375" y="273050"/>
            <a:ext cx="2656496" cy="584775"/>
          </a:xfrm>
          <a:prstGeom prst="rect">
            <a:avLst/>
          </a:prstGeom>
          <a:noFill/>
        </p:spPr>
        <p:txBody>
          <a:bodyPr wrap="none">
            <a:spAutoFit/>
          </a:bodyPr>
          <a:lstStyle/>
          <a:p>
            <a:pPr>
              <a:buFontTx/>
              <a:buNone/>
            </a:pPr>
            <a:r>
              <a:rPr lang="zh-CN" altLang="en-US" sz="3200" b="1" dirty="0">
                <a:solidFill>
                  <a:srgbClr val="F2F2F2"/>
                </a:solidFill>
                <a:latin typeface="Arial" charset="0"/>
                <a:ea typeface="宋体" charset="-122"/>
              </a:rPr>
              <a:t>挣值分析方法</a:t>
            </a:r>
          </a:p>
        </p:txBody>
      </p:sp>
      <p:sp>
        <p:nvSpPr>
          <p:cNvPr id="46083" name="AutoShape 5"/>
          <p:cNvSpPr>
            <a:spLocks noChangeArrowheads="1"/>
          </p:cNvSpPr>
          <p:nvPr/>
        </p:nvSpPr>
        <p:spPr bwMode="auto">
          <a:xfrm>
            <a:off x="7620000" y="0"/>
            <a:ext cx="1524000" cy="838200"/>
          </a:xfrm>
          <a:prstGeom prst="irregularSeal1">
            <a:avLst/>
          </a:prstGeom>
          <a:noFill/>
          <a:ln w="38100">
            <a:solidFill>
              <a:srgbClr val="FF0000"/>
            </a:solidFill>
            <a:miter lim="800000"/>
            <a:headEnd/>
            <a:tailEnd/>
          </a:ln>
        </p:spPr>
        <p:txBody>
          <a:bodyPr wrap="none" anchor="ctr"/>
          <a:lstStyle/>
          <a:p>
            <a:pPr algn="ctr">
              <a:buFontTx/>
              <a:buNone/>
            </a:pPr>
            <a:r>
              <a:rPr lang="zh-CN" altLang="en-US">
                <a:solidFill>
                  <a:srgbClr val="FF0000"/>
                </a:solidFill>
                <a:latin typeface="Arial" charset="0"/>
                <a:ea typeface="宋体" charset="-122"/>
              </a:rPr>
              <a:t>重点</a:t>
            </a:r>
          </a:p>
        </p:txBody>
      </p:sp>
      <p:sp>
        <p:nvSpPr>
          <p:cNvPr id="6" name="Text Box 3"/>
          <p:cNvSpPr txBox="1">
            <a:spLocks noChangeArrowheads="1"/>
          </p:cNvSpPr>
          <p:nvPr/>
        </p:nvSpPr>
        <p:spPr bwMode="auto">
          <a:xfrm>
            <a:off x="5000625" y="1038225"/>
            <a:ext cx="4143375" cy="461963"/>
          </a:xfrm>
          <a:prstGeom prst="rect">
            <a:avLst/>
          </a:prstGeom>
          <a:noFill/>
          <a:ln w="3175" cmpd="thinThick">
            <a:solidFill>
              <a:schemeClr val="accent1">
                <a:lumMod val="20000"/>
                <a:lumOff val="80000"/>
              </a:schemeClr>
            </a:solidFill>
            <a:miter lim="800000"/>
            <a:headEnd/>
            <a:tailEnd/>
          </a:ln>
          <a:effectLst/>
        </p:spPr>
        <p:txBody>
          <a:bodyPr>
            <a:spAutoFit/>
          </a:bodyPr>
          <a:lstStyle/>
          <a:p>
            <a:pPr algn="ctr">
              <a:buFontTx/>
              <a:buNone/>
              <a:defRPr/>
            </a:pPr>
            <a:r>
              <a:rPr lang="zh-CN" altLang="en-US" sz="2400" b="1" dirty="0">
                <a:solidFill>
                  <a:srgbClr val="FF0000"/>
                </a:solidFill>
                <a:latin typeface="Arial" charset="0"/>
              </a:rPr>
              <a:t>二、挣值分析方法中的变量</a:t>
            </a:r>
          </a:p>
        </p:txBody>
      </p:sp>
      <p:sp>
        <p:nvSpPr>
          <p:cNvPr id="46086" name="Rectangle 6"/>
          <p:cNvSpPr txBox="1">
            <a:spLocks noChangeArrowheads="1"/>
          </p:cNvSpPr>
          <p:nvPr/>
        </p:nvSpPr>
        <p:spPr bwMode="auto">
          <a:xfrm>
            <a:off x="-2096" y="1371654"/>
            <a:ext cx="9286875" cy="5159041"/>
          </a:xfrm>
          <a:prstGeom prst="rect">
            <a:avLst/>
          </a:prstGeom>
          <a:noFill/>
          <a:ln w="9525">
            <a:noFill/>
            <a:miter lim="800000"/>
            <a:headEnd/>
            <a:tailEnd/>
          </a:ln>
        </p:spPr>
        <p:txBody>
          <a:bodyPr lIns="0" rIns="360000">
            <a:spAutoFit/>
          </a:bodyPr>
          <a:lstStyle/>
          <a:p>
            <a:pPr indent="457200">
              <a:lnSpc>
                <a:spcPct val="140000"/>
              </a:lnSpc>
              <a:spcBef>
                <a:spcPct val="20000"/>
              </a:spcBef>
              <a:buFont typeface="Wingdings" pitchFamily="2" charset="2"/>
              <a:buNone/>
            </a:pPr>
            <a:r>
              <a:rPr lang="en-US" altLang="zh-CN" sz="2200" b="1" dirty="0">
                <a:solidFill>
                  <a:srgbClr val="C00000"/>
                </a:solidFill>
                <a:latin typeface="楷体" pitchFamily="49" charset="-122"/>
                <a:ea typeface="楷体" pitchFamily="49" charset="-122"/>
              </a:rPr>
              <a:t>1. </a:t>
            </a:r>
            <a:r>
              <a:rPr lang="zh-CN" altLang="en-US" sz="2200" b="1" dirty="0">
                <a:solidFill>
                  <a:srgbClr val="C00000"/>
                </a:solidFill>
                <a:latin typeface="楷体" pitchFamily="49" charset="-122"/>
                <a:ea typeface="楷体" pitchFamily="49" charset="-122"/>
              </a:rPr>
              <a:t>三个关键变量</a:t>
            </a:r>
            <a:endParaRPr lang="en-US" altLang="zh-CN" sz="2200" b="1" dirty="0">
              <a:solidFill>
                <a:srgbClr val="C00000"/>
              </a:solidFill>
              <a:latin typeface="楷体" pitchFamily="49" charset="-122"/>
              <a:ea typeface="楷体" pitchFamily="49" charset="-122"/>
            </a:endParaRPr>
          </a:p>
          <a:p>
            <a:pPr indent="457200">
              <a:lnSpc>
                <a:spcPct val="110000"/>
              </a:lnSpc>
              <a:spcBef>
                <a:spcPct val="20000"/>
              </a:spcBef>
              <a:buFont typeface="Wingdings" pitchFamily="2" charset="2"/>
              <a:buNone/>
            </a:pPr>
            <a:r>
              <a:rPr lang="en-US" altLang="zh-CN" sz="2200" b="1" dirty="0">
                <a:solidFill>
                  <a:srgbClr val="002060"/>
                </a:solidFill>
                <a:latin typeface="楷体" pitchFamily="49" charset="-122"/>
                <a:ea typeface="楷体" pitchFamily="49" charset="-122"/>
              </a:rPr>
              <a:t>⑴ </a:t>
            </a:r>
            <a:r>
              <a:rPr lang="zh-CN" altLang="en-US" sz="2200" b="1" dirty="0">
                <a:solidFill>
                  <a:srgbClr val="002060"/>
                </a:solidFill>
                <a:latin typeface="楷体" pitchFamily="49" charset="-122"/>
                <a:ea typeface="楷体" pitchFamily="49" charset="-122"/>
              </a:rPr>
              <a:t>计划工作量的预算成本</a:t>
            </a:r>
            <a:r>
              <a:rPr lang="en-US" altLang="zh-CN" sz="2200" b="1" dirty="0">
                <a:solidFill>
                  <a:srgbClr val="002060"/>
                </a:solidFill>
                <a:latin typeface="楷体" pitchFamily="49" charset="-122"/>
                <a:ea typeface="楷体" pitchFamily="49" charset="-122"/>
              </a:rPr>
              <a:t>——BCWS(Budgeted Cost of Work Scheduled</a:t>
            </a:r>
            <a:r>
              <a:rPr lang="zh-CN" altLang="en-US" sz="2200" b="1" dirty="0">
                <a:solidFill>
                  <a:srgbClr val="002060"/>
                </a:solidFill>
                <a:latin typeface="楷体" pitchFamily="49" charset="-122"/>
                <a:ea typeface="楷体" pitchFamily="49" charset="-122"/>
              </a:rPr>
              <a:t>，也叫</a:t>
            </a:r>
            <a:r>
              <a:rPr lang="en-US" altLang="zh-CN" sz="2200" b="1" dirty="0">
                <a:solidFill>
                  <a:srgbClr val="002060"/>
                </a:solidFill>
                <a:latin typeface="楷体" pitchFamily="49" charset="-122"/>
                <a:ea typeface="楷体" pitchFamily="49" charset="-122"/>
              </a:rPr>
              <a:t>PV</a:t>
            </a:r>
            <a:r>
              <a:rPr lang="zh-CN" altLang="en-US" sz="2200" b="1" dirty="0">
                <a:solidFill>
                  <a:srgbClr val="002060"/>
                </a:solidFill>
                <a:latin typeface="楷体" pitchFamily="49" charset="-122"/>
                <a:ea typeface="楷体" pitchFamily="49" charset="-122"/>
              </a:rPr>
              <a:t>，即</a:t>
            </a:r>
            <a:r>
              <a:rPr lang="en-US" altLang="zh-CN" sz="2200" b="1" dirty="0">
                <a:solidFill>
                  <a:srgbClr val="002060"/>
                </a:solidFill>
                <a:latin typeface="楷体" pitchFamily="49" charset="-122"/>
                <a:ea typeface="楷体" pitchFamily="49" charset="-122"/>
              </a:rPr>
              <a:t>Plan Value)</a:t>
            </a:r>
          </a:p>
          <a:p>
            <a:pPr indent="457200">
              <a:lnSpc>
                <a:spcPct val="110000"/>
              </a:lnSpc>
              <a:spcBef>
                <a:spcPct val="20000"/>
              </a:spcBef>
              <a:buFont typeface="Wingdings" pitchFamily="2" charset="2"/>
              <a:buNone/>
            </a:pPr>
            <a:r>
              <a:rPr lang="zh-CN" altLang="en-US" sz="2200" dirty="0">
                <a:solidFill>
                  <a:srgbClr val="002060"/>
                </a:solidFill>
                <a:latin typeface="楷体" pitchFamily="49" charset="-122"/>
                <a:ea typeface="楷体" pitchFamily="49" charset="-122"/>
              </a:rPr>
              <a:t>按预算价格和计划工作量计算的某项活动成本。</a:t>
            </a:r>
          </a:p>
          <a:p>
            <a:pPr indent="457200" algn="ctr">
              <a:lnSpc>
                <a:spcPct val="110000"/>
              </a:lnSpc>
              <a:spcBef>
                <a:spcPct val="20000"/>
              </a:spcBef>
              <a:buFont typeface="Wingdings" pitchFamily="2" charset="2"/>
              <a:buNone/>
            </a:pPr>
            <a:r>
              <a:rPr lang="en-US" altLang="zh-CN" sz="2200" b="1" dirty="0">
                <a:solidFill>
                  <a:srgbClr val="FF0000"/>
                </a:solidFill>
                <a:latin typeface="楷体" pitchFamily="49" charset="-122"/>
                <a:ea typeface="楷体" pitchFamily="49" charset="-122"/>
              </a:rPr>
              <a:t>BCWS=</a:t>
            </a:r>
            <a:r>
              <a:rPr lang="zh-CN" altLang="en-US" sz="2200" b="1" dirty="0">
                <a:solidFill>
                  <a:srgbClr val="FF0000"/>
                </a:solidFill>
                <a:latin typeface="楷体" pitchFamily="49" charset="-122"/>
                <a:ea typeface="楷体" pitchFamily="49" charset="-122"/>
              </a:rPr>
              <a:t>项目计划工作量</a:t>
            </a:r>
            <a:r>
              <a:rPr lang="en-US" altLang="zh-CN" sz="2200" b="1" dirty="0">
                <a:solidFill>
                  <a:srgbClr val="FF0000"/>
                </a:solidFill>
                <a:latin typeface="楷体" pitchFamily="49" charset="-122"/>
                <a:ea typeface="楷体" pitchFamily="49" charset="-122"/>
              </a:rPr>
              <a:t>×</a:t>
            </a:r>
            <a:r>
              <a:rPr lang="zh-CN" altLang="en-US" sz="2200" b="1" dirty="0">
                <a:solidFill>
                  <a:srgbClr val="FF0000"/>
                </a:solidFill>
                <a:latin typeface="楷体" pitchFamily="49" charset="-122"/>
                <a:ea typeface="楷体" pitchFamily="49" charset="-122"/>
              </a:rPr>
              <a:t>项目总预算成本</a:t>
            </a:r>
          </a:p>
          <a:p>
            <a:pPr indent="457200">
              <a:lnSpc>
                <a:spcPct val="110000"/>
              </a:lnSpc>
              <a:spcBef>
                <a:spcPct val="20000"/>
              </a:spcBef>
              <a:buFont typeface="Wingdings" pitchFamily="2" charset="2"/>
              <a:buNone/>
            </a:pPr>
            <a:r>
              <a:rPr lang="zh-CN" altLang="en-US" sz="2200" b="1" dirty="0">
                <a:solidFill>
                  <a:srgbClr val="002060"/>
                </a:solidFill>
                <a:latin typeface="楷体" pitchFamily="49" charset="-122"/>
                <a:ea typeface="楷体" pitchFamily="49" charset="-122"/>
              </a:rPr>
              <a:t>⑵项目已完成工作量的实际成本</a:t>
            </a:r>
            <a:r>
              <a:rPr lang="en-US" altLang="zh-CN" sz="2200" b="1" dirty="0">
                <a:solidFill>
                  <a:srgbClr val="002060"/>
                </a:solidFill>
                <a:latin typeface="楷体" pitchFamily="49" charset="-122"/>
                <a:ea typeface="楷体" pitchFamily="49" charset="-122"/>
              </a:rPr>
              <a:t>——ACWP (Actual Cost of Work Performance</a:t>
            </a:r>
            <a:r>
              <a:rPr lang="zh-CN" altLang="en-US" sz="2200" b="1" dirty="0">
                <a:solidFill>
                  <a:srgbClr val="002060"/>
                </a:solidFill>
                <a:latin typeface="楷体" pitchFamily="49" charset="-122"/>
                <a:ea typeface="楷体" pitchFamily="49" charset="-122"/>
              </a:rPr>
              <a:t>，也叫</a:t>
            </a:r>
            <a:r>
              <a:rPr lang="en-US" altLang="zh-CN" sz="2200" b="1" dirty="0">
                <a:solidFill>
                  <a:srgbClr val="002060"/>
                </a:solidFill>
                <a:latin typeface="楷体" pitchFamily="49" charset="-122"/>
                <a:ea typeface="楷体" pitchFamily="49" charset="-122"/>
              </a:rPr>
              <a:t>AC</a:t>
            </a:r>
            <a:r>
              <a:rPr lang="zh-CN" altLang="en-US" sz="2200" b="1" dirty="0">
                <a:solidFill>
                  <a:srgbClr val="002060"/>
                </a:solidFill>
                <a:latin typeface="楷体" pitchFamily="49" charset="-122"/>
                <a:ea typeface="楷体" pitchFamily="49" charset="-122"/>
              </a:rPr>
              <a:t>，即</a:t>
            </a:r>
            <a:r>
              <a:rPr lang="en-US" altLang="zh-CN" sz="2200" b="1" dirty="0">
                <a:solidFill>
                  <a:srgbClr val="002060"/>
                </a:solidFill>
                <a:latin typeface="楷体" pitchFamily="49" charset="-122"/>
                <a:ea typeface="楷体" pitchFamily="49" charset="-122"/>
              </a:rPr>
              <a:t>Actual Cost)</a:t>
            </a:r>
          </a:p>
          <a:p>
            <a:pPr indent="457200">
              <a:lnSpc>
                <a:spcPct val="110000"/>
              </a:lnSpc>
              <a:spcBef>
                <a:spcPct val="20000"/>
              </a:spcBef>
              <a:buFont typeface="Wingdings" pitchFamily="2" charset="2"/>
              <a:buNone/>
            </a:pPr>
            <a:r>
              <a:rPr lang="zh-CN" altLang="en-US" sz="2200" dirty="0">
                <a:solidFill>
                  <a:srgbClr val="002060"/>
                </a:solidFill>
                <a:latin typeface="楷体" pitchFamily="49" charset="-122"/>
                <a:ea typeface="楷体" pitchFamily="49" charset="-122"/>
              </a:rPr>
              <a:t>表示按实际发生的成本计算得到的某项活动实际已完成作业量的成本。</a:t>
            </a:r>
          </a:p>
          <a:p>
            <a:pPr indent="457200">
              <a:lnSpc>
                <a:spcPct val="110000"/>
              </a:lnSpc>
              <a:spcBef>
                <a:spcPct val="20000"/>
              </a:spcBef>
              <a:buFont typeface="Wingdings" pitchFamily="2" charset="2"/>
              <a:buNone/>
            </a:pPr>
            <a:r>
              <a:rPr lang="zh-CN" altLang="en-US" sz="2200" b="1" dirty="0">
                <a:solidFill>
                  <a:srgbClr val="002060"/>
                </a:solidFill>
                <a:latin typeface="楷体" pitchFamily="49" charset="-122"/>
                <a:ea typeface="楷体" pitchFamily="49" charset="-122"/>
              </a:rPr>
              <a:t>⑶挣值（已完成工作量的预算成本）</a:t>
            </a:r>
            <a:r>
              <a:rPr lang="en-US" altLang="zh-CN" sz="2200" b="1" dirty="0">
                <a:solidFill>
                  <a:srgbClr val="002060"/>
                </a:solidFill>
                <a:latin typeface="楷体" pitchFamily="49" charset="-122"/>
                <a:ea typeface="楷体" pitchFamily="49" charset="-122"/>
              </a:rPr>
              <a:t>——BCWP (Budgeted Cost of Work Performance </a:t>
            </a:r>
            <a:r>
              <a:rPr lang="zh-CN" altLang="en-US" sz="2200" b="1" dirty="0">
                <a:solidFill>
                  <a:srgbClr val="002060"/>
                </a:solidFill>
                <a:latin typeface="楷体" pitchFamily="49" charset="-122"/>
                <a:ea typeface="楷体" pitchFamily="49" charset="-122"/>
              </a:rPr>
              <a:t>，也叫</a:t>
            </a:r>
            <a:r>
              <a:rPr lang="en-US" altLang="zh-CN" sz="2200" b="1" dirty="0">
                <a:solidFill>
                  <a:srgbClr val="002060"/>
                </a:solidFill>
                <a:latin typeface="楷体" pitchFamily="49" charset="-122"/>
                <a:ea typeface="楷体" pitchFamily="49" charset="-122"/>
              </a:rPr>
              <a:t>EV</a:t>
            </a:r>
            <a:r>
              <a:rPr lang="zh-CN" altLang="en-US" sz="2200" b="1" dirty="0">
                <a:solidFill>
                  <a:srgbClr val="002060"/>
                </a:solidFill>
                <a:latin typeface="楷体" pitchFamily="49" charset="-122"/>
                <a:ea typeface="楷体" pitchFamily="49" charset="-122"/>
              </a:rPr>
              <a:t>，即</a:t>
            </a:r>
            <a:r>
              <a:rPr lang="en-US" altLang="zh-CN" sz="2200" b="1" dirty="0">
                <a:solidFill>
                  <a:srgbClr val="002060"/>
                </a:solidFill>
                <a:latin typeface="楷体" pitchFamily="49" charset="-122"/>
                <a:ea typeface="楷体" pitchFamily="49" charset="-122"/>
              </a:rPr>
              <a:t>Earn Value)</a:t>
            </a:r>
          </a:p>
          <a:p>
            <a:pPr indent="457200">
              <a:lnSpc>
                <a:spcPct val="110000"/>
              </a:lnSpc>
              <a:spcBef>
                <a:spcPct val="20000"/>
              </a:spcBef>
              <a:buFont typeface="Wingdings" pitchFamily="2" charset="2"/>
              <a:buNone/>
            </a:pPr>
            <a:r>
              <a:rPr lang="zh-CN" altLang="en-US" sz="2200" dirty="0">
                <a:solidFill>
                  <a:srgbClr val="002060"/>
                </a:solidFill>
                <a:latin typeface="楷体" pitchFamily="49" charset="-122"/>
                <a:ea typeface="楷体" pitchFamily="49" charset="-122"/>
              </a:rPr>
              <a:t>表示按预算价格计算的某项活动实际已完成作业的成本（价格） 。</a:t>
            </a:r>
          </a:p>
          <a:p>
            <a:pPr indent="457200" algn="ctr">
              <a:lnSpc>
                <a:spcPct val="110000"/>
              </a:lnSpc>
              <a:spcBef>
                <a:spcPct val="20000"/>
              </a:spcBef>
              <a:buFont typeface="Wingdings" pitchFamily="2" charset="2"/>
              <a:buNone/>
            </a:pPr>
            <a:r>
              <a:rPr lang="en-US" altLang="zh-CN" sz="2200" b="1" dirty="0">
                <a:solidFill>
                  <a:srgbClr val="FF0000"/>
                </a:solidFill>
                <a:latin typeface="楷体" pitchFamily="49" charset="-122"/>
                <a:ea typeface="楷体" pitchFamily="49" charset="-122"/>
              </a:rPr>
              <a:t>BCWP=</a:t>
            </a:r>
            <a:r>
              <a:rPr lang="zh-CN" altLang="en-US" sz="2200" b="1" dirty="0">
                <a:solidFill>
                  <a:srgbClr val="FF0000"/>
                </a:solidFill>
                <a:latin typeface="楷体" pitchFamily="49" charset="-122"/>
                <a:ea typeface="楷体" pitchFamily="49" charset="-122"/>
              </a:rPr>
              <a:t>实际已完成工作量╳项目总预算成本</a:t>
            </a:r>
          </a:p>
        </p:txBody>
      </p:sp>
    </p:spTree>
    <p:extLst>
      <p:ext uri="{BB962C8B-B14F-4D97-AF65-F5344CB8AC3E}">
        <p14:creationId xmlns:p14="http://schemas.microsoft.com/office/powerpoint/2010/main" val="3939746123"/>
      </p:ext>
    </p:extLst>
  </p:cSld>
  <p:clrMapOvr>
    <a:masterClrMapping/>
  </p:clrMapOvr>
  <p:transition spd="med">
    <p:rand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106" name="直接箭头连接符 6"/>
          <p:cNvCxnSpPr>
            <a:cxnSpLocks noChangeShapeType="1"/>
          </p:cNvCxnSpPr>
          <p:nvPr/>
        </p:nvCxnSpPr>
        <p:spPr bwMode="auto">
          <a:xfrm>
            <a:off x="1676400" y="5713413"/>
            <a:ext cx="5562600" cy="1587"/>
          </a:xfrm>
          <a:prstGeom prst="straightConnector1">
            <a:avLst/>
          </a:prstGeom>
          <a:noFill/>
          <a:ln w="57150" algn="ctr">
            <a:solidFill>
              <a:srgbClr val="0000FF"/>
            </a:solidFill>
            <a:round/>
            <a:headEnd/>
            <a:tailEnd type="triangle" w="med" len="med"/>
          </a:ln>
        </p:spPr>
      </p:cxnSp>
      <p:cxnSp>
        <p:nvCxnSpPr>
          <p:cNvPr id="47107" name="直接箭头连接符 7"/>
          <p:cNvCxnSpPr>
            <a:cxnSpLocks noChangeShapeType="1"/>
          </p:cNvCxnSpPr>
          <p:nvPr/>
        </p:nvCxnSpPr>
        <p:spPr bwMode="auto">
          <a:xfrm>
            <a:off x="1676400" y="4341813"/>
            <a:ext cx="5562600" cy="1587"/>
          </a:xfrm>
          <a:prstGeom prst="straightConnector1">
            <a:avLst/>
          </a:prstGeom>
          <a:noFill/>
          <a:ln w="57150" algn="ctr">
            <a:solidFill>
              <a:srgbClr val="00B050"/>
            </a:solidFill>
            <a:round/>
            <a:headEnd/>
            <a:tailEnd type="triangle" w="med" len="med"/>
          </a:ln>
        </p:spPr>
      </p:cxnSp>
      <p:cxnSp>
        <p:nvCxnSpPr>
          <p:cNvPr id="47108" name="直接箭头连接符 8"/>
          <p:cNvCxnSpPr>
            <a:cxnSpLocks noChangeShapeType="1"/>
          </p:cNvCxnSpPr>
          <p:nvPr/>
        </p:nvCxnSpPr>
        <p:spPr bwMode="auto">
          <a:xfrm>
            <a:off x="1676400" y="2970213"/>
            <a:ext cx="5562600" cy="1587"/>
          </a:xfrm>
          <a:prstGeom prst="straightConnector1">
            <a:avLst/>
          </a:prstGeom>
          <a:noFill/>
          <a:ln w="57150" algn="ctr">
            <a:solidFill>
              <a:srgbClr val="FF0000"/>
            </a:solidFill>
            <a:round/>
            <a:headEnd/>
            <a:tailEnd type="triangle" w="med" len="med"/>
          </a:ln>
        </p:spPr>
      </p:cxnSp>
      <p:sp>
        <p:nvSpPr>
          <p:cNvPr id="47109" name="TextBox 9"/>
          <p:cNvSpPr txBox="1">
            <a:spLocks noChangeArrowheads="1"/>
          </p:cNvSpPr>
          <p:nvPr/>
        </p:nvSpPr>
        <p:spPr bwMode="auto">
          <a:xfrm>
            <a:off x="323850" y="2754313"/>
            <a:ext cx="1352550" cy="457200"/>
          </a:xfrm>
          <a:prstGeom prst="rect">
            <a:avLst/>
          </a:prstGeom>
          <a:noFill/>
          <a:ln w="9525">
            <a:noFill/>
            <a:miter lim="800000"/>
            <a:headEnd/>
            <a:tailEnd/>
          </a:ln>
        </p:spPr>
        <p:txBody>
          <a:bodyPr>
            <a:spAutoFit/>
          </a:bodyPr>
          <a:lstStyle/>
          <a:p>
            <a:pPr>
              <a:buFontTx/>
              <a:buNone/>
            </a:pPr>
            <a:r>
              <a:rPr lang="zh-CN" altLang="en-US" sz="2400" b="1">
                <a:solidFill>
                  <a:srgbClr val="FF0000"/>
                </a:solidFill>
                <a:latin typeface="Arial" charset="0"/>
                <a:ea typeface="宋体" charset="-122"/>
              </a:rPr>
              <a:t>费    用</a:t>
            </a:r>
          </a:p>
        </p:txBody>
      </p:sp>
      <p:sp>
        <p:nvSpPr>
          <p:cNvPr id="47110" name="TextBox 10"/>
          <p:cNvSpPr txBox="1">
            <a:spLocks noChangeArrowheads="1"/>
          </p:cNvSpPr>
          <p:nvPr/>
        </p:nvSpPr>
        <p:spPr bwMode="auto">
          <a:xfrm>
            <a:off x="323850" y="4125913"/>
            <a:ext cx="1246188" cy="457200"/>
          </a:xfrm>
          <a:prstGeom prst="rect">
            <a:avLst/>
          </a:prstGeom>
          <a:noFill/>
          <a:ln w="9525">
            <a:noFill/>
            <a:miter lim="800000"/>
            <a:headEnd/>
            <a:tailEnd/>
          </a:ln>
        </p:spPr>
        <p:txBody>
          <a:bodyPr>
            <a:spAutoFit/>
          </a:bodyPr>
          <a:lstStyle/>
          <a:p>
            <a:pPr>
              <a:buFontTx/>
              <a:buNone/>
            </a:pPr>
            <a:r>
              <a:rPr lang="zh-CN" altLang="en-US" sz="2400" b="1">
                <a:solidFill>
                  <a:srgbClr val="00B050"/>
                </a:solidFill>
                <a:latin typeface="Arial" charset="0"/>
                <a:ea typeface="宋体" charset="-122"/>
              </a:rPr>
              <a:t>工作量</a:t>
            </a:r>
          </a:p>
        </p:txBody>
      </p:sp>
      <p:sp>
        <p:nvSpPr>
          <p:cNvPr id="47111" name="TextBox 11"/>
          <p:cNvSpPr txBox="1">
            <a:spLocks noChangeArrowheads="1"/>
          </p:cNvSpPr>
          <p:nvPr/>
        </p:nvSpPr>
        <p:spPr bwMode="auto">
          <a:xfrm>
            <a:off x="323850" y="5486400"/>
            <a:ext cx="1368425" cy="457200"/>
          </a:xfrm>
          <a:prstGeom prst="rect">
            <a:avLst/>
          </a:prstGeom>
          <a:noFill/>
          <a:ln w="9525">
            <a:noFill/>
            <a:miter lim="800000"/>
            <a:headEnd/>
            <a:tailEnd/>
          </a:ln>
        </p:spPr>
        <p:txBody>
          <a:bodyPr>
            <a:spAutoFit/>
          </a:bodyPr>
          <a:lstStyle/>
          <a:p>
            <a:pPr>
              <a:buFontTx/>
              <a:buNone/>
            </a:pPr>
            <a:r>
              <a:rPr lang="zh-CN" altLang="en-US" sz="2400" b="1">
                <a:solidFill>
                  <a:srgbClr val="0000FF"/>
                </a:solidFill>
                <a:latin typeface="Arial" charset="0"/>
                <a:ea typeface="宋体" charset="-122"/>
              </a:rPr>
              <a:t>工    期</a:t>
            </a:r>
          </a:p>
        </p:txBody>
      </p:sp>
      <p:grpSp>
        <p:nvGrpSpPr>
          <p:cNvPr id="2" name="组合 49"/>
          <p:cNvGrpSpPr>
            <a:grpSpLocks/>
          </p:cNvGrpSpPr>
          <p:nvPr/>
        </p:nvGrpSpPr>
        <p:grpSpPr bwMode="auto">
          <a:xfrm>
            <a:off x="4572000" y="2906713"/>
            <a:ext cx="152400" cy="2895600"/>
            <a:chOff x="4572000" y="2667000"/>
            <a:chExt cx="152400" cy="2895600"/>
          </a:xfrm>
        </p:grpSpPr>
        <p:cxnSp>
          <p:nvCxnSpPr>
            <p:cNvPr id="47146" name="直接连接符 13"/>
            <p:cNvCxnSpPr>
              <a:cxnSpLocks noChangeShapeType="1"/>
            </p:cNvCxnSpPr>
            <p:nvPr/>
          </p:nvCxnSpPr>
          <p:spPr bwMode="auto">
            <a:xfrm rot="5400000">
              <a:off x="3276600" y="4114006"/>
              <a:ext cx="2743200" cy="1588"/>
            </a:xfrm>
            <a:prstGeom prst="line">
              <a:avLst/>
            </a:prstGeom>
            <a:noFill/>
            <a:ln w="38100" algn="ctr">
              <a:solidFill>
                <a:schemeClr val="tx1"/>
              </a:solidFill>
              <a:prstDash val="dash"/>
              <a:round/>
              <a:headEnd/>
              <a:tailEnd/>
            </a:ln>
          </p:spPr>
        </p:cxnSp>
        <p:sp>
          <p:nvSpPr>
            <p:cNvPr id="15" name="椭圆 14"/>
            <p:cNvSpPr/>
            <p:nvPr/>
          </p:nvSpPr>
          <p:spPr bwMode="auto">
            <a:xfrm>
              <a:off x="4572000" y="2667000"/>
              <a:ext cx="152400" cy="152400"/>
            </a:xfrm>
            <a:prstGeom prst="ellipse">
              <a:avLst/>
            </a:prstGeom>
            <a:solidFill>
              <a:srgbClr val="FFC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buFontTx/>
                <a:buNone/>
                <a:defRPr/>
              </a:pPr>
              <a:endParaRPr lang="zh-CN" altLang="en-US" b="1">
                <a:solidFill>
                  <a:prstClr val="black"/>
                </a:solidFill>
                <a:latin typeface="Arial" charset="0"/>
              </a:endParaRPr>
            </a:p>
          </p:txBody>
        </p:sp>
        <p:sp>
          <p:nvSpPr>
            <p:cNvPr id="16" name="椭圆 15"/>
            <p:cNvSpPr/>
            <p:nvPr/>
          </p:nvSpPr>
          <p:spPr bwMode="auto">
            <a:xfrm>
              <a:off x="4572000" y="4038600"/>
              <a:ext cx="152400" cy="152400"/>
            </a:xfrm>
            <a:prstGeom prst="ellipse">
              <a:avLst/>
            </a:prstGeom>
            <a:solidFill>
              <a:srgbClr val="FFC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buFontTx/>
                <a:buNone/>
                <a:defRPr/>
              </a:pPr>
              <a:endParaRPr lang="zh-CN" altLang="en-US" b="1">
                <a:solidFill>
                  <a:prstClr val="black"/>
                </a:solidFill>
                <a:latin typeface="Arial" charset="0"/>
              </a:endParaRPr>
            </a:p>
          </p:txBody>
        </p:sp>
        <p:sp>
          <p:nvSpPr>
            <p:cNvPr id="17" name="椭圆 16"/>
            <p:cNvSpPr/>
            <p:nvPr/>
          </p:nvSpPr>
          <p:spPr bwMode="auto">
            <a:xfrm>
              <a:off x="4572000" y="5410200"/>
              <a:ext cx="152400" cy="152400"/>
            </a:xfrm>
            <a:prstGeom prst="ellipse">
              <a:avLst/>
            </a:prstGeom>
            <a:solidFill>
              <a:srgbClr val="FFC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buFontTx/>
                <a:buNone/>
                <a:defRPr/>
              </a:pPr>
              <a:endParaRPr lang="zh-CN" altLang="en-US" b="1">
                <a:solidFill>
                  <a:prstClr val="black"/>
                </a:solidFill>
                <a:latin typeface="Arial" charset="0"/>
              </a:endParaRPr>
            </a:p>
          </p:txBody>
        </p:sp>
      </p:grpSp>
      <p:sp>
        <p:nvSpPr>
          <p:cNvPr id="47113" name="TextBox 17"/>
          <p:cNvSpPr txBox="1">
            <a:spLocks noChangeArrowheads="1"/>
          </p:cNvSpPr>
          <p:nvPr/>
        </p:nvSpPr>
        <p:spPr bwMode="auto">
          <a:xfrm>
            <a:off x="7239000" y="5421313"/>
            <a:ext cx="1293813" cy="457200"/>
          </a:xfrm>
          <a:prstGeom prst="rect">
            <a:avLst/>
          </a:prstGeom>
          <a:noFill/>
          <a:ln w="9525">
            <a:noFill/>
            <a:miter lim="800000"/>
            <a:headEnd/>
            <a:tailEnd/>
          </a:ln>
        </p:spPr>
        <p:txBody>
          <a:bodyPr>
            <a:spAutoFit/>
          </a:bodyPr>
          <a:lstStyle/>
          <a:p>
            <a:pPr>
              <a:buFontTx/>
              <a:buNone/>
            </a:pPr>
            <a:r>
              <a:rPr lang="en-US" altLang="zh-CN" sz="2400" b="1">
                <a:solidFill>
                  <a:srgbClr val="0000FF"/>
                </a:solidFill>
                <a:latin typeface="Arial" charset="0"/>
                <a:ea typeface="宋体" charset="-122"/>
              </a:rPr>
              <a:t>100</a:t>
            </a:r>
            <a:r>
              <a:rPr lang="zh-CN" altLang="en-US" sz="2400" b="1">
                <a:solidFill>
                  <a:srgbClr val="0000FF"/>
                </a:solidFill>
                <a:latin typeface="Arial" charset="0"/>
                <a:ea typeface="宋体" charset="-122"/>
              </a:rPr>
              <a:t>天</a:t>
            </a:r>
          </a:p>
        </p:txBody>
      </p:sp>
      <p:sp>
        <p:nvSpPr>
          <p:cNvPr id="47114" name="TextBox 18"/>
          <p:cNvSpPr txBox="1">
            <a:spLocks noChangeArrowheads="1"/>
          </p:cNvSpPr>
          <p:nvPr/>
        </p:nvSpPr>
        <p:spPr bwMode="auto">
          <a:xfrm>
            <a:off x="7239000" y="4125913"/>
            <a:ext cx="1149350" cy="457200"/>
          </a:xfrm>
          <a:prstGeom prst="rect">
            <a:avLst/>
          </a:prstGeom>
          <a:noFill/>
          <a:ln w="9525">
            <a:noFill/>
            <a:miter lim="800000"/>
            <a:headEnd/>
            <a:tailEnd/>
          </a:ln>
        </p:spPr>
        <p:txBody>
          <a:bodyPr>
            <a:spAutoFit/>
          </a:bodyPr>
          <a:lstStyle/>
          <a:p>
            <a:pPr>
              <a:buFontTx/>
              <a:buNone/>
            </a:pPr>
            <a:r>
              <a:rPr lang="en-US" altLang="zh-CN" sz="2400" b="1">
                <a:solidFill>
                  <a:srgbClr val="00B050"/>
                </a:solidFill>
                <a:latin typeface="Arial" charset="0"/>
                <a:ea typeface="宋体" charset="-122"/>
              </a:rPr>
              <a:t>100%</a:t>
            </a:r>
            <a:endParaRPr lang="zh-CN" altLang="en-US" sz="2400" b="1">
              <a:solidFill>
                <a:srgbClr val="00B050"/>
              </a:solidFill>
              <a:latin typeface="Arial" charset="0"/>
              <a:ea typeface="宋体" charset="-122"/>
            </a:endParaRPr>
          </a:p>
        </p:txBody>
      </p:sp>
      <p:sp>
        <p:nvSpPr>
          <p:cNvPr id="47115" name="TextBox 19"/>
          <p:cNvSpPr txBox="1">
            <a:spLocks noChangeArrowheads="1"/>
          </p:cNvSpPr>
          <p:nvPr/>
        </p:nvSpPr>
        <p:spPr bwMode="auto">
          <a:xfrm>
            <a:off x="7239000" y="2678113"/>
            <a:ext cx="1293813" cy="457200"/>
          </a:xfrm>
          <a:prstGeom prst="rect">
            <a:avLst/>
          </a:prstGeom>
          <a:noFill/>
          <a:ln w="9525">
            <a:noFill/>
            <a:miter lim="800000"/>
            <a:headEnd/>
            <a:tailEnd/>
          </a:ln>
        </p:spPr>
        <p:txBody>
          <a:bodyPr>
            <a:spAutoFit/>
          </a:bodyPr>
          <a:lstStyle/>
          <a:p>
            <a:pPr>
              <a:buFontTx/>
              <a:buNone/>
            </a:pPr>
            <a:r>
              <a:rPr lang="en-US" altLang="zh-CN" sz="2400" b="1">
                <a:solidFill>
                  <a:srgbClr val="FF0000"/>
                </a:solidFill>
                <a:latin typeface="Arial" charset="0"/>
                <a:ea typeface="宋体" charset="-122"/>
              </a:rPr>
              <a:t>100</a:t>
            </a:r>
            <a:r>
              <a:rPr lang="zh-CN" altLang="en-US" sz="2400" b="1">
                <a:solidFill>
                  <a:srgbClr val="FF0000"/>
                </a:solidFill>
                <a:latin typeface="Arial" charset="0"/>
                <a:ea typeface="宋体" charset="-122"/>
              </a:rPr>
              <a:t>万</a:t>
            </a:r>
          </a:p>
        </p:txBody>
      </p:sp>
      <p:grpSp>
        <p:nvGrpSpPr>
          <p:cNvPr id="3" name="组合 50"/>
          <p:cNvGrpSpPr>
            <a:grpSpLocks/>
          </p:cNvGrpSpPr>
          <p:nvPr/>
        </p:nvGrpSpPr>
        <p:grpSpPr bwMode="auto">
          <a:xfrm>
            <a:off x="4648200" y="5857875"/>
            <a:ext cx="2373313" cy="369888"/>
            <a:chOff x="4648200" y="5638800"/>
            <a:chExt cx="2372995" cy="369332"/>
          </a:xfrm>
        </p:grpSpPr>
        <p:sp>
          <p:nvSpPr>
            <p:cNvPr id="47144" name="TextBox 20"/>
            <p:cNvSpPr txBox="1">
              <a:spLocks noChangeArrowheads="1"/>
            </p:cNvSpPr>
            <p:nvPr/>
          </p:nvSpPr>
          <p:spPr bwMode="auto">
            <a:xfrm>
              <a:off x="4953000" y="5638800"/>
              <a:ext cx="2068195" cy="369332"/>
            </a:xfrm>
            <a:prstGeom prst="rect">
              <a:avLst/>
            </a:prstGeom>
            <a:noFill/>
            <a:ln w="9525">
              <a:noFill/>
              <a:miter lim="800000"/>
              <a:headEnd/>
              <a:tailEnd/>
            </a:ln>
          </p:spPr>
          <p:txBody>
            <a:bodyPr wrap="none">
              <a:spAutoFit/>
            </a:bodyPr>
            <a:lstStyle/>
            <a:p>
              <a:pPr>
                <a:buFontTx/>
                <a:buNone/>
              </a:pPr>
              <a:r>
                <a:rPr lang="zh-CN" altLang="en-US" b="1">
                  <a:solidFill>
                    <a:prstClr val="black"/>
                  </a:solidFill>
                  <a:latin typeface="Arial" charset="0"/>
                  <a:ea typeface="宋体" charset="-122"/>
                </a:rPr>
                <a:t>绩效考察期：</a:t>
              </a:r>
              <a:r>
                <a:rPr lang="en-US" altLang="zh-CN" b="1">
                  <a:solidFill>
                    <a:prstClr val="black"/>
                  </a:solidFill>
                  <a:latin typeface="Arial" charset="0"/>
                  <a:ea typeface="宋体" charset="-122"/>
                </a:rPr>
                <a:t>50</a:t>
              </a:r>
              <a:r>
                <a:rPr lang="zh-CN" altLang="en-US" b="1">
                  <a:solidFill>
                    <a:prstClr val="black"/>
                  </a:solidFill>
                  <a:latin typeface="Arial" charset="0"/>
                  <a:ea typeface="宋体" charset="-122"/>
                </a:rPr>
                <a:t>天</a:t>
              </a:r>
            </a:p>
          </p:txBody>
        </p:sp>
        <p:cxnSp>
          <p:nvCxnSpPr>
            <p:cNvPr id="47145" name="直接连接符 22"/>
            <p:cNvCxnSpPr>
              <a:cxnSpLocks noChangeShapeType="1"/>
            </p:cNvCxnSpPr>
            <p:nvPr/>
          </p:nvCxnSpPr>
          <p:spPr bwMode="auto">
            <a:xfrm rot="16200000" flipH="1">
              <a:off x="4724400" y="5562601"/>
              <a:ext cx="152400" cy="304800"/>
            </a:xfrm>
            <a:prstGeom prst="line">
              <a:avLst/>
            </a:prstGeom>
            <a:noFill/>
            <a:ln w="9525" algn="ctr">
              <a:solidFill>
                <a:schemeClr val="tx1"/>
              </a:solidFill>
              <a:round/>
              <a:headEnd/>
              <a:tailEnd/>
            </a:ln>
          </p:spPr>
        </p:cxnSp>
      </p:grpSp>
      <p:grpSp>
        <p:nvGrpSpPr>
          <p:cNvPr id="4" name="组合 51"/>
          <p:cNvGrpSpPr>
            <a:grpSpLocks/>
          </p:cNvGrpSpPr>
          <p:nvPr/>
        </p:nvGrpSpPr>
        <p:grpSpPr bwMode="auto">
          <a:xfrm>
            <a:off x="4702175" y="4487863"/>
            <a:ext cx="2755900" cy="369887"/>
            <a:chOff x="4702082" y="4343400"/>
            <a:chExt cx="2756732" cy="369332"/>
          </a:xfrm>
        </p:grpSpPr>
        <p:sp>
          <p:nvSpPr>
            <p:cNvPr id="47142" name="TextBox 23"/>
            <p:cNvSpPr txBox="1">
              <a:spLocks noChangeArrowheads="1"/>
            </p:cNvSpPr>
            <p:nvPr/>
          </p:nvSpPr>
          <p:spPr bwMode="auto">
            <a:xfrm>
              <a:off x="4953000" y="4343400"/>
              <a:ext cx="2505814" cy="369332"/>
            </a:xfrm>
            <a:prstGeom prst="rect">
              <a:avLst/>
            </a:prstGeom>
            <a:noFill/>
            <a:ln w="9525">
              <a:noFill/>
              <a:miter lim="800000"/>
              <a:headEnd/>
              <a:tailEnd/>
            </a:ln>
          </p:spPr>
          <p:txBody>
            <a:bodyPr wrap="none">
              <a:spAutoFit/>
            </a:bodyPr>
            <a:lstStyle/>
            <a:p>
              <a:pPr>
                <a:buFontTx/>
                <a:buNone/>
              </a:pPr>
              <a:r>
                <a:rPr lang="zh-CN" altLang="en-US" b="1">
                  <a:solidFill>
                    <a:prstClr val="black"/>
                  </a:solidFill>
                  <a:latin typeface="Arial" charset="0"/>
                  <a:ea typeface="宋体" charset="-122"/>
                </a:rPr>
                <a:t>计划应完成工作：</a:t>
              </a:r>
              <a:r>
                <a:rPr lang="en-US" altLang="zh-CN" b="1">
                  <a:solidFill>
                    <a:prstClr val="black"/>
                  </a:solidFill>
                  <a:latin typeface="Arial" charset="0"/>
                  <a:ea typeface="宋体" charset="-122"/>
                </a:rPr>
                <a:t>50%</a:t>
              </a:r>
              <a:endParaRPr lang="zh-CN" altLang="en-US" b="1">
                <a:solidFill>
                  <a:prstClr val="black"/>
                </a:solidFill>
                <a:latin typeface="Arial" charset="0"/>
                <a:ea typeface="宋体" charset="-122"/>
              </a:endParaRPr>
            </a:p>
          </p:txBody>
        </p:sp>
        <p:cxnSp>
          <p:nvCxnSpPr>
            <p:cNvPr id="47143" name="直接连接符 25"/>
            <p:cNvCxnSpPr>
              <a:cxnSpLocks noChangeShapeType="1"/>
              <a:stCxn id="16" idx="5"/>
            </p:cNvCxnSpPr>
            <p:nvPr/>
          </p:nvCxnSpPr>
          <p:spPr bwMode="auto">
            <a:xfrm rot="16200000" flipH="1">
              <a:off x="4740182" y="4370850"/>
              <a:ext cx="250918" cy="327118"/>
            </a:xfrm>
            <a:prstGeom prst="line">
              <a:avLst/>
            </a:prstGeom>
            <a:noFill/>
            <a:ln w="9525" algn="ctr">
              <a:solidFill>
                <a:schemeClr val="tx1"/>
              </a:solidFill>
              <a:round/>
              <a:headEnd/>
              <a:tailEnd/>
            </a:ln>
          </p:spPr>
        </p:cxnSp>
      </p:grpSp>
      <p:grpSp>
        <p:nvGrpSpPr>
          <p:cNvPr id="5" name="组合 52"/>
          <p:cNvGrpSpPr>
            <a:grpSpLocks/>
          </p:cNvGrpSpPr>
          <p:nvPr/>
        </p:nvGrpSpPr>
        <p:grpSpPr bwMode="auto">
          <a:xfrm>
            <a:off x="4648200" y="3135313"/>
            <a:ext cx="3308350" cy="519112"/>
            <a:chOff x="4648200" y="2895600"/>
            <a:chExt cx="3070301" cy="518560"/>
          </a:xfrm>
        </p:grpSpPr>
        <p:sp>
          <p:nvSpPr>
            <p:cNvPr id="47140" name="TextBox 26"/>
            <p:cNvSpPr txBox="1">
              <a:spLocks noChangeArrowheads="1"/>
            </p:cNvSpPr>
            <p:nvPr/>
          </p:nvSpPr>
          <p:spPr bwMode="auto">
            <a:xfrm>
              <a:off x="4953168" y="3047838"/>
              <a:ext cx="2765333" cy="366322"/>
            </a:xfrm>
            <a:prstGeom prst="rect">
              <a:avLst/>
            </a:prstGeom>
            <a:noFill/>
            <a:ln w="9525">
              <a:noFill/>
              <a:miter lim="800000"/>
              <a:headEnd/>
              <a:tailEnd/>
            </a:ln>
          </p:spPr>
          <p:txBody>
            <a:bodyPr>
              <a:spAutoFit/>
            </a:bodyPr>
            <a:lstStyle/>
            <a:p>
              <a:pPr>
                <a:buFontTx/>
                <a:buNone/>
              </a:pPr>
              <a:r>
                <a:rPr lang="zh-CN" altLang="en-US" b="1">
                  <a:solidFill>
                    <a:prstClr val="black"/>
                  </a:solidFill>
                  <a:latin typeface="Arial" charset="0"/>
                  <a:ea typeface="宋体" charset="-122"/>
                </a:rPr>
                <a:t>按预算应花费费用：</a:t>
              </a:r>
              <a:r>
                <a:rPr lang="en-US" altLang="zh-CN" b="1">
                  <a:solidFill>
                    <a:prstClr val="black"/>
                  </a:solidFill>
                  <a:latin typeface="Arial" charset="0"/>
                  <a:ea typeface="宋体" charset="-122"/>
                </a:rPr>
                <a:t>50</a:t>
              </a:r>
              <a:r>
                <a:rPr lang="zh-CN" altLang="en-US" b="1">
                  <a:solidFill>
                    <a:prstClr val="black"/>
                  </a:solidFill>
                  <a:latin typeface="Arial" charset="0"/>
                  <a:ea typeface="宋体" charset="-122"/>
                </a:rPr>
                <a:t>万</a:t>
              </a:r>
            </a:p>
          </p:txBody>
        </p:sp>
        <p:cxnSp>
          <p:nvCxnSpPr>
            <p:cNvPr id="47141" name="直接连接符 28"/>
            <p:cNvCxnSpPr>
              <a:cxnSpLocks noChangeShapeType="1"/>
              <a:stCxn id="15" idx="4"/>
              <a:endCxn id="47140" idx="1"/>
            </p:cNvCxnSpPr>
            <p:nvPr/>
          </p:nvCxnSpPr>
          <p:spPr bwMode="auto">
            <a:xfrm rot="16200000" flipH="1">
              <a:off x="4632067" y="2911733"/>
              <a:ext cx="337066" cy="304800"/>
            </a:xfrm>
            <a:prstGeom prst="line">
              <a:avLst/>
            </a:prstGeom>
            <a:noFill/>
            <a:ln w="9525" algn="ctr">
              <a:solidFill>
                <a:schemeClr val="tx1"/>
              </a:solidFill>
              <a:round/>
              <a:headEnd/>
              <a:tailEnd/>
            </a:ln>
          </p:spPr>
        </p:cxnSp>
      </p:grpSp>
      <p:grpSp>
        <p:nvGrpSpPr>
          <p:cNvPr id="6" name="组合 53"/>
          <p:cNvGrpSpPr>
            <a:grpSpLocks/>
          </p:cNvGrpSpPr>
          <p:nvPr/>
        </p:nvGrpSpPr>
        <p:grpSpPr bwMode="auto">
          <a:xfrm>
            <a:off x="611188" y="4221163"/>
            <a:ext cx="3101975" cy="747712"/>
            <a:chOff x="533400" y="4038600"/>
            <a:chExt cx="2667000" cy="747159"/>
          </a:xfrm>
        </p:grpSpPr>
        <p:sp>
          <p:nvSpPr>
            <p:cNvPr id="32" name="椭圆 31"/>
            <p:cNvSpPr/>
            <p:nvPr/>
          </p:nvSpPr>
          <p:spPr bwMode="auto">
            <a:xfrm>
              <a:off x="3047532" y="4038600"/>
              <a:ext cx="152868" cy="152287"/>
            </a:xfrm>
            <a:prstGeom prst="ellipse">
              <a:avLst/>
            </a:prstGeom>
            <a:solidFill>
              <a:srgbClr val="00B0F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buFontTx/>
                <a:buNone/>
                <a:defRPr/>
              </a:pPr>
              <a:endParaRPr lang="zh-CN" altLang="en-US" b="1">
                <a:solidFill>
                  <a:prstClr val="black"/>
                </a:solidFill>
                <a:latin typeface="Arial" charset="0"/>
              </a:endParaRPr>
            </a:p>
          </p:txBody>
        </p:sp>
        <p:sp>
          <p:nvSpPr>
            <p:cNvPr id="47138" name="TextBox 34"/>
            <p:cNvSpPr txBox="1">
              <a:spLocks noChangeArrowheads="1"/>
            </p:cNvSpPr>
            <p:nvPr/>
          </p:nvSpPr>
          <p:spPr bwMode="auto">
            <a:xfrm>
              <a:off x="533400" y="4419318"/>
              <a:ext cx="2318952" cy="366441"/>
            </a:xfrm>
            <a:prstGeom prst="rect">
              <a:avLst/>
            </a:prstGeom>
            <a:noFill/>
            <a:ln w="9525">
              <a:noFill/>
              <a:miter lim="800000"/>
              <a:headEnd/>
              <a:tailEnd/>
            </a:ln>
          </p:spPr>
          <p:txBody>
            <a:bodyPr wrap="none">
              <a:spAutoFit/>
            </a:bodyPr>
            <a:lstStyle/>
            <a:p>
              <a:pPr>
                <a:buFontTx/>
                <a:buNone/>
              </a:pPr>
              <a:r>
                <a:rPr lang="zh-CN" altLang="en-US" b="1" dirty="0">
                  <a:solidFill>
                    <a:prstClr val="black"/>
                  </a:solidFill>
                  <a:latin typeface="Arial" charset="0"/>
                  <a:ea typeface="宋体" charset="-122"/>
                </a:rPr>
                <a:t>       实际完成工作：</a:t>
              </a:r>
              <a:r>
                <a:rPr lang="en-US" altLang="zh-CN" b="1" dirty="0">
                  <a:solidFill>
                    <a:prstClr val="black"/>
                  </a:solidFill>
                  <a:latin typeface="Arial" charset="0"/>
                  <a:ea typeface="宋体" charset="-122"/>
                </a:rPr>
                <a:t>30%</a:t>
              </a:r>
              <a:endParaRPr lang="zh-CN" altLang="en-US" b="1" dirty="0">
                <a:solidFill>
                  <a:prstClr val="black"/>
                </a:solidFill>
                <a:latin typeface="Arial" charset="0"/>
                <a:ea typeface="宋体" charset="-122"/>
              </a:endParaRPr>
            </a:p>
          </p:txBody>
        </p:sp>
        <p:cxnSp>
          <p:nvCxnSpPr>
            <p:cNvPr id="47139" name="直接连接符 36"/>
            <p:cNvCxnSpPr>
              <a:cxnSpLocks noChangeShapeType="1"/>
              <a:stCxn id="47138" idx="3"/>
              <a:endCxn id="32" idx="4"/>
            </p:cNvCxnSpPr>
            <p:nvPr/>
          </p:nvCxnSpPr>
          <p:spPr bwMode="auto">
            <a:xfrm flipV="1">
              <a:off x="2806779" y="4191000"/>
              <a:ext cx="317421" cy="413266"/>
            </a:xfrm>
            <a:prstGeom prst="line">
              <a:avLst/>
            </a:prstGeom>
            <a:noFill/>
            <a:ln w="9525" algn="ctr">
              <a:solidFill>
                <a:schemeClr val="tx1"/>
              </a:solidFill>
              <a:round/>
              <a:headEnd/>
              <a:tailEnd/>
            </a:ln>
          </p:spPr>
        </p:cxnSp>
      </p:grpSp>
      <p:grpSp>
        <p:nvGrpSpPr>
          <p:cNvPr id="7" name="组合 59"/>
          <p:cNvGrpSpPr>
            <a:grpSpLocks/>
          </p:cNvGrpSpPr>
          <p:nvPr/>
        </p:nvGrpSpPr>
        <p:grpSpPr bwMode="auto">
          <a:xfrm>
            <a:off x="3563938" y="2924175"/>
            <a:ext cx="152400" cy="1449388"/>
            <a:chOff x="3048000" y="2667000"/>
            <a:chExt cx="152400" cy="1448594"/>
          </a:xfrm>
        </p:grpSpPr>
        <p:sp>
          <p:nvSpPr>
            <p:cNvPr id="39" name="椭圆 38"/>
            <p:cNvSpPr/>
            <p:nvPr/>
          </p:nvSpPr>
          <p:spPr bwMode="auto">
            <a:xfrm>
              <a:off x="3048000" y="2667000"/>
              <a:ext cx="152400" cy="152317"/>
            </a:xfrm>
            <a:prstGeom prst="ellipse">
              <a:avLst/>
            </a:prstGeom>
            <a:solidFill>
              <a:srgbClr val="0000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buFontTx/>
                <a:buNone/>
                <a:defRPr/>
              </a:pPr>
              <a:endParaRPr lang="zh-CN" altLang="en-US" b="1" dirty="0">
                <a:solidFill>
                  <a:srgbClr val="0000FF"/>
                </a:solidFill>
                <a:latin typeface="Arial" charset="0"/>
              </a:endParaRPr>
            </a:p>
          </p:txBody>
        </p:sp>
        <p:cxnSp>
          <p:nvCxnSpPr>
            <p:cNvPr id="47136" name="直接连接符 40"/>
            <p:cNvCxnSpPr>
              <a:cxnSpLocks noChangeShapeType="1"/>
              <a:stCxn id="32" idx="0"/>
              <a:endCxn id="39" idx="4"/>
            </p:cNvCxnSpPr>
            <p:nvPr/>
          </p:nvCxnSpPr>
          <p:spPr bwMode="auto">
            <a:xfrm rot="5400000" flipH="1" flipV="1">
              <a:off x="2476500" y="3467100"/>
              <a:ext cx="1295400" cy="1588"/>
            </a:xfrm>
            <a:prstGeom prst="line">
              <a:avLst/>
            </a:prstGeom>
            <a:noFill/>
            <a:ln w="38100" algn="ctr">
              <a:solidFill>
                <a:schemeClr val="tx1"/>
              </a:solidFill>
              <a:prstDash val="dash"/>
              <a:round/>
              <a:headEnd/>
              <a:tailEnd/>
            </a:ln>
          </p:spPr>
        </p:cxnSp>
      </p:grpSp>
      <p:grpSp>
        <p:nvGrpSpPr>
          <p:cNvPr id="8" name="组合 60"/>
          <p:cNvGrpSpPr>
            <a:grpSpLocks/>
          </p:cNvGrpSpPr>
          <p:nvPr/>
        </p:nvGrpSpPr>
        <p:grpSpPr bwMode="auto">
          <a:xfrm>
            <a:off x="1692275" y="3068638"/>
            <a:ext cx="1871663" cy="742950"/>
            <a:chOff x="1752600" y="2819400"/>
            <a:chExt cx="1295400" cy="751979"/>
          </a:xfrm>
        </p:grpSpPr>
        <p:sp>
          <p:nvSpPr>
            <p:cNvPr id="47133" name="左大括号 43"/>
            <p:cNvSpPr>
              <a:spLocks/>
            </p:cNvSpPr>
            <p:nvPr/>
          </p:nvSpPr>
          <p:spPr bwMode="auto">
            <a:xfrm rot="-5400000">
              <a:off x="2209800" y="2362200"/>
              <a:ext cx="381000" cy="1295400"/>
            </a:xfrm>
            <a:prstGeom prst="leftBrace">
              <a:avLst>
                <a:gd name="adj1" fmla="val 55612"/>
                <a:gd name="adj2" fmla="val 50000"/>
              </a:avLst>
            </a:prstGeom>
            <a:noFill/>
            <a:ln w="9525" algn="ctr">
              <a:solidFill>
                <a:schemeClr val="tx1"/>
              </a:solidFill>
              <a:prstDash val="dash"/>
              <a:round/>
              <a:headEnd/>
              <a:tailEnd/>
            </a:ln>
          </p:spPr>
          <p:txBody>
            <a:bodyPr vert="eaVert"/>
            <a:lstStyle/>
            <a:p>
              <a:pPr>
                <a:buFontTx/>
                <a:buNone/>
              </a:pPr>
              <a:endParaRPr lang="zh-CN" altLang="en-US" b="1">
                <a:solidFill>
                  <a:prstClr val="black"/>
                </a:solidFill>
                <a:latin typeface="Arial" charset="0"/>
                <a:ea typeface="宋体" charset="-122"/>
              </a:endParaRPr>
            </a:p>
          </p:txBody>
        </p:sp>
        <p:sp>
          <p:nvSpPr>
            <p:cNvPr id="47134" name="TextBox 44"/>
            <p:cNvSpPr txBox="1">
              <a:spLocks noChangeArrowheads="1"/>
            </p:cNvSpPr>
            <p:nvPr/>
          </p:nvSpPr>
          <p:spPr bwMode="auto">
            <a:xfrm>
              <a:off x="1855880" y="3200210"/>
              <a:ext cx="1115209" cy="371169"/>
            </a:xfrm>
            <a:prstGeom prst="rect">
              <a:avLst/>
            </a:prstGeom>
            <a:noFill/>
            <a:ln w="9525">
              <a:noFill/>
              <a:miter lim="800000"/>
              <a:headEnd/>
              <a:tailEnd/>
            </a:ln>
          </p:spPr>
          <p:txBody>
            <a:bodyPr>
              <a:spAutoFit/>
            </a:bodyPr>
            <a:lstStyle/>
            <a:p>
              <a:pPr>
                <a:buFontTx/>
                <a:buNone/>
              </a:pPr>
              <a:r>
                <a:rPr lang="en-US" altLang="zh-CN" b="1">
                  <a:solidFill>
                    <a:prstClr val="black"/>
                  </a:solidFill>
                  <a:latin typeface="Arial" charset="0"/>
                  <a:ea typeface="宋体" charset="-122"/>
                </a:rPr>
                <a:t>     EV=30</a:t>
              </a:r>
              <a:r>
                <a:rPr lang="zh-CN" altLang="en-US" b="1">
                  <a:solidFill>
                    <a:prstClr val="black"/>
                  </a:solidFill>
                  <a:latin typeface="Arial" charset="0"/>
                  <a:ea typeface="宋体" charset="-122"/>
                </a:rPr>
                <a:t>万</a:t>
              </a:r>
            </a:p>
          </p:txBody>
        </p:sp>
      </p:grpSp>
      <p:grpSp>
        <p:nvGrpSpPr>
          <p:cNvPr id="9" name="组合 58"/>
          <p:cNvGrpSpPr>
            <a:grpSpLocks/>
          </p:cNvGrpSpPr>
          <p:nvPr/>
        </p:nvGrpSpPr>
        <p:grpSpPr bwMode="auto">
          <a:xfrm>
            <a:off x="1676400" y="2373313"/>
            <a:ext cx="3040063" cy="533400"/>
            <a:chOff x="1676400" y="2133600"/>
            <a:chExt cx="2971800" cy="533400"/>
          </a:xfrm>
        </p:grpSpPr>
        <p:sp>
          <p:nvSpPr>
            <p:cNvPr id="47131" name="左大括号 45"/>
            <p:cNvSpPr>
              <a:spLocks/>
            </p:cNvSpPr>
            <p:nvPr/>
          </p:nvSpPr>
          <p:spPr bwMode="auto">
            <a:xfrm rot="5400000">
              <a:off x="2971800" y="990600"/>
              <a:ext cx="381000" cy="2971800"/>
            </a:xfrm>
            <a:prstGeom prst="leftBrace">
              <a:avLst>
                <a:gd name="adj1" fmla="val 73775"/>
                <a:gd name="adj2" fmla="val 50000"/>
              </a:avLst>
            </a:prstGeom>
            <a:noFill/>
            <a:ln w="9525" algn="ctr">
              <a:solidFill>
                <a:schemeClr val="tx1"/>
              </a:solidFill>
              <a:prstDash val="dash"/>
              <a:round/>
              <a:headEnd/>
              <a:tailEnd/>
            </a:ln>
          </p:spPr>
          <p:txBody>
            <a:bodyPr rot="10800000" vert="eaVert"/>
            <a:lstStyle/>
            <a:p>
              <a:pPr>
                <a:buFontTx/>
                <a:buNone/>
              </a:pPr>
              <a:endParaRPr lang="zh-CN" altLang="en-US" b="1">
                <a:solidFill>
                  <a:prstClr val="black"/>
                </a:solidFill>
                <a:latin typeface="Arial" charset="0"/>
                <a:ea typeface="宋体" charset="-122"/>
              </a:endParaRPr>
            </a:p>
          </p:txBody>
        </p:sp>
        <p:sp>
          <p:nvSpPr>
            <p:cNvPr id="47132" name="TextBox 46"/>
            <p:cNvSpPr txBox="1">
              <a:spLocks noChangeArrowheads="1"/>
            </p:cNvSpPr>
            <p:nvPr/>
          </p:nvSpPr>
          <p:spPr bwMode="auto">
            <a:xfrm>
              <a:off x="3200320" y="2133600"/>
              <a:ext cx="1115783" cy="366713"/>
            </a:xfrm>
            <a:prstGeom prst="rect">
              <a:avLst/>
            </a:prstGeom>
            <a:noFill/>
            <a:ln w="9525">
              <a:noFill/>
              <a:miter lim="800000"/>
              <a:headEnd/>
              <a:tailEnd/>
            </a:ln>
          </p:spPr>
          <p:txBody>
            <a:bodyPr>
              <a:spAutoFit/>
            </a:bodyPr>
            <a:lstStyle/>
            <a:p>
              <a:pPr>
                <a:buFontTx/>
                <a:buNone/>
              </a:pPr>
              <a:r>
                <a:rPr lang="en-US" altLang="zh-CN" b="1" dirty="0">
                  <a:solidFill>
                    <a:prstClr val="black"/>
                  </a:solidFill>
                  <a:latin typeface="Arial" charset="0"/>
                  <a:ea typeface="宋体" charset="-122"/>
                </a:rPr>
                <a:t>PV=50</a:t>
              </a:r>
              <a:r>
                <a:rPr lang="zh-CN" altLang="en-US" b="1" dirty="0">
                  <a:solidFill>
                    <a:prstClr val="black"/>
                  </a:solidFill>
                  <a:latin typeface="Arial" charset="0"/>
                  <a:ea typeface="宋体" charset="-122"/>
                </a:rPr>
                <a:t>万</a:t>
              </a:r>
            </a:p>
          </p:txBody>
        </p:sp>
      </p:grpSp>
      <p:grpSp>
        <p:nvGrpSpPr>
          <p:cNvPr id="10" name="组合 57"/>
          <p:cNvGrpSpPr>
            <a:grpSpLocks/>
          </p:cNvGrpSpPr>
          <p:nvPr/>
        </p:nvGrpSpPr>
        <p:grpSpPr bwMode="auto">
          <a:xfrm>
            <a:off x="1692275" y="1306513"/>
            <a:ext cx="3946525" cy="1600200"/>
            <a:chOff x="1600200" y="1066800"/>
            <a:chExt cx="4038600" cy="1600200"/>
          </a:xfrm>
        </p:grpSpPr>
        <p:sp>
          <p:nvSpPr>
            <p:cNvPr id="47129" name="左大括号 47"/>
            <p:cNvSpPr>
              <a:spLocks/>
            </p:cNvSpPr>
            <p:nvPr/>
          </p:nvSpPr>
          <p:spPr bwMode="auto">
            <a:xfrm rot="5400000">
              <a:off x="3009900" y="38100"/>
              <a:ext cx="1219200" cy="4038600"/>
            </a:xfrm>
            <a:prstGeom prst="leftBrace">
              <a:avLst>
                <a:gd name="adj1" fmla="val 45317"/>
                <a:gd name="adj2" fmla="val 47940"/>
              </a:avLst>
            </a:prstGeom>
            <a:noFill/>
            <a:ln w="9525" algn="ctr">
              <a:solidFill>
                <a:schemeClr val="tx1"/>
              </a:solidFill>
              <a:prstDash val="dash"/>
              <a:round/>
              <a:headEnd/>
              <a:tailEnd/>
            </a:ln>
          </p:spPr>
          <p:txBody>
            <a:bodyPr rot="10800000" vert="eaVert"/>
            <a:lstStyle/>
            <a:p>
              <a:pPr>
                <a:buFontTx/>
                <a:buNone/>
              </a:pPr>
              <a:endParaRPr lang="zh-CN" altLang="en-US" b="1">
                <a:solidFill>
                  <a:prstClr val="black"/>
                </a:solidFill>
                <a:latin typeface="Arial" charset="0"/>
                <a:ea typeface="宋体" charset="-122"/>
              </a:endParaRPr>
            </a:p>
          </p:txBody>
        </p:sp>
        <p:sp>
          <p:nvSpPr>
            <p:cNvPr id="47130" name="TextBox 48"/>
            <p:cNvSpPr txBox="1">
              <a:spLocks noChangeArrowheads="1"/>
            </p:cNvSpPr>
            <p:nvPr/>
          </p:nvSpPr>
          <p:spPr bwMode="auto">
            <a:xfrm>
              <a:off x="3505782" y="1066800"/>
              <a:ext cx="1158296" cy="366713"/>
            </a:xfrm>
            <a:prstGeom prst="rect">
              <a:avLst/>
            </a:prstGeom>
            <a:noFill/>
            <a:ln w="9525">
              <a:noFill/>
              <a:miter lim="800000"/>
              <a:headEnd/>
              <a:tailEnd/>
            </a:ln>
          </p:spPr>
          <p:txBody>
            <a:bodyPr wrap="none">
              <a:spAutoFit/>
            </a:bodyPr>
            <a:lstStyle/>
            <a:p>
              <a:pPr>
                <a:buFontTx/>
                <a:buNone/>
              </a:pPr>
              <a:r>
                <a:rPr lang="en-US" altLang="zh-CN" b="1">
                  <a:solidFill>
                    <a:prstClr val="black"/>
                  </a:solidFill>
                  <a:latin typeface="Arial" charset="0"/>
                  <a:ea typeface="宋体" charset="-122"/>
                </a:rPr>
                <a:t>AC=60</a:t>
              </a:r>
              <a:r>
                <a:rPr lang="zh-CN" altLang="en-US" b="1">
                  <a:solidFill>
                    <a:prstClr val="black"/>
                  </a:solidFill>
                  <a:latin typeface="Arial" charset="0"/>
                  <a:ea typeface="宋体" charset="-122"/>
                </a:rPr>
                <a:t>万</a:t>
              </a:r>
            </a:p>
          </p:txBody>
        </p:sp>
      </p:grpSp>
      <p:grpSp>
        <p:nvGrpSpPr>
          <p:cNvPr id="11" name="组合 56"/>
          <p:cNvGrpSpPr>
            <a:grpSpLocks/>
          </p:cNvGrpSpPr>
          <p:nvPr/>
        </p:nvGrpSpPr>
        <p:grpSpPr bwMode="auto">
          <a:xfrm>
            <a:off x="5562600" y="2420938"/>
            <a:ext cx="2538413" cy="638175"/>
            <a:chOff x="5562600" y="2133600"/>
            <a:chExt cx="2355247" cy="685800"/>
          </a:xfrm>
        </p:grpSpPr>
        <p:sp>
          <p:nvSpPr>
            <p:cNvPr id="31" name="椭圆 30"/>
            <p:cNvSpPr/>
            <p:nvPr/>
          </p:nvSpPr>
          <p:spPr bwMode="auto">
            <a:xfrm>
              <a:off x="5562600" y="2667568"/>
              <a:ext cx="151714" cy="151832"/>
            </a:xfrm>
            <a:prstGeom prst="ellipse">
              <a:avLst/>
            </a:prstGeom>
            <a:solidFill>
              <a:srgbClr val="00B0F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buFontTx/>
                <a:buNone/>
                <a:defRPr/>
              </a:pPr>
              <a:endParaRPr lang="zh-CN" altLang="en-US" b="1">
                <a:solidFill>
                  <a:prstClr val="black"/>
                </a:solidFill>
                <a:latin typeface="Arial" charset="0"/>
              </a:endParaRPr>
            </a:p>
          </p:txBody>
        </p:sp>
        <p:sp>
          <p:nvSpPr>
            <p:cNvPr id="47127" name="TextBox 33"/>
            <p:cNvSpPr txBox="1">
              <a:spLocks noChangeArrowheads="1"/>
            </p:cNvSpPr>
            <p:nvPr/>
          </p:nvSpPr>
          <p:spPr bwMode="auto">
            <a:xfrm>
              <a:off x="5714314" y="2133600"/>
              <a:ext cx="2203533" cy="394079"/>
            </a:xfrm>
            <a:prstGeom prst="rect">
              <a:avLst/>
            </a:prstGeom>
            <a:noFill/>
            <a:ln w="9525">
              <a:noFill/>
              <a:miter lim="800000"/>
              <a:headEnd/>
              <a:tailEnd/>
            </a:ln>
          </p:spPr>
          <p:txBody>
            <a:bodyPr>
              <a:spAutoFit/>
            </a:bodyPr>
            <a:lstStyle/>
            <a:p>
              <a:pPr>
                <a:buFontTx/>
                <a:buNone/>
              </a:pPr>
              <a:r>
                <a:rPr lang="zh-CN" altLang="en-US" b="1">
                  <a:solidFill>
                    <a:prstClr val="black"/>
                  </a:solidFill>
                  <a:latin typeface="Arial" charset="0"/>
                  <a:ea typeface="宋体" charset="-122"/>
                </a:rPr>
                <a:t>实际支出费用</a:t>
              </a:r>
              <a:r>
                <a:rPr lang="en-US" altLang="zh-CN" b="1">
                  <a:solidFill>
                    <a:prstClr val="black"/>
                  </a:solidFill>
                  <a:latin typeface="Arial" charset="0"/>
                  <a:ea typeface="宋体" charset="-122"/>
                </a:rPr>
                <a:t>=60</a:t>
              </a:r>
              <a:r>
                <a:rPr lang="zh-CN" altLang="en-US" b="1">
                  <a:solidFill>
                    <a:prstClr val="black"/>
                  </a:solidFill>
                  <a:latin typeface="Arial" charset="0"/>
                  <a:ea typeface="宋体" charset="-122"/>
                </a:rPr>
                <a:t>万</a:t>
              </a:r>
            </a:p>
          </p:txBody>
        </p:sp>
        <p:cxnSp>
          <p:nvCxnSpPr>
            <p:cNvPr id="47128" name="直接连接符 55"/>
            <p:cNvCxnSpPr>
              <a:cxnSpLocks noChangeShapeType="1"/>
              <a:stCxn id="31" idx="0"/>
            </p:cNvCxnSpPr>
            <p:nvPr/>
          </p:nvCxnSpPr>
          <p:spPr bwMode="auto">
            <a:xfrm rot="5400000" flipH="1" flipV="1">
              <a:off x="5638800" y="2438400"/>
              <a:ext cx="228600" cy="228600"/>
            </a:xfrm>
            <a:prstGeom prst="line">
              <a:avLst/>
            </a:prstGeom>
            <a:noFill/>
            <a:ln w="9525" algn="ctr">
              <a:solidFill>
                <a:schemeClr val="tx1"/>
              </a:solidFill>
              <a:round/>
              <a:headEnd/>
              <a:tailEnd/>
            </a:ln>
          </p:spPr>
        </p:cxnSp>
      </p:grpSp>
      <p:sp>
        <p:nvSpPr>
          <p:cNvPr id="47125" name="TextBox 61"/>
          <p:cNvSpPr txBox="1">
            <a:spLocks noChangeArrowheads="1"/>
          </p:cNvSpPr>
          <p:nvPr/>
        </p:nvSpPr>
        <p:spPr bwMode="auto">
          <a:xfrm>
            <a:off x="781291" y="197820"/>
            <a:ext cx="6678129" cy="1200329"/>
          </a:xfrm>
          <a:prstGeom prst="rect">
            <a:avLst/>
          </a:prstGeom>
          <a:noFill/>
          <a:ln w="9525">
            <a:noFill/>
            <a:miter lim="800000"/>
            <a:headEnd/>
            <a:tailEnd/>
          </a:ln>
        </p:spPr>
        <p:txBody>
          <a:bodyPr wrap="square">
            <a:spAutoFit/>
          </a:bodyPr>
          <a:lstStyle/>
          <a:p>
            <a:pPr>
              <a:buFontTx/>
              <a:buNone/>
            </a:pPr>
            <a:r>
              <a:rPr lang="zh-CN" altLang="en-US" sz="2400" b="1" dirty="0">
                <a:solidFill>
                  <a:srgbClr val="C00000"/>
                </a:solidFill>
                <a:latin typeface="黑体" pitchFamily="49" charset="-122"/>
                <a:ea typeface="黑体" pitchFamily="49" charset="-122"/>
              </a:rPr>
              <a:t>三个中间变量的含义</a:t>
            </a:r>
            <a:endParaRPr lang="en-US" altLang="zh-CN" sz="2400" b="1" dirty="0">
              <a:solidFill>
                <a:srgbClr val="C00000"/>
              </a:solidFill>
              <a:latin typeface="黑体" pitchFamily="49" charset="-122"/>
              <a:ea typeface="黑体" pitchFamily="49" charset="-122"/>
            </a:endParaRPr>
          </a:p>
          <a:p>
            <a:pPr>
              <a:buFontTx/>
              <a:buNone/>
            </a:pPr>
            <a:r>
              <a:rPr lang="zh-CN" altLang="en-US" sz="2400" b="1" dirty="0">
                <a:solidFill>
                  <a:srgbClr val="C00000"/>
                </a:solidFill>
                <a:latin typeface="黑体" pitchFamily="49" charset="-122"/>
                <a:ea typeface="黑体" pitchFamily="49" charset="-122"/>
              </a:rPr>
              <a:t>总工期为</a:t>
            </a:r>
            <a:r>
              <a:rPr lang="en-US" altLang="zh-CN" sz="2400" b="1" dirty="0">
                <a:solidFill>
                  <a:srgbClr val="C00000"/>
                </a:solidFill>
                <a:latin typeface="黑体" pitchFamily="49" charset="-122"/>
                <a:ea typeface="黑体" pitchFamily="49" charset="-122"/>
              </a:rPr>
              <a:t>100</a:t>
            </a:r>
            <a:r>
              <a:rPr lang="zh-CN" altLang="en-US" sz="2400" b="1" dirty="0">
                <a:solidFill>
                  <a:srgbClr val="C00000"/>
                </a:solidFill>
                <a:latin typeface="黑体" pitchFamily="49" charset="-122"/>
                <a:ea typeface="黑体" pitchFamily="49" charset="-122"/>
              </a:rPr>
              <a:t>天，第</a:t>
            </a:r>
            <a:r>
              <a:rPr lang="en-US" altLang="zh-CN" sz="2400" b="1" dirty="0">
                <a:solidFill>
                  <a:srgbClr val="C00000"/>
                </a:solidFill>
                <a:latin typeface="黑体" pitchFamily="49" charset="-122"/>
                <a:ea typeface="黑体" pitchFamily="49" charset="-122"/>
              </a:rPr>
              <a:t>50</a:t>
            </a:r>
            <a:r>
              <a:rPr lang="zh-CN" altLang="en-US" sz="2400" b="1" dirty="0">
                <a:solidFill>
                  <a:srgbClr val="C00000"/>
                </a:solidFill>
                <a:latin typeface="黑体" pitchFamily="49" charset="-122"/>
                <a:ea typeface="黑体" pitchFamily="49" charset="-122"/>
              </a:rPr>
              <a:t>天的情况下，实际完成工作是</a:t>
            </a:r>
            <a:r>
              <a:rPr lang="en-US" altLang="zh-CN" sz="2400" b="1" dirty="0">
                <a:solidFill>
                  <a:srgbClr val="C00000"/>
                </a:solidFill>
                <a:latin typeface="黑体" pitchFamily="49" charset="-122"/>
                <a:ea typeface="黑体" pitchFamily="49" charset="-122"/>
              </a:rPr>
              <a:t>30%</a:t>
            </a:r>
            <a:r>
              <a:rPr lang="zh-CN" altLang="en-US" sz="2400" b="1" dirty="0">
                <a:solidFill>
                  <a:srgbClr val="C00000"/>
                </a:solidFill>
                <a:latin typeface="黑体" pitchFamily="49" charset="-122"/>
                <a:ea typeface="黑体" pitchFamily="49" charset="-122"/>
              </a:rPr>
              <a:t>，实际支出为</a:t>
            </a:r>
            <a:r>
              <a:rPr lang="en-US" altLang="zh-CN" sz="2400" b="1" dirty="0">
                <a:solidFill>
                  <a:srgbClr val="C00000"/>
                </a:solidFill>
                <a:latin typeface="黑体" pitchFamily="49" charset="-122"/>
                <a:ea typeface="黑体" pitchFamily="49" charset="-122"/>
              </a:rPr>
              <a:t>60w</a:t>
            </a:r>
            <a:r>
              <a:rPr lang="zh-CN" altLang="en-US" sz="2400" b="1" dirty="0">
                <a:solidFill>
                  <a:srgbClr val="C00000"/>
                </a:solidFill>
                <a:latin typeface="黑体" pitchFamily="49" charset="-122"/>
                <a:ea typeface="黑体" pitchFamily="49" charset="-122"/>
              </a:rPr>
              <a:t>，总费用</a:t>
            </a:r>
            <a:r>
              <a:rPr lang="en-US" altLang="zh-CN" sz="2400" b="1" dirty="0">
                <a:solidFill>
                  <a:srgbClr val="C00000"/>
                </a:solidFill>
                <a:latin typeface="黑体" pitchFamily="49" charset="-122"/>
                <a:ea typeface="黑体" pitchFamily="49" charset="-122"/>
              </a:rPr>
              <a:t>100</a:t>
            </a:r>
            <a:r>
              <a:rPr lang="zh-CN" altLang="en-US" sz="2400" b="1" dirty="0">
                <a:solidFill>
                  <a:srgbClr val="C00000"/>
                </a:solidFill>
                <a:latin typeface="黑体" pitchFamily="49" charset="-122"/>
                <a:ea typeface="黑体" pitchFamily="49" charset="-122"/>
              </a:rPr>
              <a:t>万。</a:t>
            </a:r>
          </a:p>
        </p:txBody>
      </p:sp>
    </p:spTree>
    <p:extLst>
      <p:ext uri="{BB962C8B-B14F-4D97-AF65-F5344CB8AC3E}">
        <p14:creationId xmlns:p14="http://schemas.microsoft.com/office/powerpoint/2010/main" val="3353772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par>
                                <p:cTn id="38" presetID="3" presetClass="entr" presetSubtype="1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blinds(horizontal)">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linds(horizontal)">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609600" y="512763"/>
            <a:ext cx="3536950" cy="457200"/>
          </a:xfrm>
          <a:prstGeom prst="rect">
            <a:avLst/>
          </a:prstGeom>
          <a:noFill/>
          <a:ln w="9525">
            <a:noFill/>
            <a:miter lim="800000"/>
            <a:headEnd/>
            <a:tailEnd/>
          </a:ln>
          <a:effectLst/>
        </p:spPr>
        <p:txBody>
          <a:bodyPr wrap="none">
            <a:spAutoFit/>
          </a:bodyPr>
          <a:lstStyle/>
          <a:p>
            <a:pPr>
              <a:buClr>
                <a:srgbClr val="0F6FC6"/>
              </a:buClr>
              <a:buFont typeface="Wingdings" pitchFamily="2" charset="2"/>
              <a:buNone/>
            </a:pPr>
            <a:r>
              <a:rPr lang="zh-CN" altLang="en-US" sz="2400" b="1">
                <a:solidFill>
                  <a:srgbClr val="0F6FC6"/>
                </a:solidFill>
                <a:ea typeface="宋体" charset="-122"/>
              </a:rPr>
              <a:t>提高项目利润率的案例：</a:t>
            </a:r>
          </a:p>
        </p:txBody>
      </p:sp>
      <p:sp>
        <p:nvSpPr>
          <p:cNvPr id="140291" name="Line 3"/>
          <p:cNvSpPr>
            <a:spLocks noChangeShapeType="1"/>
          </p:cNvSpPr>
          <p:nvPr/>
        </p:nvSpPr>
        <p:spPr bwMode="auto">
          <a:xfrm flipH="1">
            <a:off x="609600" y="1066800"/>
            <a:ext cx="3313113" cy="0"/>
          </a:xfrm>
          <a:prstGeom prst="line">
            <a:avLst/>
          </a:prstGeom>
          <a:noFill/>
          <a:ln w="0">
            <a:solidFill>
              <a:srgbClr val="00FFFF"/>
            </a:solidFill>
            <a:round/>
            <a:headEnd/>
            <a:tailEnd/>
          </a:ln>
          <a:effectLst/>
        </p:spPr>
        <p:txBody>
          <a:bodyPr/>
          <a:lstStyle/>
          <a:p>
            <a:pPr>
              <a:buFontTx/>
              <a:buNone/>
            </a:pPr>
            <a:endParaRPr lang="zh-CN" altLang="en-US">
              <a:solidFill>
                <a:prstClr val="black"/>
              </a:solidFill>
              <a:latin typeface="Arial" charset="0"/>
              <a:ea typeface="宋体" charset="-122"/>
            </a:endParaRPr>
          </a:p>
        </p:txBody>
      </p:sp>
      <p:sp>
        <p:nvSpPr>
          <p:cNvPr id="140292" name="Rectangle 4"/>
          <p:cNvSpPr>
            <a:spLocks noGrp="1"/>
          </p:cNvSpPr>
          <p:nvPr>
            <p:ph type="body" idx="4294967295"/>
          </p:nvPr>
        </p:nvSpPr>
        <p:spPr>
          <a:xfrm>
            <a:off x="0" y="1371600"/>
            <a:ext cx="7772400" cy="4724400"/>
          </a:xfrm>
          <a:noFill/>
        </p:spPr>
        <p:txBody>
          <a:bodyPr/>
          <a:lstStyle/>
          <a:p>
            <a:pPr>
              <a:buFont typeface="Arial" charset="0"/>
              <a:buNone/>
            </a:pPr>
            <a:r>
              <a:rPr lang="zh-CN" altLang="en-US" sz="2400" b="1"/>
              <a:t>      </a:t>
            </a:r>
          </a:p>
        </p:txBody>
      </p:sp>
      <p:sp>
        <p:nvSpPr>
          <p:cNvPr id="140293" name="Rectangle 5"/>
          <p:cNvSpPr>
            <a:spLocks noChangeArrowheads="1"/>
          </p:cNvSpPr>
          <p:nvPr/>
        </p:nvSpPr>
        <p:spPr bwMode="auto">
          <a:xfrm>
            <a:off x="611188" y="1341438"/>
            <a:ext cx="7772400" cy="4724400"/>
          </a:xfrm>
          <a:prstGeom prst="rect">
            <a:avLst/>
          </a:prstGeom>
          <a:noFill/>
          <a:ln w="9525">
            <a:noFill/>
            <a:miter lim="800000"/>
            <a:headEnd/>
            <a:tailEnd/>
          </a:ln>
        </p:spPr>
        <p:txBody>
          <a:bodyPr/>
          <a:lstStyle/>
          <a:p>
            <a:pPr marL="342900" indent="-342900">
              <a:spcBef>
                <a:spcPct val="20000"/>
              </a:spcBef>
              <a:buClr>
                <a:srgbClr val="009DD9"/>
              </a:buClr>
              <a:buSzPct val="80000"/>
              <a:buFont typeface="Wingdings" pitchFamily="2" charset="2"/>
              <a:buNone/>
            </a:pPr>
            <a:r>
              <a:rPr kumimoji="1" lang="zh-CN" altLang="en-US" sz="2400" b="1" dirty="0">
                <a:solidFill>
                  <a:srgbClr val="FF0000"/>
                </a:solidFill>
                <a:latin typeface="宋体" charset="-122"/>
                <a:ea typeface="宋体" charset="-122"/>
              </a:rPr>
              <a:t>方法</a:t>
            </a:r>
            <a:r>
              <a:rPr kumimoji="1" lang="en-US" altLang="zh-CN" sz="2400" b="1" dirty="0">
                <a:solidFill>
                  <a:srgbClr val="FF0000"/>
                </a:solidFill>
                <a:latin typeface="宋体" charset="-122"/>
                <a:ea typeface="宋体" charset="-122"/>
              </a:rPr>
              <a:t>2</a:t>
            </a:r>
            <a:r>
              <a:rPr kumimoji="1" lang="zh-CN" altLang="en-US" sz="2400" b="1" dirty="0">
                <a:solidFill>
                  <a:srgbClr val="FF0000"/>
                </a:solidFill>
                <a:latin typeface="宋体" charset="-122"/>
                <a:ea typeface="宋体" charset="-122"/>
              </a:rPr>
              <a:t>：降低采购成本</a:t>
            </a:r>
          </a:p>
          <a:p>
            <a:pPr marL="342900" indent="-342900">
              <a:spcBef>
                <a:spcPct val="20000"/>
              </a:spcBef>
              <a:buClr>
                <a:srgbClr val="009DD9"/>
              </a:buClr>
              <a:buSzPct val="80000"/>
              <a:buFont typeface="Wingdings" pitchFamily="2" charset="2"/>
              <a:buChar char="u"/>
            </a:pPr>
            <a:r>
              <a:rPr kumimoji="1" lang="zh-CN" altLang="en-US" sz="2400" b="1" dirty="0">
                <a:solidFill>
                  <a:prstClr val="black"/>
                </a:solidFill>
                <a:latin typeface="宋体" charset="-122"/>
                <a:ea typeface="宋体" charset="-122"/>
              </a:rPr>
              <a:t>但是，如果我们通过将采购成本从</a:t>
            </a:r>
            <a:r>
              <a:rPr kumimoji="1" lang="en-US" altLang="zh-CN" sz="2400" b="1" dirty="0">
                <a:solidFill>
                  <a:prstClr val="black"/>
                </a:solidFill>
                <a:latin typeface="宋体" charset="-122"/>
                <a:ea typeface="宋体" charset="-122"/>
              </a:rPr>
              <a:t>50</a:t>
            </a:r>
            <a:r>
              <a:rPr kumimoji="1" lang="zh-CN" altLang="en-US" sz="2400" b="1" dirty="0">
                <a:solidFill>
                  <a:prstClr val="black"/>
                </a:solidFill>
                <a:latin typeface="宋体" charset="-122"/>
                <a:ea typeface="宋体" charset="-122"/>
              </a:rPr>
              <a:t>元降低至</a:t>
            </a:r>
            <a:r>
              <a:rPr kumimoji="1" lang="en-US" altLang="zh-CN" sz="2400" b="1" dirty="0">
                <a:solidFill>
                  <a:prstClr val="black"/>
                </a:solidFill>
                <a:latin typeface="宋体" charset="-122"/>
                <a:ea typeface="宋体" charset="-122"/>
              </a:rPr>
              <a:t>49</a:t>
            </a:r>
            <a:r>
              <a:rPr kumimoji="1" lang="zh-CN" altLang="en-US" sz="2400" b="1" dirty="0">
                <a:solidFill>
                  <a:prstClr val="black"/>
                </a:solidFill>
                <a:latin typeface="宋体" charset="-122"/>
                <a:ea typeface="宋体" charset="-122"/>
              </a:rPr>
              <a:t>元的方法，那么仅仅</a:t>
            </a:r>
            <a:r>
              <a:rPr kumimoji="1" lang="en-US" altLang="zh-CN" sz="2400" b="1" dirty="0">
                <a:solidFill>
                  <a:prstClr val="black"/>
                </a:solidFill>
                <a:latin typeface="宋体" charset="-122"/>
                <a:ea typeface="宋体" charset="-122"/>
              </a:rPr>
              <a:t>2%</a:t>
            </a:r>
            <a:r>
              <a:rPr kumimoji="1" lang="zh-CN" altLang="en-US" sz="2400" b="1" dirty="0">
                <a:solidFill>
                  <a:prstClr val="black"/>
                </a:solidFill>
                <a:latin typeface="宋体" charset="-122"/>
                <a:ea typeface="宋体" charset="-122"/>
              </a:rPr>
              <a:t>的采购成本节省，并不要求销售、开发部门做任何新的工作，同样可以达到将利润增加</a:t>
            </a:r>
            <a:r>
              <a:rPr kumimoji="1" lang="en-US" altLang="zh-CN" sz="2400" b="1" dirty="0">
                <a:solidFill>
                  <a:prstClr val="black"/>
                </a:solidFill>
                <a:latin typeface="宋体" charset="-122"/>
                <a:ea typeface="宋体" charset="-122"/>
              </a:rPr>
              <a:t>10%</a:t>
            </a:r>
            <a:r>
              <a:rPr kumimoji="1" lang="zh-CN" altLang="en-US" sz="2400" b="1" dirty="0">
                <a:solidFill>
                  <a:prstClr val="black"/>
                </a:solidFill>
                <a:latin typeface="宋体" charset="-122"/>
                <a:ea typeface="宋体" charset="-122"/>
              </a:rPr>
              <a:t>的目的。　　</a:t>
            </a:r>
          </a:p>
          <a:p>
            <a:pPr marL="342900" indent="-342900">
              <a:spcBef>
                <a:spcPct val="20000"/>
              </a:spcBef>
              <a:buClr>
                <a:srgbClr val="009DD9"/>
              </a:buClr>
              <a:buSzPct val="80000"/>
              <a:buFont typeface="Wingdings" pitchFamily="2" charset="2"/>
              <a:buNone/>
            </a:pPr>
            <a:r>
              <a:rPr kumimoji="1" lang="zh-CN" altLang="en-US" sz="2400" b="1" dirty="0">
                <a:solidFill>
                  <a:prstClr val="black"/>
                </a:solidFill>
                <a:latin typeface="宋体" charset="-122"/>
                <a:ea typeface="宋体" charset="-122"/>
              </a:rPr>
              <a:t>损益情况是：</a:t>
            </a:r>
          </a:p>
          <a:p>
            <a:pPr marL="342900" indent="-342900">
              <a:spcBef>
                <a:spcPct val="20000"/>
              </a:spcBef>
              <a:buClr>
                <a:srgbClr val="009DD9"/>
              </a:buClr>
              <a:buSzPct val="80000"/>
              <a:buFont typeface="Wingdings" pitchFamily="2" charset="2"/>
              <a:buNone/>
            </a:pPr>
            <a:r>
              <a:rPr kumimoji="1" lang="zh-CN" altLang="en-US" sz="2400" b="1" dirty="0">
                <a:solidFill>
                  <a:prstClr val="black"/>
                </a:solidFill>
                <a:latin typeface="宋体" charset="-122"/>
                <a:ea typeface="宋体" charset="-122"/>
              </a:rPr>
              <a:t>  销售： ￥</a:t>
            </a:r>
            <a:r>
              <a:rPr kumimoji="1" lang="en-US" altLang="zh-CN" sz="2400" b="1" dirty="0">
                <a:solidFill>
                  <a:prstClr val="black"/>
                </a:solidFill>
                <a:latin typeface="宋体" charset="-122"/>
                <a:ea typeface="宋体" charset="-122"/>
              </a:rPr>
              <a:t>100 </a:t>
            </a:r>
            <a:br>
              <a:rPr kumimoji="1" lang="en-US" altLang="zh-CN" sz="2400" b="1" dirty="0">
                <a:solidFill>
                  <a:prstClr val="black"/>
                </a:solidFill>
                <a:latin typeface="宋体" charset="-122"/>
                <a:ea typeface="宋体" charset="-122"/>
              </a:rPr>
            </a:br>
            <a:r>
              <a:rPr kumimoji="1" lang="zh-CN" altLang="en-US" sz="2400" b="1" dirty="0">
                <a:solidFill>
                  <a:prstClr val="black"/>
                </a:solidFill>
                <a:latin typeface="宋体" charset="-122"/>
                <a:ea typeface="宋体" charset="-122"/>
              </a:rPr>
              <a:t>生产成本：采购￥</a:t>
            </a:r>
            <a:r>
              <a:rPr kumimoji="1" lang="en-US" altLang="zh-CN" sz="2400" b="1" dirty="0">
                <a:solidFill>
                  <a:prstClr val="black"/>
                </a:solidFill>
                <a:latin typeface="宋体" charset="-122"/>
                <a:ea typeface="宋体" charset="-122"/>
              </a:rPr>
              <a:t>49/</a:t>
            </a:r>
            <a:r>
              <a:rPr kumimoji="1" lang="zh-CN" altLang="en-US" sz="2400" b="1" dirty="0">
                <a:solidFill>
                  <a:prstClr val="black"/>
                </a:solidFill>
                <a:latin typeface="宋体" charset="-122"/>
                <a:ea typeface="宋体" charset="-122"/>
              </a:rPr>
              <a:t>开发￥</a:t>
            </a:r>
            <a:r>
              <a:rPr kumimoji="1" lang="en-US" altLang="zh-CN" sz="2400" b="1" dirty="0">
                <a:solidFill>
                  <a:prstClr val="black"/>
                </a:solidFill>
                <a:latin typeface="宋体" charset="-122"/>
                <a:ea typeface="宋体" charset="-122"/>
              </a:rPr>
              <a:t>40</a:t>
            </a:r>
            <a:br>
              <a:rPr kumimoji="1" lang="en-US" altLang="zh-CN" sz="2400" b="1" dirty="0">
                <a:solidFill>
                  <a:prstClr val="black"/>
                </a:solidFill>
                <a:latin typeface="宋体" charset="-122"/>
                <a:ea typeface="宋体" charset="-122"/>
              </a:rPr>
            </a:br>
            <a:r>
              <a:rPr kumimoji="1" lang="zh-CN" altLang="en-US" sz="2400" b="1" dirty="0">
                <a:solidFill>
                  <a:prstClr val="black"/>
                </a:solidFill>
                <a:latin typeface="宋体" charset="-122"/>
                <a:ea typeface="宋体" charset="-122"/>
              </a:rPr>
              <a:t>税前利润： ￥</a:t>
            </a:r>
            <a:r>
              <a:rPr kumimoji="1" lang="en-US" altLang="zh-CN" sz="2400" b="1" dirty="0">
                <a:solidFill>
                  <a:prstClr val="black"/>
                </a:solidFill>
                <a:latin typeface="宋体" charset="-122"/>
                <a:ea typeface="宋体" charset="-122"/>
              </a:rPr>
              <a:t>11</a:t>
            </a:r>
            <a:endParaRPr kumimoji="1" lang="en-US" altLang="zh-CN" sz="2400" b="1" dirty="0">
              <a:solidFill>
                <a:prstClr val="black"/>
              </a:solidFill>
              <a:latin typeface="宋体" charset="-122"/>
              <a:ea typeface="宋体" charset="-122"/>
              <a:cs typeface="Times New Roman" pitchFamily="18" charset="0"/>
            </a:endParaRPr>
          </a:p>
          <a:p>
            <a:pPr marL="342900" indent="-342900">
              <a:spcBef>
                <a:spcPct val="20000"/>
              </a:spcBef>
              <a:buClr>
                <a:srgbClr val="009DD9"/>
              </a:buClr>
              <a:buSzPct val="80000"/>
              <a:buFont typeface="Wingdings" pitchFamily="2" charset="2"/>
              <a:buChar char="u"/>
            </a:pPr>
            <a:r>
              <a:rPr kumimoji="1" lang="zh-CN" altLang="en-US" sz="2400" b="1" dirty="0">
                <a:solidFill>
                  <a:prstClr val="black"/>
                </a:solidFill>
                <a:latin typeface="宋体" charset="-122"/>
                <a:ea typeface="宋体" charset="-122"/>
              </a:rPr>
              <a:t>通过这一个例子，反映出采购成本降低</a:t>
            </a:r>
            <a:r>
              <a:rPr kumimoji="1" lang="en-US" altLang="zh-CN" sz="2400" b="1" dirty="0">
                <a:solidFill>
                  <a:prstClr val="black"/>
                </a:solidFill>
                <a:latin typeface="宋体" charset="-122"/>
                <a:ea typeface="宋体" charset="-122"/>
              </a:rPr>
              <a:t>2%</a:t>
            </a:r>
            <a:r>
              <a:rPr kumimoji="1" lang="zh-CN" altLang="en-US" sz="2400" b="1" dirty="0">
                <a:solidFill>
                  <a:prstClr val="black"/>
                </a:solidFill>
                <a:latin typeface="宋体" charset="-122"/>
                <a:ea typeface="宋体" charset="-122"/>
              </a:rPr>
              <a:t>与销售额增长</a:t>
            </a:r>
            <a:r>
              <a:rPr kumimoji="1" lang="en-US" altLang="zh-CN" sz="2400" b="1" dirty="0">
                <a:solidFill>
                  <a:prstClr val="black"/>
                </a:solidFill>
                <a:latin typeface="宋体" charset="-122"/>
                <a:ea typeface="宋体" charset="-122"/>
              </a:rPr>
              <a:t>10%</a:t>
            </a:r>
            <a:r>
              <a:rPr kumimoji="1" lang="zh-CN" altLang="en-US" sz="2400" b="1" dirty="0">
                <a:solidFill>
                  <a:prstClr val="black"/>
                </a:solidFill>
                <a:latin typeface="宋体" charset="-122"/>
                <a:ea typeface="宋体" charset="-122"/>
              </a:rPr>
              <a:t>对税前纯利润的影响是对等的。但是，增加销售额则要多付出</a:t>
            </a:r>
            <a:r>
              <a:rPr kumimoji="1" lang="en-US" altLang="zh-CN" sz="2400" b="1" dirty="0">
                <a:solidFill>
                  <a:prstClr val="black"/>
                </a:solidFill>
                <a:latin typeface="宋体" charset="-122"/>
                <a:ea typeface="宋体" charset="-122"/>
              </a:rPr>
              <a:t>5</a:t>
            </a:r>
            <a:r>
              <a:rPr kumimoji="1" lang="zh-CN" altLang="en-US" sz="2400" b="1" dirty="0">
                <a:solidFill>
                  <a:prstClr val="black"/>
                </a:solidFill>
                <a:latin typeface="宋体" charset="-122"/>
                <a:ea typeface="宋体" charset="-122"/>
              </a:rPr>
              <a:t>倍于降低采购成本的努力，而且采购成本占总销售额比例越高，两者的比例也就越明显。</a:t>
            </a:r>
          </a:p>
        </p:txBody>
      </p:sp>
    </p:spTree>
    <p:extLst>
      <p:ext uri="{BB962C8B-B14F-4D97-AF65-F5344CB8AC3E}">
        <p14:creationId xmlns:p14="http://schemas.microsoft.com/office/powerpoint/2010/main" val="3887269732"/>
      </p:ext>
    </p:extLst>
  </p:cSld>
  <p:clrMapOvr>
    <a:masterClrMapping/>
  </p:clrMapOvr>
  <p:transition spd="med">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3375" y="273050"/>
            <a:ext cx="2656496" cy="584775"/>
          </a:xfrm>
          <a:prstGeom prst="rect">
            <a:avLst/>
          </a:prstGeom>
          <a:noFill/>
        </p:spPr>
        <p:txBody>
          <a:bodyPr wrap="none">
            <a:spAutoFit/>
          </a:bodyPr>
          <a:lstStyle/>
          <a:p>
            <a:pPr>
              <a:buFontTx/>
              <a:buNone/>
            </a:pPr>
            <a:r>
              <a:rPr lang="zh-CN" altLang="en-US" sz="3200" b="1" dirty="0">
                <a:solidFill>
                  <a:srgbClr val="F2F2F2"/>
                </a:solidFill>
                <a:latin typeface="Arial" charset="0"/>
                <a:ea typeface="宋体" charset="-122"/>
              </a:rPr>
              <a:t>挣值分析方法</a:t>
            </a:r>
          </a:p>
        </p:txBody>
      </p:sp>
      <p:sp>
        <p:nvSpPr>
          <p:cNvPr id="48131" name="AutoShape 5"/>
          <p:cNvSpPr>
            <a:spLocks noChangeArrowheads="1"/>
          </p:cNvSpPr>
          <p:nvPr/>
        </p:nvSpPr>
        <p:spPr bwMode="auto">
          <a:xfrm>
            <a:off x="7620000" y="0"/>
            <a:ext cx="1524000" cy="838200"/>
          </a:xfrm>
          <a:prstGeom prst="irregularSeal1">
            <a:avLst/>
          </a:prstGeom>
          <a:noFill/>
          <a:ln w="38100">
            <a:solidFill>
              <a:srgbClr val="FF0000"/>
            </a:solidFill>
            <a:miter lim="800000"/>
            <a:headEnd/>
            <a:tailEnd/>
          </a:ln>
        </p:spPr>
        <p:txBody>
          <a:bodyPr wrap="none" anchor="ctr"/>
          <a:lstStyle/>
          <a:p>
            <a:pPr algn="ctr">
              <a:buFontTx/>
              <a:buNone/>
            </a:pPr>
            <a:r>
              <a:rPr lang="zh-CN" altLang="en-US">
                <a:solidFill>
                  <a:srgbClr val="FF0000"/>
                </a:solidFill>
                <a:latin typeface="Arial" charset="0"/>
                <a:ea typeface="宋体" charset="-122"/>
              </a:rPr>
              <a:t>重点</a:t>
            </a:r>
          </a:p>
        </p:txBody>
      </p:sp>
      <p:sp>
        <p:nvSpPr>
          <p:cNvPr id="5" name="Text Box 3"/>
          <p:cNvSpPr txBox="1">
            <a:spLocks noChangeArrowheads="1"/>
          </p:cNvSpPr>
          <p:nvPr/>
        </p:nvSpPr>
        <p:spPr bwMode="auto">
          <a:xfrm>
            <a:off x="5000625" y="1038225"/>
            <a:ext cx="4143375" cy="461963"/>
          </a:xfrm>
          <a:prstGeom prst="rect">
            <a:avLst/>
          </a:prstGeom>
          <a:noFill/>
          <a:ln w="3175" cmpd="thinThick">
            <a:solidFill>
              <a:schemeClr val="accent1">
                <a:lumMod val="20000"/>
                <a:lumOff val="80000"/>
              </a:schemeClr>
            </a:solidFill>
            <a:miter lim="800000"/>
            <a:headEnd/>
            <a:tailEnd/>
          </a:ln>
          <a:effectLst/>
        </p:spPr>
        <p:txBody>
          <a:bodyPr>
            <a:spAutoFit/>
          </a:bodyPr>
          <a:lstStyle/>
          <a:p>
            <a:pPr algn="ctr">
              <a:buFontTx/>
              <a:buNone/>
              <a:defRPr/>
            </a:pPr>
            <a:r>
              <a:rPr lang="zh-CN" altLang="en-US" sz="2400" b="1" dirty="0">
                <a:solidFill>
                  <a:srgbClr val="FF0000"/>
                </a:solidFill>
                <a:latin typeface="Arial" charset="0"/>
              </a:rPr>
              <a:t>二、挣值分析方法中的变量</a:t>
            </a:r>
          </a:p>
        </p:txBody>
      </p:sp>
      <p:sp>
        <p:nvSpPr>
          <p:cNvPr id="48134" name="Rectangle 2"/>
          <p:cNvSpPr txBox="1">
            <a:spLocks noChangeArrowheads="1"/>
          </p:cNvSpPr>
          <p:nvPr/>
        </p:nvSpPr>
        <p:spPr bwMode="auto">
          <a:xfrm>
            <a:off x="357188" y="1500188"/>
            <a:ext cx="8277225" cy="4678362"/>
          </a:xfrm>
          <a:prstGeom prst="rect">
            <a:avLst/>
          </a:prstGeom>
          <a:noFill/>
          <a:ln w="9525">
            <a:noFill/>
            <a:miter lim="800000"/>
            <a:headEnd/>
            <a:tailEnd/>
          </a:ln>
        </p:spPr>
        <p:txBody>
          <a:bodyPr>
            <a:spAutoFit/>
          </a:bodyPr>
          <a:lstStyle/>
          <a:p>
            <a:pPr indent="457200">
              <a:lnSpc>
                <a:spcPct val="120000"/>
              </a:lnSpc>
              <a:spcAft>
                <a:spcPct val="50000"/>
              </a:spcAft>
              <a:buFont typeface="Wingdings" pitchFamily="2" charset="2"/>
              <a:buNone/>
            </a:pPr>
            <a:r>
              <a:rPr lang="en-US" altLang="zh-CN" sz="2200" b="1" dirty="0">
                <a:solidFill>
                  <a:srgbClr val="C00000"/>
                </a:solidFill>
                <a:latin typeface="楷体" pitchFamily="49" charset="-122"/>
                <a:ea typeface="楷体" pitchFamily="49" charset="-122"/>
              </a:rPr>
              <a:t>2</a:t>
            </a:r>
            <a:r>
              <a:rPr lang="zh-CN" altLang="en-US" sz="2200" b="1" dirty="0">
                <a:solidFill>
                  <a:srgbClr val="C00000"/>
                </a:solidFill>
                <a:latin typeface="楷体" pitchFamily="49" charset="-122"/>
                <a:ea typeface="楷体" pitchFamily="49" charset="-122"/>
              </a:rPr>
              <a:t>．两个绝对差异分析变量</a:t>
            </a:r>
            <a:endParaRPr lang="en-US" altLang="zh-CN" sz="2200" b="1" dirty="0">
              <a:solidFill>
                <a:srgbClr val="C00000"/>
              </a:solidFill>
              <a:latin typeface="楷体" pitchFamily="49" charset="-122"/>
              <a:ea typeface="楷体" pitchFamily="49" charset="-122"/>
            </a:endParaRPr>
          </a:p>
          <a:p>
            <a:pPr indent="457200">
              <a:lnSpc>
                <a:spcPct val="120000"/>
              </a:lnSpc>
              <a:buFont typeface="Wingdings" pitchFamily="2" charset="2"/>
              <a:buNone/>
            </a:pPr>
            <a:r>
              <a:rPr lang="en-US" altLang="zh-CN" sz="2200" b="1" dirty="0">
                <a:solidFill>
                  <a:srgbClr val="002060"/>
                </a:solidFill>
                <a:latin typeface="楷体" pitchFamily="49" charset="-122"/>
                <a:ea typeface="楷体" pitchFamily="49" charset="-122"/>
              </a:rPr>
              <a:t>(1) </a:t>
            </a:r>
            <a:r>
              <a:rPr lang="zh-CN" altLang="en-US" sz="2200" b="1" dirty="0">
                <a:solidFill>
                  <a:srgbClr val="002060"/>
                </a:solidFill>
                <a:latin typeface="楷体" pitchFamily="49" charset="-122"/>
                <a:ea typeface="楷体" pitchFamily="49" charset="-122"/>
              </a:rPr>
              <a:t>项目成本差异（</a:t>
            </a:r>
            <a:r>
              <a:rPr lang="en-US" altLang="zh-CN" sz="2200" b="1" dirty="0">
                <a:solidFill>
                  <a:srgbClr val="002060"/>
                </a:solidFill>
                <a:ea typeface="楷体" pitchFamily="49" charset="-122"/>
              </a:rPr>
              <a:t>Cost Variance</a:t>
            </a:r>
            <a:r>
              <a:rPr lang="zh-CN" altLang="en-US" sz="2200" b="1" dirty="0">
                <a:solidFill>
                  <a:srgbClr val="002060"/>
                </a:solidFill>
                <a:ea typeface="楷体" pitchFamily="49" charset="-122"/>
              </a:rPr>
              <a:t>，</a:t>
            </a:r>
            <a:r>
              <a:rPr lang="en-US" altLang="zh-CN" sz="2200" b="1" dirty="0">
                <a:solidFill>
                  <a:srgbClr val="002060"/>
                </a:solidFill>
                <a:ea typeface="楷体" pitchFamily="49" charset="-122"/>
              </a:rPr>
              <a:t>CV</a:t>
            </a:r>
            <a:r>
              <a:rPr lang="zh-CN" altLang="en-US" sz="2200" b="1" dirty="0">
                <a:solidFill>
                  <a:srgbClr val="002060"/>
                </a:solidFill>
                <a:latin typeface="楷体" pitchFamily="49" charset="-122"/>
                <a:ea typeface="楷体" pitchFamily="49" charset="-122"/>
              </a:rPr>
              <a:t>）</a:t>
            </a:r>
          </a:p>
          <a:p>
            <a:pPr indent="457200">
              <a:lnSpc>
                <a:spcPct val="120000"/>
              </a:lnSpc>
              <a:buFont typeface="Wingdings" pitchFamily="2" charset="2"/>
              <a:buNone/>
            </a:pPr>
            <a:r>
              <a:rPr lang="zh-CN" altLang="en-US" sz="2200" dirty="0">
                <a:solidFill>
                  <a:prstClr val="black"/>
                </a:solidFill>
                <a:latin typeface="楷体" pitchFamily="49" charset="-122"/>
                <a:ea typeface="楷体" pitchFamily="49" charset="-122"/>
              </a:rPr>
              <a:t>     </a:t>
            </a:r>
            <a:r>
              <a:rPr lang="zh-CN" altLang="en-US" sz="2200" dirty="0">
                <a:solidFill>
                  <a:srgbClr val="002060"/>
                </a:solidFill>
                <a:latin typeface="楷体" pitchFamily="49" charset="-122"/>
                <a:ea typeface="楷体" pitchFamily="49" charset="-122"/>
              </a:rPr>
              <a:t>计算公式是</a:t>
            </a:r>
            <a:r>
              <a:rPr lang="zh-CN" altLang="en-US" sz="2200" b="1" dirty="0">
                <a:solidFill>
                  <a:srgbClr val="002060"/>
                </a:solidFill>
                <a:latin typeface="楷体" pitchFamily="49" charset="-122"/>
                <a:ea typeface="楷体" pitchFamily="49" charset="-122"/>
              </a:rPr>
              <a:t>： </a:t>
            </a:r>
            <a:r>
              <a:rPr lang="en-US" altLang="zh-CN" sz="2200" b="1" dirty="0">
                <a:solidFill>
                  <a:srgbClr val="FF0000"/>
                </a:solidFill>
                <a:latin typeface="楷体" pitchFamily="49" charset="-122"/>
                <a:ea typeface="楷体" pitchFamily="49" charset="-122"/>
              </a:rPr>
              <a:t>CV=BCWP (EV)-ACWP (AC)</a:t>
            </a:r>
          </a:p>
          <a:p>
            <a:pPr indent="457200">
              <a:lnSpc>
                <a:spcPct val="120000"/>
              </a:lnSpc>
              <a:buFont typeface="Wingdings" pitchFamily="2" charset="2"/>
              <a:buNone/>
            </a:pPr>
            <a:r>
              <a:rPr lang="en-US" altLang="zh-CN" sz="2200" dirty="0">
                <a:solidFill>
                  <a:srgbClr val="002060"/>
                </a:solidFill>
                <a:latin typeface="楷体" pitchFamily="49" charset="-122"/>
                <a:ea typeface="楷体" pitchFamily="49" charset="-122"/>
              </a:rPr>
              <a:t>         </a:t>
            </a:r>
            <a:r>
              <a:rPr lang="zh-CN" altLang="en-US" sz="2200" dirty="0">
                <a:solidFill>
                  <a:srgbClr val="002060"/>
                </a:solidFill>
                <a:latin typeface="楷体" pitchFamily="49" charset="-122"/>
                <a:ea typeface="楷体" pitchFamily="49" charset="-122"/>
              </a:rPr>
              <a:t>其大于零为好，小于零不好。</a:t>
            </a:r>
            <a:endParaRPr lang="en-US" altLang="zh-CN" sz="2200" b="1" dirty="0">
              <a:solidFill>
                <a:srgbClr val="002060"/>
              </a:solidFill>
              <a:latin typeface="楷体" pitchFamily="49" charset="-122"/>
              <a:ea typeface="楷体" pitchFamily="49" charset="-122"/>
            </a:endParaRPr>
          </a:p>
          <a:p>
            <a:pPr indent="457200">
              <a:lnSpc>
                <a:spcPct val="120000"/>
              </a:lnSpc>
              <a:buFont typeface="Wingdings" pitchFamily="2" charset="2"/>
              <a:buNone/>
            </a:pPr>
            <a:endParaRPr lang="en-US" altLang="zh-CN" sz="2200" b="1" dirty="0">
              <a:solidFill>
                <a:srgbClr val="002060"/>
              </a:solidFill>
              <a:latin typeface="楷体" pitchFamily="49" charset="-122"/>
              <a:ea typeface="楷体" pitchFamily="49" charset="-122"/>
            </a:endParaRPr>
          </a:p>
          <a:p>
            <a:pPr indent="457200">
              <a:lnSpc>
                <a:spcPct val="120000"/>
              </a:lnSpc>
              <a:buFont typeface="Wingdings" pitchFamily="2" charset="2"/>
              <a:buNone/>
            </a:pPr>
            <a:r>
              <a:rPr lang="en-US" altLang="zh-CN" sz="2200" b="1" dirty="0">
                <a:solidFill>
                  <a:srgbClr val="002060"/>
                </a:solidFill>
                <a:latin typeface="楷体" pitchFamily="49" charset="-122"/>
                <a:ea typeface="楷体" pitchFamily="49" charset="-122"/>
              </a:rPr>
              <a:t>(2) </a:t>
            </a:r>
            <a:r>
              <a:rPr lang="zh-CN" altLang="en-US" sz="2200" b="1" dirty="0">
                <a:solidFill>
                  <a:srgbClr val="002060"/>
                </a:solidFill>
                <a:latin typeface="楷体" pitchFamily="49" charset="-122"/>
                <a:ea typeface="楷体" pitchFamily="49" charset="-122"/>
              </a:rPr>
              <a:t>项目进度差异（</a:t>
            </a:r>
            <a:r>
              <a:rPr lang="en-US" altLang="zh-CN" sz="2200" b="1" dirty="0">
                <a:solidFill>
                  <a:srgbClr val="002060"/>
                </a:solidFill>
                <a:ea typeface="楷体" pitchFamily="49" charset="-122"/>
                <a:cs typeface="Times New Roman" pitchFamily="18" charset="0"/>
              </a:rPr>
              <a:t>Schedule Variance</a:t>
            </a:r>
            <a:r>
              <a:rPr lang="zh-CN" altLang="en-US" sz="2200" b="1" dirty="0">
                <a:solidFill>
                  <a:srgbClr val="002060"/>
                </a:solidFill>
                <a:ea typeface="楷体" pitchFamily="49" charset="-122"/>
                <a:cs typeface="Times New Roman" pitchFamily="18" charset="0"/>
              </a:rPr>
              <a:t>，</a:t>
            </a:r>
            <a:r>
              <a:rPr lang="en-US" altLang="zh-CN" sz="2200" b="1" dirty="0">
                <a:solidFill>
                  <a:srgbClr val="002060"/>
                </a:solidFill>
                <a:ea typeface="楷体" pitchFamily="49" charset="-122"/>
                <a:cs typeface="Times New Roman" pitchFamily="18" charset="0"/>
              </a:rPr>
              <a:t>SV</a:t>
            </a:r>
            <a:r>
              <a:rPr lang="zh-CN" altLang="en-US" sz="2200" b="1" dirty="0">
                <a:solidFill>
                  <a:srgbClr val="002060"/>
                </a:solidFill>
                <a:latin typeface="楷体" pitchFamily="49" charset="-122"/>
                <a:ea typeface="楷体" pitchFamily="49" charset="-122"/>
              </a:rPr>
              <a:t>）</a:t>
            </a:r>
          </a:p>
          <a:p>
            <a:pPr indent="457200">
              <a:lnSpc>
                <a:spcPct val="120000"/>
              </a:lnSpc>
              <a:buFont typeface="Wingdings" pitchFamily="2" charset="2"/>
              <a:buNone/>
            </a:pPr>
            <a:r>
              <a:rPr lang="zh-CN" altLang="en-US" sz="2200" dirty="0">
                <a:solidFill>
                  <a:srgbClr val="002060"/>
                </a:solidFill>
                <a:latin typeface="楷体" pitchFamily="49" charset="-122"/>
                <a:ea typeface="楷体" pitchFamily="49" charset="-122"/>
              </a:rPr>
              <a:t>     计算公式是：</a:t>
            </a:r>
            <a:r>
              <a:rPr lang="en-US" altLang="zh-CN" sz="2200" b="1" dirty="0">
                <a:solidFill>
                  <a:srgbClr val="002060"/>
                </a:solidFill>
                <a:latin typeface="楷体" pitchFamily="49" charset="-122"/>
                <a:ea typeface="楷体" pitchFamily="49" charset="-122"/>
              </a:rPr>
              <a:t>SV</a:t>
            </a:r>
            <a:r>
              <a:rPr lang="en-US" altLang="zh-CN" sz="2200" b="1" dirty="0">
                <a:solidFill>
                  <a:srgbClr val="FF0000"/>
                </a:solidFill>
                <a:latin typeface="楷体" pitchFamily="49" charset="-122"/>
                <a:ea typeface="楷体" pitchFamily="49" charset="-122"/>
              </a:rPr>
              <a:t>= BCWP (EV)- BCWS (PV) </a:t>
            </a:r>
          </a:p>
          <a:p>
            <a:pPr indent="457200">
              <a:lnSpc>
                <a:spcPct val="120000"/>
              </a:lnSpc>
              <a:buFont typeface="Wingdings" pitchFamily="2" charset="2"/>
              <a:buNone/>
            </a:pPr>
            <a:r>
              <a:rPr lang="zh-CN" altLang="en-US" sz="2200" dirty="0">
                <a:solidFill>
                  <a:srgbClr val="002060"/>
                </a:solidFill>
                <a:latin typeface="楷体" pitchFamily="49" charset="-122"/>
                <a:ea typeface="楷体" pitchFamily="49" charset="-122"/>
              </a:rPr>
              <a:t>        其大于零为好，小于零不好。</a:t>
            </a:r>
          </a:p>
          <a:p>
            <a:pPr indent="457200">
              <a:lnSpc>
                <a:spcPct val="120000"/>
              </a:lnSpc>
              <a:buFont typeface="Wingdings" pitchFamily="2" charset="2"/>
              <a:buNone/>
            </a:pPr>
            <a:endParaRPr lang="zh-CN" altLang="en-US" sz="2200" dirty="0">
              <a:solidFill>
                <a:srgbClr val="002060"/>
              </a:solidFill>
              <a:latin typeface="楷体" pitchFamily="49" charset="-122"/>
              <a:ea typeface="楷体" pitchFamily="49" charset="-122"/>
            </a:endParaRPr>
          </a:p>
          <a:p>
            <a:pPr indent="457200">
              <a:lnSpc>
                <a:spcPct val="120000"/>
              </a:lnSpc>
              <a:buFont typeface="Wingdings" pitchFamily="2" charset="2"/>
              <a:buNone/>
            </a:pPr>
            <a:endParaRPr lang="zh-CN" altLang="en-US" sz="2200" dirty="0">
              <a:solidFill>
                <a:srgbClr val="002060"/>
              </a:solidFill>
              <a:latin typeface="楷体" pitchFamily="49" charset="-122"/>
              <a:ea typeface="楷体" pitchFamily="49" charset="-122"/>
            </a:endParaRPr>
          </a:p>
          <a:p>
            <a:pPr indent="457200">
              <a:lnSpc>
                <a:spcPct val="120000"/>
              </a:lnSpc>
              <a:buFont typeface="Wingdings" pitchFamily="2" charset="2"/>
              <a:buNone/>
            </a:pPr>
            <a:endParaRPr lang="zh-CN" altLang="en-US" sz="2200" dirty="0">
              <a:solidFill>
                <a:srgbClr val="002060"/>
              </a:solidFill>
              <a:latin typeface="楷体" pitchFamily="49" charset="-122"/>
              <a:ea typeface="楷体" pitchFamily="49" charset="-122"/>
            </a:endParaRPr>
          </a:p>
        </p:txBody>
      </p:sp>
      <p:pic>
        <p:nvPicPr>
          <p:cNvPr id="48136" name="Picture 8"/>
          <p:cNvPicPr>
            <a:picLocks noChangeAspect="1" noChangeArrowheads="1"/>
          </p:cNvPicPr>
          <p:nvPr/>
        </p:nvPicPr>
        <p:blipFill>
          <a:blip r:embed="rId2"/>
          <a:srcRect/>
          <a:stretch>
            <a:fillRect/>
          </a:stretch>
        </p:blipFill>
        <p:spPr bwMode="auto">
          <a:xfrm>
            <a:off x="0" y="5300663"/>
            <a:ext cx="9144000" cy="1323975"/>
          </a:xfrm>
          <a:prstGeom prst="rect">
            <a:avLst/>
          </a:prstGeom>
          <a:noFill/>
          <a:ln w="9525">
            <a:noFill/>
            <a:miter lim="800000"/>
            <a:headEnd/>
            <a:tailEnd/>
          </a:ln>
          <a:effectLst/>
        </p:spPr>
      </p:pic>
    </p:spTree>
    <p:extLst>
      <p:ext uri="{BB962C8B-B14F-4D97-AF65-F5344CB8AC3E}">
        <p14:creationId xmlns:p14="http://schemas.microsoft.com/office/powerpoint/2010/main" val="1416281152"/>
      </p:ext>
    </p:extLst>
  </p:cSld>
  <p:clrMapOvr>
    <a:masterClrMapping/>
  </p:clrMapOvr>
  <p:transition spd="med">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3375" y="273050"/>
            <a:ext cx="2656496" cy="584775"/>
          </a:xfrm>
          <a:prstGeom prst="rect">
            <a:avLst/>
          </a:prstGeom>
          <a:noFill/>
        </p:spPr>
        <p:txBody>
          <a:bodyPr wrap="none">
            <a:spAutoFit/>
          </a:bodyPr>
          <a:lstStyle/>
          <a:p>
            <a:pPr>
              <a:buFontTx/>
              <a:buNone/>
            </a:pPr>
            <a:r>
              <a:rPr lang="zh-CN" altLang="en-US" sz="3200" b="1" dirty="0">
                <a:solidFill>
                  <a:srgbClr val="F2F2F2"/>
                </a:solidFill>
                <a:latin typeface="Arial" charset="0"/>
                <a:ea typeface="宋体" charset="-122"/>
              </a:rPr>
              <a:t>挣值分析方法</a:t>
            </a:r>
          </a:p>
        </p:txBody>
      </p:sp>
      <p:sp>
        <p:nvSpPr>
          <p:cNvPr id="49155" name="AutoShape 5"/>
          <p:cNvSpPr>
            <a:spLocks noChangeArrowheads="1"/>
          </p:cNvSpPr>
          <p:nvPr/>
        </p:nvSpPr>
        <p:spPr bwMode="auto">
          <a:xfrm>
            <a:off x="7620000" y="0"/>
            <a:ext cx="1524000" cy="838200"/>
          </a:xfrm>
          <a:prstGeom prst="irregularSeal1">
            <a:avLst/>
          </a:prstGeom>
          <a:noFill/>
          <a:ln w="38100">
            <a:solidFill>
              <a:srgbClr val="FF0000"/>
            </a:solidFill>
            <a:miter lim="800000"/>
            <a:headEnd/>
            <a:tailEnd/>
          </a:ln>
        </p:spPr>
        <p:txBody>
          <a:bodyPr wrap="none" anchor="ctr"/>
          <a:lstStyle/>
          <a:p>
            <a:pPr algn="ctr">
              <a:buFontTx/>
              <a:buNone/>
            </a:pPr>
            <a:r>
              <a:rPr lang="zh-CN" altLang="en-US">
                <a:solidFill>
                  <a:srgbClr val="FF0000"/>
                </a:solidFill>
                <a:latin typeface="Arial" charset="0"/>
                <a:ea typeface="宋体" charset="-122"/>
              </a:rPr>
              <a:t>重点</a:t>
            </a:r>
          </a:p>
        </p:txBody>
      </p:sp>
      <p:sp>
        <p:nvSpPr>
          <p:cNvPr id="5" name="Text Box 3"/>
          <p:cNvSpPr txBox="1">
            <a:spLocks noChangeArrowheads="1"/>
          </p:cNvSpPr>
          <p:nvPr/>
        </p:nvSpPr>
        <p:spPr bwMode="auto">
          <a:xfrm>
            <a:off x="5000625" y="1038225"/>
            <a:ext cx="4143375" cy="461963"/>
          </a:xfrm>
          <a:prstGeom prst="rect">
            <a:avLst/>
          </a:prstGeom>
          <a:noFill/>
          <a:ln w="3175" cmpd="thinThick">
            <a:solidFill>
              <a:schemeClr val="accent1">
                <a:lumMod val="20000"/>
                <a:lumOff val="80000"/>
              </a:schemeClr>
            </a:solidFill>
            <a:miter lim="800000"/>
            <a:headEnd/>
            <a:tailEnd/>
          </a:ln>
          <a:effectLst/>
        </p:spPr>
        <p:txBody>
          <a:bodyPr>
            <a:spAutoFit/>
          </a:bodyPr>
          <a:lstStyle/>
          <a:p>
            <a:pPr algn="ctr">
              <a:buFontTx/>
              <a:buNone/>
              <a:defRPr/>
            </a:pPr>
            <a:r>
              <a:rPr lang="zh-CN" altLang="en-US" sz="2400" b="1" dirty="0">
                <a:solidFill>
                  <a:srgbClr val="FF0000"/>
                </a:solidFill>
                <a:latin typeface="Arial" charset="0"/>
              </a:rPr>
              <a:t>二、挣值分析方法中的变量</a:t>
            </a:r>
          </a:p>
        </p:txBody>
      </p:sp>
      <p:sp>
        <p:nvSpPr>
          <p:cNvPr id="49158" name="Rectangle 2"/>
          <p:cNvSpPr txBox="1">
            <a:spLocks noChangeArrowheads="1"/>
          </p:cNvSpPr>
          <p:nvPr/>
        </p:nvSpPr>
        <p:spPr bwMode="auto">
          <a:xfrm>
            <a:off x="152400" y="1604963"/>
            <a:ext cx="8534400" cy="3610219"/>
          </a:xfrm>
          <a:prstGeom prst="rect">
            <a:avLst/>
          </a:prstGeom>
          <a:noFill/>
          <a:ln w="9525">
            <a:noFill/>
            <a:miter lim="800000"/>
            <a:headEnd/>
            <a:tailEnd/>
          </a:ln>
        </p:spPr>
        <p:txBody>
          <a:bodyPr>
            <a:spAutoFit/>
          </a:bodyPr>
          <a:lstStyle/>
          <a:p>
            <a:pPr indent="457200">
              <a:lnSpc>
                <a:spcPct val="110000"/>
              </a:lnSpc>
              <a:spcAft>
                <a:spcPts val="600"/>
              </a:spcAft>
              <a:buFont typeface="Wingdings" pitchFamily="2" charset="2"/>
              <a:buNone/>
            </a:pPr>
            <a:r>
              <a:rPr lang="en-US" altLang="zh-CN" sz="2200" b="1" dirty="0">
                <a:solidFill>
                  <a:srgbClr val="C00000"/>
                </a:solidFill>
                <a:latin typeface="楷体" pitchFamily="49" charset="-122"/>
                <a:ea typeface="楷体" pitchFamily="49" charset="-122"/>
              </a:rPr>
              <a:t>3</a:t>
            </a:r>
            <a:r>
              <a:rPr lang="zh-CN" altLang="en-US" sz="2200" b="1" dirty="0">
                <a:solidFill>
                  <a:srgbClr val="C00000"/>
                </a:solidFill>
                <a:latin typeface="楷体" pitchFamily="49" charset="-122"/>
                <a:ea typeface="楷体" pitchFamily="49" charset="-122"/>
              </a:rPr>
              <a:t>．两个指数变量（相对差异分析变量）</a:t>
            </a:r>
            <a:endParaRPr lang="zh-CN" altLang="en-US" sz="2200" dirty="0">
              <a:solidFill>
                <a:srgbClr val="002060"/>
              </a:solidFill>
              <a:latin typeface="楷体" pitchFamily="49" charset="-122"/>
              <a:ea typeface="楷体" pitchFamily="49" charset="-122"/>
            </a:endParaRPr>
          </a:p>
          <a:p>
            <a:pPr indent="457200">
              <a:lnSpc>
                <a:spcPct val="110000"/>
              </a:lnSpc>
              <a:spcAft>
                <a:spcPts val="600"/>
              </a:spcAft>
              <a:buFont typeface="Wingdings" pitchFamily="2" charset="2"/>
              <a:buNone/>
            </a:pPr>
            <a:r>
              <a:rPr lang="en-US" altLang="zh-CN" sz="2200" b="1" dirty="0">
                <a:solidFill>
                  <a:srgbClr val="002060"/>
                </a:solidFill>
                <a:latin typeface="楷体" pitchFamily="49" charset="-122"/>
                <a:ea typeface="楷体" pitchFamily="49" charset="-122"/>
              </a:rPr>
              <a:t>⑴</a:t>
            </a:r>
            <a:r>
              <a:rPr lang="zh-CN" altLang="en-US" sz="2200" b="1" dirty="0">
                <a:solidFill>
                  <a:srgbClr val="002060"/>
                </a:solidFill>
                <a:latin typeface="楷体" pitchFamily="49" charset="-122"/>
                <a:ea typeface="楷体" pitchFamily="49" charset="-122"/>
              </a:rPr>
              <a:t>成本绩效指数（</a:t>
            </a:r>
            <a:r>
              <a:rPr lang="en-US" altLang="zh-CN" sz="2200" b="1" dirty="0">
                <a:solidFill>
                  <a:srgbClr val="002060"/>
                </a:solidFill>
                <a:ea typeface="楷体" pitchFamily="49" charset="-122"/>
              </a:rPr>
              <a:t>Cost Performance Index</a:t>
            </a:r>
            <a:r>
              <a:rPr lang="zh-CN" altLang="en-US" sz="2200" b="1" dirty="0">
                <a:solidFill>
                  <a:srgbClr val="002060"/>
                </a:solidFill>
                <a:ea typeface="楷体" pitchFamily="49" charset="-122"/>
              </a:rPr>
              <a:t>，</a:t>
            </a:r>
            <a:r>
              <a:rPr lang="en-US" altLang="zh-CN" sz="2200" b="1" dirty="0">
                <a:solidFill>
                  <a:srgbClr val="002060"/>
                </a:solidFill>
                <a:ea typeface="楷体" pitchFamily="49" charset="-122"/>
              </a:rPr>
              <a:t>CPI</a:t>
            </a:r>
            <a:r>
              <a:rPr lang="zh-CN" altLang="en-US" sz="2200" b="1" dirty="0">
                <a:solidFill>
                  <a:srgbClr val="002060"/>
                </a:solidFill>
                <a:latin typeface="楷体" pitchFamily="49" charset="-122"/>
                <a:ea typeface="楷体" pitchFamily="49" charset="-122"/>
              </a:rPr>
              <a:t>）</a:t>
            </a:r>
          </a:p>
          <a:p>
            <a:pPr indent="457200">
              <a:lnSpc>
                <a:spcPct val="110000"/>
              </a:lnSpc>
              <a:spcAft>
                <a:spcPts val="600"/>
              </a:spcAft>
              <a:buFont typeface="Wingdings" pitchFamily="2" charset="2"/>
              <a:buNone/>
            </a:pPr>
            <a:r>
              <a:rPr lang="zh-CN" altLang="en-US" sz="2200" dirty="0">
                <a:solidFill>
                  <a:srgbClr val="002060"/>
                </a:solidFill>
                <a:latin typeface="楷体" pitchFamily="49" charset="-122"/>
                <a:ea typeface="楷体" pitchFamily="49" charset="-122"/>
              </a:rPr>
              <a:t>      计算公式为：</a:t>
            </a:r>
            <a:r>
              <a:rPr lang="en-US" altLang="zh-CN" sz="2200" b="1" dirty="0">
                <a:solidFill>
                  <a:srgbClr val="FF0000"/>
                </a:solidFill>
                <a:latin typeface="楷体" pitchFamily="49" charset="-122"/>
                <a:ea typeface="楷体" pitchFamily="49" charset="-122"/>
              </a:rPr>
              <a:t>CPI= EV(BCWP)/AC(ACWP)</a:t>
            </a:r>
          </a:p>
          <a:p>
            <a:pPr indent="457200">
              <a:lnSpc>
                <a:spcPct val="110000"/>
              </a:lnSpc>
              <a:spcAft>
                <a:spcPts val="600"/>
              </a:spcAft>
              <a:buFont typeface="Wingdings" pitchFamily="2" charset="2"/>
              <a:buNone/>
            </a:pPr>
            <a:r>
              <a:rPr lang="en-US" altLang="zh-CN" sz="2200" dirty="0">
                <a:solidFill>
                  <a:srgbClr val="002060"/>
                </a:solidFill>
                <a:latin typeface="楷体" pitchFamily="49" charset="-122"/>
                <a:ea typeface="楷体" pitchFamily="49" charset="-122"/>
              </a:rPr>
              <a:t>       </a:t>
            </a:r>
            <a:r>
              <a:rPr lang="zh-CN" altLang="en-US" sz="2200" dirty="0">
                <a:solidFill>
                  <a:srgbClr val="002060"/>
                </a:solidFill>
                <a:latin typeface="楷体" pitchFamily="49" charset="-122"/>
                <a:ea typeface="楷体" pitchFamily="49" charset="-122"/>
              </a:rPr>
              <a:t>其大于</a:t>
            </a:r>
            <a:r>
              <a:rPr lang="en-US" altLang="zh-CN" sz="2200" dirty="0">
                <a:solidFill>
                  <a:srgbClr val="002060"/>
                </a:solidFill>
                <a:latin typeface="楷体" pitchFamily="49" charset="-122"/>
                <a:ea typeface="楷体" pitchFamily="49" charset="-122"/>
              </a:rPr>
              <a:t>1</a:t>
            </a:r>
            <a:r>
              <a:rPr lang="zh-CN" altLang="en-US" sz="2200" dirty="0">
                <a:solidFill>
                  <a:srgbClr val="002060"/>
                </a:solidFill>
                <a:latin typeface="楷体" pitchFamily="49" charset="-122"/>
                <a:ea typeface="楷体" pitchFamily="49" charset="-122"/>
              </a:rPr>
              <a:t>为好，小于</a:t>
            </a:r>
            <a:r>
              <a:rPr lang="en-US" altLang="zh-CN" sz="2200" dirty="0">
                <a:solidFill>
                  <a:srgbClr val="002060"/>
                </a:solidFill>
                <a:latin typeface="楷体" pitchFamily="49" charset="-122"/>
                <a:ea typeface="楷体" pitchFamily="49" charset="-122"/>
              </a:rPr>
              <a:t>1</a:t>
            </a:r>
            <a:r>
              <a:rPr lang="zh-CN" altLang="en-US" sz="2200" dirty="0">
                <a:solidFill>
                  <a:srgbClr val="002060"/>
                </a:solidFill>
                <a:latin typeface="楷体" pitchFamily="49" charset="-122"/>
                <a:ea typeface="楷体" pitchFamily="49" charset="-122"/>
              </a:rPr>
              <a:t>不好。</a:t>
            </a:r>
            <a:endParaRPr lang="en-US" altLang="zh-CN" sz="2200" dirty="0">
              <a:solidFill>
                <a:srgbClr val="002060"/>
              </a:solidFill>
              <a:latin typeface="楷体" pitchFamily="49" charset="-122"/>
              <a:ea typeface="楷体" pitchFamily="49" charset="-122"/>
            </a:endParaRPr>
          </a:p>
          <a:p>
            <a:pPr indent="457200">
              <a:lnSpc>
                <a:spcPct val="110000"/>
              </a:lnSpc>
              <a:spcAft>
                <a:spcPts val="600"/>
              </a:spcAft>
              <a:buFont typeface="Wingdings" pitchFamily="2" charset="2"/>
              <a:buNone/>
            </a:pPr>
            <a:endParaRPr lang="en-US" altLang="zh-CN" sz="2200" dirty="0">
              <a:solidFill>
                <a:srgbClr val="002060"/>
              </a:solidFill>
              <a:latin typeface="楷体" pitchFamily="49" charset="-122"/>
              <a:ea typeface="楷体" pitchFamily="49" charset="-122"/>
            </a:endParaRPr>
          </a:p>
          <a:p>
            <a:pPr indent="457200">
              <a:lnSpc>
                <a:spcPct val="110000"/>
              </a:lnSpc>
              <a:spcAft>
                <a:spcPts val="600"/>
              </a:spcAft>
              <a:buFont typeface="Wingdings" pitchFamily="2" charset="2"/>
              <a:buNone/>
            </a:pPr>
            <a:r>
              <a:rPr lang="zh-CN" altLang="en-US" sz="2200" b="1" dirty="0">
                <a:solidFill>
                  <a:srgbClr val="002060"/>
                </a:solidFill>
                <a:latin typeface="楷体" pitchFamily="49" charset="-122"/>
                <a:ea typeface="楷体" pitchFamily="49" charset="-122"/>
              </a:rPr>
              <a:t>⑵工期绩效指数（</a:t>
            </a:r>
            <a:r>
              <a:rPr lang="en-US" altLang="zh-CN" sz="2200" b="1" dirty="0">
                <a:solidFill>
                  <a:srgbClr val="002060"/>
                </a:solidFill>
                <a:ea typeface="楷体" pitchFamily="49" charset="-122"/>
                <a:cs typeface="Times New Roman" pitchFamily="18" charset="0"/>
              </a:rPr>
              <a:t>Schedule Performance Index</a:t>
            </a:r>
            <a:r>
              <a:rPr lang="zh-CN" altLang="en-US" sz="2200" b="1" dirty="0">
                <a:solidFill>
                  <a:srgbClr val="002060"/>
                </a:solidFill>
                <a:ea typeface="楷体" pitchFamily="49" charset="-122"/>
                <a:cs typeface="Times New Roman" pitchFamily="18" charset="0"/>
              </a:rPr>
              <a:t>，</a:t>
            </a:r>
            <a:r>
              <a:rPr lang="en-US" altLang="zh-CN" sz="2200" b="1" dirty="0">
                <a:solidFill>
                  <a:srgbClr val="002060"/>
                </a:solidFill>
                <a:ea typeface="楷体" pitchFamily="49" charset="-122"/>
                <a:cs typeface="Times New Roman" pitchFamily="18" charset="0"/>
              </a:rPr>
              <a:t>SPI</a:t>
            </a:r>
            <a:r>
              <a:rPr lang="zh-CN" altLang="en-US" sz="2200" b="1" dirty="0">
                <a:solidFill>
                  <a:srgbClr val="002060"/>
                </a:solidFill>
                <a:latin typeface="楷体" pitchFamily="49" charset="-122"/>
                <a:ea typeface="楷体" pitchFamily="49" charset="-122"/>
              </a:rPr>
              <a:t>）</a:t>
            </a:r>
          </a:p>
          <a:p>
            <a:pPr indent="457200">
              <a:lnSpc>
                <a:spcPct val="110000"/>
              </a:lnSpc>
              <a:spcAft>
                <a:spcPts val="600"/>
              </a:spcAft>
              <a:buFont typeface="Wingdings" pitchFamily="2" charset="2"/>
              <a:buNone/>
            </a:pPr>
            <a:r>
              <a:rPr lang="zh-CN" altLang="en-US" sz="2200" dirty="0">
                <a:solidFill>
                  <a:prstClr val="black"/>
                </a:solidFill>
                <a:latin typeface="楷体" pitchFamily="49" charset="-122"/>
                <a:ea typeface="楷体" pitchFamily="49" charset="-122"/>
              </a:rPr>
              <a:t>      </a:t>
            </a:r>
            <a:r>
              <a:rPr lang="zh-CN" altLang="en-US" sz="2200" dirty="0">
                <a:solidFill>
                  <a:srgbClr val="002060"/>
                </a:solidFill>
                <a:latin typeface="楷体" pitchFamily="49" charset="-122"/>
                <a:ea typeface="楷体" pitchFamily="49" charset="-122"/>
              </a:rPr>
              <a:t>计算公式为：</a:t>
            </a:r>
            <a:r>
              <a:rPr lang="zh-CN" altLang="en-US" sz="2200" dirty="0">
                <a:solidFill>
                  <a:srgbClr val="FF0000"/>
                </a:solidFill>
                <a:latin typeface="楷体" pitchFamily="49" charset="-122"/>
                <a:ea typeface="楷体" pitchFamily="49" charset="-122"/>
              </a:rPr>
              <a:t>  </a:t>
            </a:r>
            <a:r>
              <a:rPr lang="en-US" altLang="zh-CN" sz="2200" b="1" dirty="0">
                <a:solidFill>
                  <a:srgbClr val="FF0000"/>
                </a:solidFill>
                <a:latin typeface="楷体" pitchFamily="49" charset="-122"/>
                <a:ea typeface="楷体" pitchFamily="49" charset="-122"/>
              </a:rPr>
              <a:t>SPI=BCWP (EV)/BCWS (PV)</a:t>
            </a:r>
            <a:r>
              <a:rPr lang="en-US" altLang="zh-CN" sz="2200" dirty="0">
                <a:solidFill>
                  <a:srgbClr val="FF0000"/>
                </a:solidFill>
                <a:latin typeface="楷体" pitchFamily="49" charset="-122"/>
                <a:ea typeface="楷体" pitchFamily="49" charset="-122"/>
              </a:rPr>
              <a:t> </a:t>
            </a:r>
          </a:p>
          <a:p>
            <a:pPr indent="457200">
              <a:lnSpc>
                <a:spcPct val="110000"/>
              </a:lnSpc>
              <a:spcAft>
                <a:spcPts val="600"/>
              </a:spcAft>
              <a:buFont typeface="Wingdings" pitchFamily="2" charset="2"/>
              <a:buNone/>
            </a:pPr>
            <a:r>
              <a:rPr lang="zh-CN" altLang="en-US" sz="2200" dirty="0">
                <a:solidFill>
                  <a:srgbClr val="002060"/>
                </a:solidFill>
                <a:latin typeface="楷体" pitchFamily="49" charset="-122"/>
                <a:ea typeface="楷体" pitchFamily="49" charset="-122"/>
              </a:rPr>
              <a:t>      其大于</a:t>
            </a:r>
            <a:r>
              <a:rPr lang="en-US" altLang="zh-CN" sz="2200" dirty="0">
                <a:solidFill>
                  <a:srgbClr val="002060"/>
                </a:solidFill>
                <a:latin typeface="楷体" pitchFamily="49" charset="-122"/>
                <a:ea typeface="楷体" pitchFamily="49" charset="-122"/>
              </a:rPr>
              <a:t>1</a:t>
            </a:r>
            <a:r>
              <a:rPr lang="zh-CN" altLang="en-US" sz="2200" dirty="0">
                <a:solidFill>
                  <a:srgbClr val="002060"/>
                </a:solidFill>
                <a:latin typeface="楷体" pitchFamily="49" charset="-122"/>
                <a:ea typeface="楷体" pitchFamily="49" charset="-122"/>
              </a:rPr>
              <a:t>为好，小于</a:t>
            </a:r>
            <a:r>
              <a:rPr lang="en-US" altLang="zh-CN" sz="2200" dirty="0">
                <a:solidFill>
                  <a:srgbClr val="002060"/>
                </a:solidFill>
                <a:latin typeface="楷体" pitchFamily="49" charset="-122"/>
                <a:ea typeface="楷体" pitchFamily="49" charset="-122"/>
              </a:rPr>
              <a:t>1</a:t>
            </a:r>
            <a:r>
              <a:rPr lang="zh-CN" altLang="en-US" sz="2200" dirty="0">
                <a:solidFill>
                  <a:srgbClr val="002060"/>
                </a:solidFill>
                <a:latin typeface="楷体" pitchFamily="49" charset="-122"/>
                <a:ea typeface="楷体" pitchFamily="49" charset="-122"/>
              </a:rPr>
              <a:t>不好。</a:t>
            </a:r>
          </a:p>
        </p:txBody>
      </p:sp>
      <p:pic>
        <p:nvPicPr>
          <p:cNvPr id="49160" name="Picture 8"/>
          <p:cNvPicPr>
            <a:picLocks noChangeAspect="1" noChangeArrowheads="1"/>
          </p:cNvPicPr>
          <p:nvPr/>
        </p:nvPicPr>
        <p:blipFill rotWithShape="1">
          <a:blip r:embed="rId2"/>
          <a:srcRect b="63286"/>
          <a:stretch/>
        </p:blipFill>
        <p:spPr bwMode="auto">
          <a:xfrm>
            <a:off x="24809" y="5086713"/>
            <a:ext cx="9021762" cy="480253"/>
          </a:xfrm>
          <a:prstGeom prst="rect">
            <a:avLst/>
          </a:prstGeom>
          <a:noFill/>
          <a:ln w="9525">
            <a:noFill/>
            <a:miter lim="800000"/>
            <a:headEnd/>
            <a:tailEnd/>
          </a:ln>
          <a:effectLst/>
        </p:spPr>
      </p:pic>
      <p:pic>
        <p:nvPicPr>
          <p:cNvPr id="7" name="Picture 8"/>
          <p:cNvPicPr>
            <a:picLocks noChangeAspect="1" noChangeArrowheads="1"/>
          </p:cNvPicPr>
          <p:nvPr/>
        </p:nvPicPr>
        <p:blipFill rotWithShape="1">
          <a:blip r:embed="rId2"/>
          <a:srcRect t="65572"/>
          <a:stretch/>
        </p:blipFill>
        <p:spPr bwMode="auto">
          <a:xfrm>
            <a:off x="24809" y="5562544"/>
            <a:ext cx="9021762" cy="450349"/>
          </a:xfrm>
          <a:prstGeom prst="rect">
            <a:avLst/>
          </a:prstGeom>
          <a:noFill/>
          <a:ln w="9525">
            <a:noFill/>
            <a:miter lim="800000"/>
            <a:headEnd/>
            <a:tailEnd/>
          </a:ln>
          <a:effectLst/>
        </p:spPr>
      </p:pic>
      <p:pic>
        <p:nvPicPr>
          <p:cNvPr id="8" name="Picture 8"/>
          <p:cNvPicPr>
            <a:picLocks noChangeAspect="1" noChangeArrowheads="1"/>
          </p:cNvPicPr>
          <p:nvPr/>
        </p:nvPicPr>
        <p:blipFill rotWithShape="1">
          <a:blip r:embed="rId2"/>
          <a:srcRect t="35782" b="32109"/>
          <a:stretch/>
        </p:blipFill>
        <p:spPr bwMode="auto">
          <a:xfrm>
            <a:off x="24809" y="6012893"/>
            <a:ext cx="9021762" cy="420016"/>
          </a:xfrm>
          <a:prstGeom prst="rect">
            <a:avLst/>
          </a:prstGeom>
          <a:noFill/>
          <a:ln w="9525">
            <a:noFill/>
            <a:miter lim="800000"/>
            <a:headEnd/>
            <a:tailEnd/>
          </a:ln>
          <a:effectLst/>
        </p:spPr>
      </p:pic>
    </p:spTree>
    <p:extLst>
      <p:ext uri="{BB962C8B-B14F-4D97-AF65-F5344CB8AC3E}">
        <p14:creationId xmlns:p14="http://schemas.microsoft.com/office/powerpoint/2010/main" val="1995421543"/>
      </p:ext>
    </p:extLst>
  </p:cSld>
  <p:clrMapOvr>
    <a:masterClrMapping/>
  </p:clrMapOvr>
  <p:transition spd="med">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3375" y="273050"/>
            <a:ext cx="2656496" cy="584775"/>
          </a:xfrm>
          <a:prstGeom prst="rect">
            <a:avLst/>
          </a:prstGeom>
          <a:noFill/>
        </p:spPr>
        <p:txBody>
          <a:bodyPr wrap="none">
            <a:spAutoFit/>
          </a:bodyPr>
          <a:lstStyle/>
          <a:p>
            <a:pPr>
              <a:buFontTx/>
              <a:buNone/>
            </a:pPr>
            <a:r>
              <a:rPr lang="zh-CN" altLang="en-US" sz="3200" b="1" dirty="0">
                <a:solidFill>
                  <a:srgbClr val="F2F2F2"/>
                </a:solidFill>
                <a:latin typeface="Arial" charset="0"/>
                <a:ea typeface="宋体" charset="-122"/>
              </a:rPr>
              <a:t>挣值分析方法</a:t>
            </a:r>
          </a:p>
        </p:txBody>
      </p:sp>
      <p:sp>
        <p:nvSpPr>
          <p:cNvPr id="52227" name="AutoShape 5"/>
          <p:cNvSpPr>
            <a:spLocks noChangeArrowheads="1"/>
          </p:cNvSpPr>
          <p:nvPr/>
        </p:nvSpPr>
        <p:spPr bwMode="auto">
          <a:xfrm>
            <a:off x="7620000" y="0"/>
            <a:ext cx="1524000" cy="838200"/>
          </a:xfrm>
          <a:prstGeom prst="irregularSeal1">
            <a:avLst/>
          </a:prstGeom>
          <a:noFill/>
          <a:ln w="38100">
            <a:solidFill>
              <a:srgbClr val="FF0000"/>
            </a:solidFill>
            <a:miter lim="800000"/>
            <a:headEnd/>
            <a:tailEnd/>
          </a:ln>
        </p:spPr>
        <p:txBody>
          <a:bodyPr wrap="none" anchor="ctr"/>
          <a:lstStyle/>
          <a:p>
            <a:pPr algn="ctr">
              <a:buFontTx/>
              <a:buNone/>
            </a:pPr>
            <a:r>
              <a:rPr lang="zh-CN" altLang="en-US">
                <a:solidFill>
                  <a:srgbClr val="FF0000"/>
                </a:solidFill>
                <a:latin typeface="Arial" charset="0"/>
                <a:ea typeface="宋体" charset="-122"/>
              </a:rPr>
              <a:t>重点</a:t>
            </a:r>
          </a:p>
        </p:txBody>
      </p:sp>
      <p:sp>
        <p:nvSpPr>
          <p:cNvPr id="6" name="TextBox 5"/>
          <p:cNvSpPr txBox="1">
            <a:spLocks noChangeArrowheads="1"/>
          </p:cNvSpPr>
          <p:nvPr/>
        </p:nvSpPr>
        <p:spPr bwMode="auto">
          <a:xfrm>
            <a:off x="838200" y="2500313"/>
            <a:ext cx="7543800" cy="2400300"/>
          </a:xfrm>
          <a:prstGeom prst="rect">
            <a:avLst/>
          </a:prstGeom>
          <a:noFill/>
          <a:ln w="9525">
            <a:noFill/>
            <a:miter lim="800000"/>
            <a:headEnd/>
            <a:tailEnd/>
          </a:ln>
        </p:spPr>
        <p:txBody>
          <a:bodyPr>
            <a:spAutoFit/>
          </a:bodyPr>
          <a:lstStyle/>
          <a:p>
            <a:pPr>
              <a:lnSpc>
                <a:spcPct val="125000"/>
              </a:lnSpc>
              <a:buFontTx/>
              <a:buNone/>
            </a:pPr>
            <a:r>
              <a:rPr lang="zh-CN" altLang="en-US" sz="2400" b="1">
                <a:solidFill>
                  <a:srgbClr val="002060"/>
                </a:solidFill>
                <a:latin typeface="楷体" pitchFamily="49" charset="-122"/>
                <a:ea typeface="楷体" pitchFamily="49" charset="-122"/>
              </a:rPr>
              <a:t>    结论：无论是</a:t>
            </a:r>
            <a:r>
              <a:rPr lang="en-US" altLang="zh-CN" sz="2400" b="1">
                <a:solidFill>
                  <a:srgbClr val="002060"/>
                </a:solidFill>
                <a:latin typeface="楷体" pitchFamily="49" charset="-122"/>
                <a:ea typeface="楷体" pitchFamily="49" charset="-122"/>
              </a:rPr>
              <a:t>CV</a:t>
            </a:r>
            <a:r>
              <a:rPr lang="zh-CN" altLang="en-US" sz="2400" b="1">
                <a:solidFill>
                  <a:srgbClr val="002060"/>
                </a:solidFill>
                <a:latin typeface="楷体" pitchFamily="49" charset="-122"/>
                <a:ea typeface="楷体" pitchFamily="49" charset="-122"/>
              </a:rPr>
              <a:t>指标还是</a:t>
            </a:r>
            <a:r>
              <a:rPr lang="en-US" altLang="zh-CN" sz="2400" b="1">
                <a:solidFill>
                  <a:srgbClr val="002060"/>
                </a:solidFill>
                <a:latin typeface="楷体" pitchFamily="49" charset="-122"/>
                <a:ea typeface="楷体" pitchFamily="49" charset="-122"/>
              </a:rPr>
              <a:t>CPI</a:t>
            </a:r>
            <a:r>
              <a:rPr lang="zh-CN" altLang="en-US" sz="2400" b="1">
                <a:solidFill>
                  <a:srgbClr val="002060"/>
                </a:solidFill>
                <a:latin typeface="楷体" pitchFamily="49" charset="-122"/>
                <a:ea typeface="楷体" pitchFamily="49" charset="-122"/>
              </a:rPr>
              <a:t>指标，它们对于同一个项目在同一时点的评价结果是一致的，只是表示的方式不同而已。</a:t>
            </a:r>
            <a:r>
              <a:rPr lang="en-US" altLang="zh-CN" sz="2400" b="1">
                <a:solidFill>
                  <a:srgbClr val="002060"/>
                </a:solidFill>
                <a:latin typeface="楷体" pitchFamily="49" charset="-122"/>
                <a:ea typeface="楷体" pitchFamily="49" charset="-122"/>
              </a:rPr>
              <a:t>CV</a:t>
            </a:r>
            <a:r>
              <a:rPr lang="zh-CN" altLang="en-US" sz="2400" b="1">
                <a:solidFill>
                  <a:srgbClr val="002060"/>
                </a:solidFill>
                <a:latin typeface="楷体" pitchFamily="49" charset="-122"/>
                <a:ea typeface="楷体" pitchFamily="49" charset="-122"/>
              </a:rPr>
              <a:t>指标反映的是绝对量，</a:t>
            </a:r>
            <a:r>
              <a:rPr lang="en-US" altLang="zh-CN" sz="2400" b="1">
                <a:solidFill>
                  <a:srgbClr val="002060"/>
                </a:solidFill>
                <a:latin typeface="楷体" pitchFamily="49" charset="-122"/>
                <a:ea typeface="楷体" pitchFamily="49" charset="-122"/>
              </a:rPr>
              <a:t>CPI</a:t>
            </a:r>
            <a:r>
              <a:rPr lang="zh-CN" altLang="en-US" sz="2400" b="1">
                <a:solidFill>
                  <a:srgbClr val="002060"/>
                </a:solidFill>
                <a:latin typeface="楷体" pitchFamily="49" charset="-122"/>
                <a:ea typeface="楷体" pitchFamily="49" charset="-122"/>
              </a:rPr>
              <a:t>指标反映的是相对量，同时使用这两个指标能够较为全面地评价项目当前的成本绩效状况。</a:t>
            </a:r>
          </a:p>
        </p:txBody>
      </p:sp>
    </p:spTree>
    <p:extLst>
      <p:ext uri="{BB962C8B-B14F-4D97-AF65-F5344CB8AC3E}">
        <p14:creationId xmlns:p14="http://schemas.microsoft.com/office/powerpoint/2010/main" val="241927582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0BAC1C8F-547C-D639-061A-5D427A0598D4}"/>
              </a:ext>
            </a:extLst>
          </p:cNvPr>
          <p:cNvSpPr/>
          <p:nvPr>
            <p:custDataLst>
              <p:tags r:id="rId2"/>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4" name="文本框 3">
            <a:extLst>
              <a:ext uri="{FF2B5EF4-FFF2-40B4-BE49-F238E27FC236}">
                <a16:creationId xmlns:a16="http://schemas.microsoft.com/office/drawing/2014/main" id="{805A2524-9F8C-3788-047A-FC6072C7E767}"/>
              </a:ext>
            </a:extLst>
          </p:cNvPr>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pPr indent="457200">
              <a:spcBef>
                <a:spcPts val="600"/>
              </a:spcBef>
              <a:spcAft>
                <a:spcPts val="600"/>
              </a:spcAft>
              <a:buFontTx/>
              <a:buNone/>
            </a:pPr>
            <a:r>
              <a:rPr lang="zh-CN" altLang="en-US" sz="2800" b="1" dirty="0">
                <a:latin typeface="楷体" pitchFamily="49" charset="-122"/>
                <a:ea typeface="楷体" pitchFamily="49" charset="-122"/>
              </a:rPr>
              <a:t>截止到考核时点，某项目的进度绩效指数是</a:t>
            </a:r>
            <a:r>
              <a:rPr lang="en-US" altLang="zh-CN" sz="2800" b="1" dirty="0">
                <a:latin typeface="楷体" pitchFamily="49" charset="-122"/>
                <a:ea typeface="楷体" pitchFamily="49" charset="-122"/>
              </a:rPr>
              <a:t>1.1</a:t>
            </a:r>
            <a:r>
              <a:rPr lang="zh-CN" altLang="en-US" sz="2800" b="1" dirty="0">
                <a:latin typeface="楷体" pitchFamily="49" charset="-122"/>
                <a:ea typeface="楷体" pitchFamily="49" charset="-122"/>
              </a:rPr>
              <a:t>，成本绩效指数是</a:t>
            </a:r>
            <a:r>
              <a:rPr lang="en-US" altLang="zh-CN" sz="2800" b="1" dirty="0">
                <a:latin typeface="楷体" pitchFamily="49" charset="-122"/>
                <a:ea typeface="楷体" pitchFamily="49" charset="-122"/>
              </a:rPr>
              <a:t>1.1</a:t>
            </a:r>
            <a:r>
              <a:rPr lang="zh-CN" altLang="en-US" sz="2800" b="1" dirty="0">
                <a:latin typeface="楷体" pitchFamily="49" charset="-122"/>
                <a:ea typeface="楷体" pitchFamily="49" charset="-122"/>
              </a:rPr>
              <a:t>。这种情况说明：</a:t>
            </a:r>
            <a:endParaRPr lang="en-US" altLang="zh-CN" sz="2800" b="1" dirty="0">
              <a:latin typeface="楷体" pitchFamily="49" charset="-122"/>
              <a:ea typeface="楷体" pitchFamily="49" charset="-122"/>
            </a:endParaRPr>
          </a:p>
        </p:txBody>
      </p:sp>
      <p:sp>
        <p:nvSpPr>
          <p:cNvPr id="5" name="文本框 4">
            <a:extLst>
              <a:ext uri="{FF2B5EF4-FFF2-40B4-BE49-F238E27FC236}">
                <a16:creationId xmlns:a16="http://schemas.microsoft.com/office/drawing/2014/main" id="{060E82EC-8E96-DC0C-5851-ECB67A1DC306}"/>
              </a:ext>
            </a:extLst>
          </p:cNvPr>
          <p:cNvSpPr txBox="1"/>
          <p:nvPr>
            <p:custDataLst>
              <p:tags r:id="rId4"/>
            </p:custDataLst>
          </p:nvPr>
        </p:nvSpPr>
        <p:spPr>
          <a:xfrm>
            <a:off x="1828800" y="2786063"/>
            <a:ext cx="6400800" cy="642938"/>
          </a:xfrm>
          <a:prstGeom prst="rect">
            <a:avLst/>
          </a:prstGeom>
          <a:noFill/>
        </p:spPr>
        <p:txBody>
          <a:bodyPr vert="horz" rtlCol="0" anchor="ctr" anchorCtr="0">
            <a:noAutofit/>
          </a:bodyPr>
          <a:lstStyle/>
          <a:p>
            <a:pPr indent="457200">
              <a:spcBef>
                <a:spcPts val="600"/>
              </a:spcBef>
              <a:buFontTx/>
              <a:buNone/>
            </a:pPr>
            <a:r>
              <a:rPr lang="zh-CN" altLang="en-US" sz="2800" b="1" dirty="0">
                <a:solidFill>
                  <a:srgbClr val="002060"/>
                </a:solidFill>
                <a:latin typeface="楷体" pitchFamily="49" charset="-122"/>
                <a:ea typeface="楷体" pitchFamily="49" charset="-122"/>
              </a:rPr>
              <a:t>成本偏差是由进度偏差引起的</a:t>
            </a:r>
            <a:endParaRPr lang="en-US" altLang="zh-CN" sz="2800" b="1" dirty="0">
              <a:solidFill>
                <a:srgbClr val="002060"/>
              </a:solidFill>
              <a:latin typeface="楷体" pitchFamily="49" charset="-122"/>
              <a:ea typeface="楷体" pitchFamily="49" charset="-122"/>
            </a:endParaRPr>
          </a:p>
        </p:txBody>
      </p:sp>
      <p:sp>
        <p:nvSpPr>
          <p:cNvPr id="6" name="文本框 5">
            <a:extLst>
              <a:ext uri="{FF2B5EF4-FFF2-40B4-BE49-F238E27FC236}">
                <a16:creationId xmlns:a16="http://schemas.microsoft.com/office/drawing/2014/main" id="{5384107F-7EAE-A6C3-4BBD-0AB1C050B763}"/>
              </a:ext>
            </a:extLst>
          </p:cNvPr>
          <p:cNvSpPr txBox="1"/>
          <p:nvPr>
            <p:custDataLst>
              <p:tags r:id="rId5"/>
            </p:custDataLst>
          </p:nvPr>
        </p:nvSpPr>
        <p:spPr>
          <a:xfrm>
            <a:off x="1828800" y="3643313"/>
            <a:ext cx="6400800" cy="642938"/>
          </a:xfrm>
          <a:prstGeom prst="rect">
            <a:avLst/>
          </a:prstGeom>
          <a:noFill/>
        </p:spPr>
        <p:txBody>
          <a:bodyPr vert="horz" rtlCol="0" anchor="ctr" anchorCtr="0">
            <a:noAutofit/>
          </a:bodyPr>
          <a:lstStyle/>
          <a:p>
            <a:r>
              <a:rPr lang="zh-CN" altLang="en-US" sz="2800" b="1" dirty="0">
                <a:solidFill>
                  <a:srgbClr val="002060"/>
                </a:solidFill>
                <a:latin typeface="楷体" pitchFamily="49" charset="-122"/>
                <a:ea typeface="楷体" pitchFamily="49" charset="-122"/>
              </a:rPr>
              <a:t>  项目使用了能力不足的工人</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2A1B8C35-D1C3-26E5-24AB-BA80908171A0}"/>
              </a:ext>
            </a:extLst>
          </p:cNvPr>
          <p:cNvSpPr txBox="1"/>
          <p:nvPr>
            <p:custDataLst>
              <p:tags r:id="rId6"/>
            </p:custDataLst>
          </p:nvPr>
        </p:nvSpPr>
        <p:spPr>
          <a:xfrm>
            <a:off x="1828800" y="4500563"/>
            <a:ext cx="6400800" cy="642938"/>
          </a:xfrm>
          <a:prstGeom prst="rect">
            <a:avLst/>
          </a:prstGeom>
          <a:noFill/>
        </p:spPr>
        <p:txBody>
          <a:bodyPr vert="horz" rtlCol="0" anchor="ctr" anchorCtr="0">
            <a:noAutofit/>
          </a:bodyPr>
          <a:lstStyle/>
          <a:p>
            <a:r>
              <a:rPr lang="zh-CN" altLang="en-US" sz="2800" b="1" dirty="0">
                <a:solidFill>
                  <a:srgbClr val="002060"/>
                </a:solidFill>
                <a:latin typeface="楷体" pitchFamily="49" charset="-122"/>
                <a:ea typeface="楷体" pitchFamily="49" charset="-122"/>
              </a:rPr>
              <a:t>  进度与成本的偏差对项目是有利的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B10502A7-C59B-AEB9-AC29-2E7F05D7CFF2}"/>
              </a:ext>
            </a:extLst>
          </p:cNvPr>
          <p:cNvSpPr txBox="1"/>
          <p:nvPr>
            <p:custDataLst>
              <p:tags r:id="rId7"/>
            </p:custDataLst>
          </p:nvPr>
        </p:nvSpPr>
        <p:spPr>
          <a:xfrm>
            <a:off x="1828800" y="5357813"/>
            <a:ext cx="6400800" cy="642938"/>
          </a:xfrm>
          <a:prstGeom prst="rect">
            <a:avLst/>
          </a:prstGeom>
          <a:noFill/>
        </p:spPr>
        <p:txBody>
          <a:bodyPr vert="horz" rtlCol="0" anchor="ctr" anchorCtr="0">
            <a:noAutofit/>
          </a:bodyPr>
          <a:lstStyle/>
          <a:p>
            <a:r>
              <a:rPr lang="zh-CN" altLang="en-US" sz="2800" b="1" dirty="0">
                <a:solidFill>
                  <a:srgbClr val="002060"/>
                </a:solidFill>
                <a:latin typeface="楷体" pitchFamily="49" charset="-122"/>
                <a:ea typeface="楷体" pitchFamily="49" charset="-122"/>
              </a:rPr>
              <a:t>  进度偏差是由成本偏差引起的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CB1370AF-9D61-74B5-28CB-B85DEFD6BE6C}"/>
              </a:ext>
            </a:extLst>
          </p:cNvPr>
          <p:cNvSpPr>
            <a:spLocks noChangeAspect="1"/>
          </p:cNvSpPr>
          <p:nvPr>
            <p:custDataLst>
              <p:tags r:id="rId8"/>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CB174E5-0A18-A182-0851-44DFAEBBD63C}"/>
              </a:ext>
            </a:extLst>
          </p:cNvPr>
          <p:cNvSpPr>
            <a:spLocks noChangeAspect="1"/>
          </p:cNvSpPr>
          <p:nvPr>
            <p:custDataLst>
              <p:tags r:id="rId9"/>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3717C156-FA74-545C-8885-4ACDEB6C9BAF}"/>
              </a:ext>
            </a:extLst>
          </p:cNvPr>
          <p:cNvSpPr>
            <a:spLocks noChangeAspect="1"/>
          </p:cNvSpPr>
          <p:nvPr>
            <p:custDataLst>
              <p:tags r:id="rId10"/>
            </p:custDataLst>
          </p:nvPr>
        </p:nvSpPr>
        <p:spPr>
          <a:xfrm>
            <a:off x="1114425" y="456485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EF4F45C7-1922-F30B-021B-FDBBA1BF6000}"/>
              </a:ext>
            </a:extLst>
          </p:cNvPr>
          <p:cNvSpPr>
            <a:spLocks noChangeAspect="1"/>
          </p:cNvSpPr>
          <p:nvPr>
            <p:custDataLst>
              <p:tags r:id="rId11"/>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B12EB8E2-1DA0-CC14-19A9-2E138D0F1155}"/>
              </a:ext>
            </a:extLst>
          </p:cNvPr>
          <p:cNvSpPr/>
          <p:nvPr>
            <p:custDataLst>
              <p:tags r:id="rId1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5" name="文本框 24">
            <a:extLst>
              <a:ext uri="{FF2B5EF4-FFF2-40B4-BE49-F238E27FC236}">
                <a16:creationId xmlns:a16="http://schemas.microsoft.com/office/drawing/2014/main" id="{2B9625DF-0593-3193-7CC0-C48742677547}"/>
              </a:ext>
            </a:extLst>
          </p:cNvPr>
          <p:cNvSpPr txBox="1"/>
          <p:nvPr>
            <p:custDataLst>
              <p:tags r:id="rId13"/>
            </p:custDataLst>
          </p:nvPr>
        </p:nvSpPr>
        <p:spPr>
          <a:xfrm>
            <a:off x="9613900" y="6326832"/>
            <a:ext cx="3662680" cy="461665"/>
          </a:xfrm>
          <a:prstGeom prst="rect">
            <a:avLst/>
          </a:prstGeom>
          <a:solidFill>
            <a:srgbClr val="FBFAEF"/>
          </a:solidFill>
          <a:ln w="12700">
            <a:noFill/>
          </a:ln>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26" name="文本框 25">
            <a:extLst>
              <a:ext uri="{FF2B5EF4-FFF2-40B4-BE49-F238E27FC236}">
                <a16:creationId xmlns:a16="http://schemas.microsoft.com/office/drawing/2014/main" id="{D4D7DDE8-F7FB-3D05-3205-A816F489A0BD}"/>
              </a:ext>
            </a:extLst>
          </p:cNvPr>
          <p:cNvSpPr txBox="1"/>
          <p:nvPr>
            <p:custDataLst>
              <p:tags r:id="rId14"/>
            </p:custDataLst>
          </p:nvPr>
        </p:nvSpPr>
        <p:spPr>
          <a:xfrm>
            <a:off x="9779000" y="1270000"/>
            <a:ext cx="3332480" cy="2246769"/>
          </a:xfrm>
          <a:prstGeom prst="rect">
            <a:avLst/>
          </a:prstGeom>
          <a:noFill/>
        </p:spPr>
        <p:txBody>
          <a:bodyPr vert="horz" rtlCol="0" anchor="t" anchorCtr="0">
            <a:spAutoFit/>
          </a:bodyPr>
          <a:lstStyle/>
          <a:p>
            <a:r>
              <a:rPr lang="zh-CN" altLang="en-US" sz="2000" b="1" dirty="0">
                <a:solidFill>
                  <a:prstClr val="black"/>
                </a:solidFill>
                <a:latin typeface="Arial" charset="0"/>
                <a:ea typeface="宋体" charset="-122"/>
              </a:rPr>
              <a:t>正确答案是</a:t>
            </a:r>
            <a:r>
              <a:rPr lang="en-US" altLang="zh-CN" sz="2000" b="1" dirty="0">
                <a:solidFill>
                  <a:prstClr val="black"/>
                </a:solidFill>
                <a:latin typeface="Arial" charset="0"/>
                <a:ea typeface="宋体" charset="-122"/>
              </a:rPr>
              <a:t>C</a:t>
            </a:r>
            <a:r>
              <a:rPr lang="zh-CN" altLang="en-US" sz="2000" b="1" dirty="0">
                <a:solidFill>
                  <a:prstClr val="black"/>
                </a:solidFill>
                <a:latin typeface="Arial" charset="0"/>
                <a:ea typeface="宋体" charset="-122"/>
              </a:rPr>
              <a:t>。选项</a:t>
            </a:r>
            <a:r>
              <a:rPr lang="en-US" altLang="zh-CN" sz="2000" b="1" dirty="0">
                <a:solidFill>
                  <a:prstClr val="black"/>
                </a:solidFill>
                <a:latin typeface="Arial" charset="0"/>
                <a:ea typeface="宋体" charset="-122"/>
              </a:rPr>
              <a:t>B</a:t>
            </a:r>
            <a:r>
              <a:rPr lang="zh-CN" altLang="en-US" sz="2000" b="1" dirty="0">
                <a:solidFill>
                  <a:prstClr val="black"/>
                </a:solidFill>
                <a:latin typeface="Arial" charset="0"/>
                <a:ea typeface="宋体" charset="-122"/>
              </a:rPr>
              <a:t>，完全不对。使用能力不足的工人，通常会导致进度落后，成本超支。根据题目中信息，我们无法得出选项</a:t>
            </a:r>
            <a:r>
              <a:rPr lang="en-US" altLang="zh-CN" sz="2000" b="1" dirty="0">
                <a:solidFill>
                  <a:prstClr val="black"/>
                </a:solidFill>
                <a:latin typeface="Arial" charset="0"/>
                <a:ea typeface="宋体" charset="-122"/>
              </a:rPr>
              <a:t>A</a:t>
            </a:r>
            <a:r>
              <a:rPr lang="zh-CN" altLang="en-US" sz="2000" b="1" dirty="0">
                <a:solidFill>
                  <a:prstClr val="black"/>
                </a:solidFill>
                <a:latin typeface="Arial" charset="0"/>
                <a:ea typeface="宋体" charset="-122"/>
              </a:rPr>
              <a:t>、</a:t>
            </a:r>
            <a:r>
              <a:rPr lang="en-US" altLang="zh-CN" sz="2000" b="1" dirty="0">
                <a:solidFill>
                  <a:prstClr val="black"/>
                </a:solidFill>
                <a:latin typeface="Arial" charset="0"/>
                <a:ea typeface="宋体" charset="-122"/>
              </a:rPr>
              <a:t>D</a:t>
            </a:r>
            <a:r>
              <a:rPr lang="zh-CN" altLang="en-US" sz="2000" b="1" dirty="0">
                <a:solidFill>
                  <a:prstClr val="black"/>
                </a:solidFill>
                <a:latin typeface="Arial" charset="0"/>
                <a:ea typeface="宋体" charset="-122"/>
              </a:rPr>
              <a:t>的结论，虽然也存在这两种可能性。</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4" name="组合 23">
            <a:extLst>
              <a:ext uri="{FF2B5EF4-FFF2-40B4-BE49-F238E27FC236}">
                <a16:creationId xmlns:a16="http://schemas.microsoft.com/office/drawing/2014/main" id="{C82D5BF6-1C7E-6C62-8225-6002745F9304}"/>
              </a:ext>
            </a:extLst>
          </p:cNvPr>
          <p:cNvGrpSpPr/>
          <p:nvPr>
            <p:custDataLst>
              <p:tags r:id="rId15"/>
            </p:custDataLst>
          </p:nvPr>
        </p:nvGrpSpPr>
        <p:grpSpPr>
          <a:xfrm>
            <a:off x="9537700" y="0"/>
            <a:ext cx="3815080" cy="647700"/>
            <a:chOff x="9537700" y="0"/>
            <a:chExt cx="3815080" cy="647700"/>
          </a:xfrm>
        </p:grpSpPr>
        <p:sp>
          <p:nvSpPr>
            <p:cNvPr id="21" name="RemarkBack">
              <a:extLst>
                <a:ext uri="{FF2B5EF4-FFF2-40B4-BE49-F238E27FC236}">
                  <a16:creationId xmlns:a16="http://schemas.microsoft.com/office/drawing/2014/main" id="{01085C00-FD73-ED5C-AFDE-9FC021DC4851}"/>
                </a:ext>
              </a:extLst>
            </p:cNvPr>
            <p:cNvSpPr/>
            <p:nvPr>
              <p:custDataLst>
                <p:tags r:id="rId22"/>
              </p:custDataLst>
            </p:nvPr>
          </p:nvSpPr>
          <p:spPr>
            <a:xfrm>
              <a:off x="9537700" y="12700"/>
              <a:ext cx="381508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a:extLst>
                <a:ext uri="{FF2B5EF4-FFF2-40B4-BE49-F238E27FC236}">
                  <a16:creationId xmlns:a16="http://schemas.microsoft.com/office/drawing/2014/main" id="{28D23375-1910-E4DB-7333-49ED396E665C}"/>
                </a:ext>
              </a:extLst>
            </p:cNvPr>
            <p:cNvSpPr/>
            <p:nvPr>
              <p:custDataLst>
                <p:tags r:id="rId23"/>
              </p:custDataLst>
            </p:nvPr>
          </p:nvSpPr>
          <p:spPr>
            <a:xfrm>
              <a:off x="9537700" y="1270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a:extLst>
                <a:ext uri="{FF2B5EF4-FFF2-40B4-BE49-F238E27FC236}">
                  <a16:creationId xmlns:a16="http://schemas.microsoft.com/office/drawing/2014/main" id="{CA5E3BB5-0412-596E-C1E7-15C63B1BC975}"/>
                </a:ext>
              </a:extLst>
            </p:cNvPr>
            <p:cNvSpPr txBox="1"/>
            <p:nvPr>
              <p:custDataLst>
                <p:tags r:id="rId24"/>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18" name="组合 17">
            <a:extLst>
              <a:ext uri="{FF2B5EF4-FFF2-40B4-BE49-F238E27FC236}">
                <a16:creationId xmlns:a16="http://schemas.microsoft.com/office/drawing/2014/main" id="{F58FF67F-8DCE-AD38-35FD-A4199D322E5C}"/>
              </a:ext>
            </a:extLst>
          </p:cNvPr>
          <p:cNvGrpSpPr/>
          <p:nvPr>
            <p:custDataLst>
              <p:tags r:id="rId16"/>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A6CD0CC9-7C8F-AD91-743A-4F0D0F70C114}"/>
                </a:ext>
              </a:extLst>
            </p:cNvPr>
            <p:cNvSpPr/>
            <p:nvPr>
              <p:custDataLst>
                <p:tags r:id="rId18"/>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79C02A6E-AAE1-DC82-7392-07CEC7ADB6A8}"/>
                </a:ext>
              </a:extLst>
            </p:cNvPr>
            <p:cNvSpPr/>
            <p:nvPr>
              <p:custDataLst>
                <p:tags r:id="rId19"/>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4292F58-EA65-69C0-3E00-D71A5EA80951}"/>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3FBD88B2-1E06-1233-B2B4-CFABB21D612C}"/>
                </a:ext>
              </a:extLst>
            </p:cNvPr>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1B415EC-7DF2-BA5C-802F-326AAA4ABBE7}"/>
              </a:ext>
            </a:extLst>
          </p:cNvPr>
          <p:cNvPicPr>
            <a:picLocks/>
          </p:cNvPicPr>
          <p:nvPr>
            <p:custDataLst>
              <p:tags r:id="rId17"/>
            </p:custDataLst>
          </p:nvPr>
        </p:nvPicPr>
        <p:blipFill>
          <a:blip r:embed="rId26">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823994809"/>
      </p:ext>
    </p:extLst>
  </p:cSld>
  <p:clrMapOvr>
    <a:masterClrMapping/>
  </p:clrMapOvr>
  <p:transition spd="med">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5820551-D193-1C2A-47A4-818BB59CFEC0}"/>
              </a:ext>
            </a:extLst>
          </p:cNvPr>
          <p:cNvSpPr txBox="1"/>
          <p:nvPr/>
        </p:nvSpPr>
        <p:spPr>
          <a:xfrm>
            <a:off x="1600278" y="1951672"/>
            <a:ext cx="5562454" cy="1477328"/>
          </a:xfrm>
          <a:prstGeom prst="rect">
            <a:avLst/>
          </a:prstGeom>
          <a:noFill/>
        </p:spPr>
        <p:txBody>
          <a:bodyPr wrap="square" rtlCol="0">
            <a:spAutoFit/>
          </a:bodyPr>
          <a:lstStyle/>
          <a:p>
            <a:r>
              <a:rPr lang="zh-CN" altLang="en-US" sz="1800" b="1" dirty="0">
                <a:solidFill>
                  <a:prstClr val="black"/>
                </a:solidFill>
                <a:latin typeface="Arial" charset="0"/>
                <a:ea typeface="宋体" charset="-122"/>
              </a:rPr>
              <a:t>正确答案是</a:t>
            </a:r>
            <a:r>
              <a:rPr lang="en-US" altLang="zh-CN" sz="1800" b="1" dirty="0">
                <a:solidFill>
                  <a:prstClr val="black"/>
                </a:solidFill>
                <a:latin typeface="Arial" charset="0"/>
                <a:ea typeface="宋体" charset="-122"/>
              </a:rPr>
              <a:t>C</a:t>
            </a:r>
            <a:r>
              <a:rPr lang="zh-CN" altLang="en-US" sz="1800" b="1" dirty="0">
                <a:solidFill>
                  <a:prstClr val="black"/>
                </a:solidFill>
                <a:latin typeface="Arial" charset="0"/>
                <a:ea typeface="宋体" charset="-122"/>
              </a:rPr>
              <a:t>。选项</a:t>
            </a:r>
            <a:r>
              <a:rPr lang="en-US" altLang="zh-CN" sz="1800" b="1" dirty="0">
                <a:solidFill>
                  <a:prstClr val="black"/>
                </a:solidFill>
                <a:latin typeface="Arial" charset="0"/>
                <a:ea typeface="宋体" charset="-122"/>
              </a:rPr>
              <a:t>B</a:t>
            </a:r>
            <a:r>
              <a:rPr lang="zh-CN" altLang="en-US" sz="1800" b="1" dirty="0">
                <a:solidFill>
                  <a:prstClr val="black"/>
                </a:solidFill>
                <a:latin typeface="Arial" charset="0"/>
                <a:ea typeface="宋体" charset="-122"/>
              </a:rPr>
              <a:t>，完全不对。使用能力不足的工人，通常会导致进度落后，成本超支。根据题目中信息，我们无法得出选项</a:t>
            </a:r>
            <a:r>
              <a:rPr lang="en-US" altLang="zh-CN" sz="1800" b="1" dirty="0">
                <a:solidFill>
                  <a:prstClr val="black"/>
                </a:solidFill>
                <a:latin typeface="Arial" charset="0"/>
                <a:ea typeface="宋体" charset="-122"/>
              </a:rPr>
              <a:t>A</a:t>
            </a:r>
            <a:r>
              <a:rPr lang="zh-CN" altLang="en-US" sz="1800" b="1" dirty="0">
                <a:solidFill>
                  <a:prstClr val="black"/>
                </a:solidFill>
                <a:latin typeface="Arial" charset="0"/>
                <a:ea typeface="宋体" charset="-122"/>
              </a:rPr>
              <a:t>、</a:t>
            </a:r>
            <a:r>
              <a:rPr lang="en-US" altLang="zh-CN" sz="1800" b="1" dirty="0">
                <a:solidFill>
                  <a:prstClr val="black"/>
                </a:solidFill>
                <a:latin typeface="Arial" charset="0"/>
                <a:ea typeface="宋体" charset="-122"/>
              </a:rPr>
              <a:t>D</a:t>
            </a:r>
            <a:r>
              <a:rPr lang="zh-CN" altLang="en-US" sz="1800" b="1" dirty="0">
                <a:solidFill>
                  <a:prstClr val="black"/>
                </a:solidFill>
                <a:latin typeface="Arial" charset="0"/>
                <a:ea typeface="宋体" charset="-122"/>
              </a:rPr>
              <a:t>的结论，虽然也存在这两种可能性。</a:t>
            </a:r>
            <a:endParaRPr lang="zh-CN" altLang="en-US" sz="1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dirty="0"/>
          </a:p>
        </p:txBody>
      </p:sp>
    </p:spTree>
    <p:extLst>
      <p:ext uri="{BB962C8B-B14F-4D97-AF65-F5344CB8AC3E}">
        <p14:creationId xmlns:p14="http://schemas.microsoft.com/office/powerpoint/2010/main" val="2379889295"/>
      </p:ext>
    </p:extLst>
  </p:cSld>
  <p:clrMapOvr>
    <a:masterClrMapping/>
  </p:clrMapOvr>
  <p:transition spd="med">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949926273"/>
              </p:ext>
            </p:extLst>
          </p:nvPr>
        </p:nvGraphicFramePr>
        <p:xfrm>
          <a:off x="457200" y="304800"/>
          <a:ext cx="8229600" cy="114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0"/>
          </p:nvPr>
        </p:nvSpPr>
        <p:spPr/>
        <p:txBody>
          <a:bodyPr/>
          <a:lstStyle/>
          <a:p>
            <a:pPr>
              <a:defRPr/>
            </a:pPr>
            <a:fld id="{6605B220-2BF7-448A-9364-02BAA1F5824B}" type="slidenum">
              <a:rPr lang="en-US" smtClean="0">
                <a:solidFill>
                  <a:srgbClr val="04617B">
                    <a:shade val="90000"/>
                  </a:srgbClr>
                </a:solidFill>
              </a:rPr>
              <a:pPr>
                <a:defRPr/>
              </a:pPr>
              <a:t>75</a:t>
            </a:fld>
            <a:endParaRPr lang="en-US" dirty="0">
              <a:solidFill>
                <a:srgbClr val="04617B">
                  <a:shade val="90000"/>
                </a:srgbClr>
              </a:solidFill>
            </a:endParaRPr>
          </a:p>
        </p:txBody>
      </p:sp>
      <p:pic>
        <p:nvPicPr>
          <p:cNvPr id="1026" name="Picture 2"/>
          <p:cNvPicPr>
            <a:picLocks noChangeAspect="1" noChangeArrowheads="1"/>
          </p:cNvPicPr>
          <p:nvPr/>
        </p:nvPicPr>
        <p:blipFill>
          <a:blip r:embed="rId8"/>
          <a:srcRect/>
          <a:stretch>
            <a:fillRect/>
          </a:stretch>
        </p:blipFill>
        <p:spPr bwMode="auto">
          <a:xfrm>
            <a:off x="381000" y="1828800"/>
            <a:ext cx="8323263" cy="4038600"/>
          </a:xfrm>
          <a:prstGeom prst="rect">
            <a:avLst/>
          </a:prstGeom>
          <a:noFill/>
          <a:ln w="9525">
            <a:noFill/>
            <a:miter lim="800000"/>
            <a:headEnd/>
            <a:tailEnd/>
          </a:ln>
          <a:effectLst/>
        </p:spPr>
      </p:pic>
    </p:spTree>
    <p:extLst>
      <p:ext uri="{BB962C8B-B14F-4D97-AF65-F5344CB8AC3E}">
        <p14:creationId xmlns:p14="http://schemas.microsoft.com/office/powerpoint/2010/main" val="15517733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704850"/>
          </a:xfrm>
        </p:spPr>
        <p:txBody>
          <a:bodyPr/>
          <a:lstStyle/>
          <a:p>
            <a:r>
              <a:rPr lang="en-US" b="1" dirty="0"/>
              <a:t>Calculating earned value</a:t>
            </a:r>
            <a:endParaRPr lang="zh-CN" altLang="en-US" dirty="0"/>
          </a:p>
        </p:txBody>
      </p:sp>
      <p:sp>
        <p:nvSpPr>
          <p:cNvPr id="4" name="灯片编号占位符 3"/>
          <p:cNvSpPr>
            <a:spLocks noGrp="1"/>
          </p:cNvSpPr>
          <p:nvPr>
            <p:ph type="sldNum" sz="quarter" idx="10"/>
          </p:nvPr>
        </p:nvSpPr>
        <p:spPr/>
        <p:txBody>
          <a:bodyPr/>
          <a:lstStyle/>
          <a:p>
            <a:pPr>
              <a:defRPr/>
            </a:pPr>
            <a:fld id="{6605B220-2BF7-448A-9364-02BAA1F5824B}" type="slidenum">
              <a:rPr lang="en-US" smtClean="0">
                <a:solidFill>
                  <a:srgbClr val="04617B">
                    <a:shade val="90000"/>
                  </a:srgbClr>
                </a:solidFill>
              </a:rPr>
              <a:pPr>
                <a:defRPr/>
              </a:pPr>
              <a:t>76</a:t>
            </a:fld>
            <a:endParaRPr lang="en-US" dirty="0">
              <a:solidFill>
                <a:srgbClr val="04617B">
                  <a:shade val="90000"/>
                </a:srgbClr>
              </a:solidFill>
            </a:endParaRPr>
          </a:p>
        </p:txBody>
      </p:sp>
      <p:pic>
        <p:nvPicPr>
          <p:cNvPr id="2050" name="Picture 2"/>
          <p:cNvPicPr>
            <a:picLocks noChangeAspect="1" noChangeArrowheads="1"/>
          </p:cNvPicPr>
          <p:nvPr/>
        </p:nvPicPr>
        <p:blipFill>
          <a:blip r:embed="rId2"/>
          <a:srcRect/>
          <a:stretch>
            <a:fillRect/>
          </a:stretch>
        </p:blipFill>
        <p:spPr bwMode="auto">
          <a:xfrm>
            <a:off x="609600" y="1524000"/>
            <a:ext cx="7620000" cy="4804672"/>
          </a:xfrm>
          <a:prstGeom prst="rect">
            <a:avLst/>
          </a:prstGeom>
          <a:noFill/>
          <a:ln w="9525">
            <a:noFill/>
            <a:miter lim="800000"/>
            <a:headEnd/>
            <a:tailEnd/>
          </a:ln>
          <a:effectLst/>
        </p:spPr>
      </p:pic>
    </p:spTree>
    <p:extLst>
      <p:ext uri="{BB962C8B-B14F-4D97-AF65-F5344CB8AC3E}">
        <p14:creationId xmlns:p14="http://schemas.microsoft.com/office/powerpoint/2010/main" val="7074024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ChangeArrowheads="1"/>
          </p:cNvSpPr>
          <p:nvPr/>
        </p:nvSpPr>
        <p:spPr bwMode="auto">
          <a:xfrm>
            <a:off x="457200" y="5867400"/>
            <a:ext cx="1809750" cy="369888"/>
          </a:xfrm>
          <a:prstGeom prst="rect">
            <a:avLst/>
          </a:prstGeom>
          <a:noFill/>
          <a:ln w="9525">
            <a:noFill/>
            <a:miter lim="800000"/>
            <a:headEnd/>
            <a:tailEnd/>
          </a:ln>
        </p:spPr>
        <p:txBody>
          <a:bodyPr wrap="none" anchor="ctr">
            <a:spAutoFit/>
          </a:bodyPr>
          <a:lstStyle/>
          <a:p>
            <a:pPr>
              <a:buFontTx/>
              <a:buNone/>
            </a:pPr>
            <a:r>
              <a:rPr lang="en-US">
                <a:solidFill>
                  <a:prstClr val="black"/>
                </a:solidFill>
                <a:latin typeface="Arial" charset="0"/>
                <a:ea typeface="宋体" charset="-122"/>
              </a:rPr>
              <a:t>FIGURE 13.11  </a:t>
            </a:r>
          </a:p>
        </p:txBody>
      </p:sp>
      <p:pic>
        <p:nvPicPr>
          <p:cNvPr id="28674" name="Picture 3" descr="FG_13_011"/>
          <p:cNvPicPr>
            <a:picLocks noChangeAspect="1" noChangeArrowheads="1"/>
          </p:cNvPicPr>
          <p:nvPr/>
        </p:nvPicPr>
        <p:blipFill>
          <a:blip r:embed="rId2"/>
          <a:srcRect/>
          <a:stretch>
            <a:fillRect/>
          </a:stretch>
        </p:blipFill>
        <p:spPr bwMode="auto">
          <a:xfrm>
            <a:off x="593725" y="1314450"/>
            <a:ext cx="7788275" cy="4629150"/>
          </a:xfrm>
          <a:prstGeom prst="rect">
            <a:avLst/>
          </a:prstGeom>
          <a:noFill/>
          <a:ln w="9525">
            <a:noFill/>
            <a:miter lim="800000"/>
            <a:headEnd/>
            <a:tailEnd/>
          </a:ln>
        </p:spPr>
      </p:pic>
      <p:sp>
        <p:nvSpPr>
          <p:cNvPr id="2" name="Title 1"/>
          <p:cNvSpPr>
            <a:spLocks noGrp="1"/>
          </p:cNvSpPr>
          <p:nvPr>
            <p:ph type="title"/>
          </p:nvPr>
        </p:nvSpPr>
        <p:spPr>
          <a:xfrm>
            <a:off x="457200" y="152400"/>
            <a:ext cx="8305800" cy="1143000"/>
          </a:xfrm>
        </p:spPr>
        <p:txBody>
          <a:bodyPr/>
          <a:lstStyle/>
          <a:p>
            <a:pPr eaLnBrk="1" fontAlgn="auto" hangingPunct="1">
              <a:spcAft>
                <a:spcPts val="0"/>
              </a:spcAft>
              <a:defRPr/>
            </a:pPr>
            <a:r>
              <a:rPr lang="en-US" b="1" dirty="0"/>
              <a:t>Project Baseline, Using Earned Value</a:t>
            </a:r>
            <a:r>
              <a:rPr lang="en-US" dirty="0"/>
              <a:t> </a:t>
            </a:r>
          </a:p>
        </p:txBody>
      </p:sp>
      <p:sp>
        <p:nvSpPr>
          <p:cNvPr id="28676" name="Footer Placeholder 18"/>
          <p:cNvSpPr txBox="1">
            <a:spLocks/>
          </p:cNvSpPr>
          <p:nvPr/>
        </p:nvSpPr>
        <p:spPr bwMode="auto">
          <a:xfrm>
            <a:off x="152400" y="6553200"/>
            <a:ext cx="5867400" cy="228600"/>
          </a:xfrm>
          <a:prstGeom prst="rect">
            <a:avLst/>
          </a:prstGeom>
          <a:noFill/>
          <a:ln w="9525">
            <a:noFill/>
            <a:miter lim="800000"/>
            <a:headEnd/>
            <a:tailEnd/>
          </a:ln>
        </p:spPr>
        <p:txBody>
          <a:bodyPr lIns="0" tIns="0" rIns="0" bIns="0" anchor="b"/>
          <a:lstStyle/>
          <a:p>
            <a:pPr>
              <a:buFontTx/>
              <a:buNone/>
            </a:pPr>
            <a:r>
              <a:rPr lang="en-US" sz="1200">
                <a:solidFill>
                  <a:srgbClr val="045C75"/>
                </a:solidFill>
                <a:latin typeface="Constantia" pitchFamily="18" charset="0"/>
                <a:ea typeface="宋体" charset="-122"/>
              </a:rPr>
              <a:t>Copyright © 2013 Pearson Education, Inc. Publishing as Prentice Hall</a:t>
            </a:r>
          </a:p>
        </p:txBody>
      </p:sp>
      <p:sp>
        <p:nvSpPr>
          <p:cNvPr id="3" name="Slide Number Placeholder 2"/>
          <p:cNvSpPr>
            <a:spLocks noGrp="1"/>
          </p:cNvSpPr>
          <p:nvPr>
            <p:ph type="sldNum" sz="quarter" idx="10"/>
          </p:nvPr>
        </p:nvSpPr>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a:t>
            </a:r>
            <a:fld id="{09F6824F-DB53-43D7-8BB9-ED3EAF1FE8C9}" type="slidenum">
              <a:rPr lang="en-US">
                <a:solidFill>
                  <a:srgbClr val="045C75"/>
                </a:solidFill>
                <a:cs typeface="Arial" charset="0"/>
              </a:rPr>
              <a:pPr fontAlgn="base">
                <a:spcBef>
                  <a:spcPct val="0"/>
                </a:spcBef>
                <a:spcAft>
                  <a:spcPct val="0"/>
                </a:spcAft>
                <a:defRPr/>
              </a:pPr>
              <a:t>77</a:t>
            </a:fld>
            <a:endParaRPr lang="en-US">
              <a:solidFill>
                <a:srgbClr val="045C75"/>
              </a:solidFill>
              <a:cs typeface="Arial" charset="0"/>
            </a:endParaRPr>
          </a:p>
        </p:txBody>
      </p:sp>
    </p:spTree>
    <p:extLst>
      <p:ext uri="{BB962C8B-B14F-4D97-AF65-F5344CB8AC3E}">
        <p14:creationId xmlns:p14="http://schemas.microsoft.com/office/powerpoint/2010/main" val="4268736753"/>
      </p:ext>
    </p:extLst>
  </p:cSld>
  <p:clrMapOvr>
    <a:masterClrMapping/>
  </p:clrMapOvr>
  <p:transition spd="med">
    <p:rand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480839" y="-277812"/>
            <a:ext cx="8229600" cy="1143000"/>
          </a:xfrm>
        </p:spPr>
        <p:txBody>
          <a:bodyPr/>
          <a:lstStyle/>
          <a:p>
            <a:pPr eaLnBrk="1" hangingPunct="1"/>
            <a:r>
              <a:rPr lang="en-US" sz="4400" b="1" dirty="0"/>
              <a:t>Earned Value Example</a:t>
            </a:r>
          </a:p>
        </p:txBody>
      </p:sp>
      <p:graphicFrame>
        <p:nvGraphicFramePr>
          <p:cNvPr id="17609" name="Group 201"/>
          <p:cNvGraphicFramePr>
            <a:graphicFrameLocks noGrp="1"/>
          </p:cNvGraphicFramePr>
          <p:nvPr>
            <p:ph idx="1"/>
            <p:extLst>
              <p:ext uri="{D42A27DB-BD31-4B8C-83A1-F6EECF244321}">
                <p14:modId xmlns:p14="http://schemas.microsoft.com/office/powerpoint/2010/main" val="2924671462"/>
              </p:ext>
            </p:extLst>
          </p:nvPr>
        </p:nvGraphicFramePr>
        <p:xfrm>
          <a:off x="0" y="833210"/>
          <a:ext cx="7848514" cy="4847275"/>
        </p:xfrm>
        <a:graphic>
          <a:graphicData uri="http://schemas.openxmlformats.org/drawingml/2006/table">
            <a:tbl>
              <a:tblPr/>
              <a:tblGrid>
                <a:gridCol w="1721372">
                  <a:extLst>
                    <a:ext uri="{9D8B030D-6E8A-4147-A177-3AD203B41FA5}">
                      <a16:colId xmlns:a16="http://schemas.microsoft.com/office/drawing/2014/main" val="20000"/>
                    </a:ext>
                  </a:extLst>
                </a:gridCol>
                <a:gridCol w="770357">
                  <a:extLst>
                    <a:ext uri="{9D8B030D-6E8A-4147-A177-3AD203B41FA5}">
                      <a16:colId xmlns:a16="http://schemas.microsoft.com/office/drawing/2014/main" val="20001"/>
                    </a:ext>
                  </a:extLst>
                </a:gridCol>
                <a:gridCol w="788324">
                  <a:extLst>
                    <a:ext uri="{9D8B030D-6E8A-4147-A177-3AD203B41FA5}">
                      <a16:colId xmlns:a16="http://schemas.microsoft.com/office/drawing/2014/main" val="20002"/>
                    </a:ext>
                  </a:extLst>
                </a:gridCol>
                <a:gridCol w="866462">
                  <a:extLst>
                    <a:ext uri="{9D8B030D-6E8A-4147-A177-3AD203B41FA5}">
                      <a16:colId xmlns:a16="http://schemas.microsoft.com/office/drawing/2014/main" val="20003"/>
                    </a:ext>
                  </a:extLst>
                </a:gridCol>
                <a:gridCol w="906400">
                  <a:extLst>
                    <a:ext uri="{9D8B030D-6E8A-4147-A177-3AD203B41FA5}">
                      <a16:colId xmlns:a16="http://schemas.microsoft.com/office/drawing/2014/main" val="20004"/>
                    </a:ext>
                  </a:extLst>
                </a:gridCol>
                <a:gridCol w="904662">
                  <a:extLst>
                    <a:ext uri="{9D8B030D-6E8A-4147-A177-3AD203B41FA5}">
                      <a16:colId xmlns:a16="http://schemas.microsoft.com/office/drawing/2014/main" val="20005"/>
                    </a:ext>
                  </a:extLst>
                </a:gridCol>
                <a:gridCol w="826525">
                  <a:extLst>
                    <a:ext uri="{9D8B030D-6E8A-4147-A177-3AD203B41FA5}">
                      <a16:colId xmlns:a16="http://schemas.microsoft.com/office/drawing/2014/main" val="20006"/>
                    </a:ext>
                  </a:extLst>
                </a:gridCol>
                <a:gridCol w="1064412">
                  <a:extLst>
                    <a:ext uri="{9D8B030D-6E8A-4147-A177-3AD203B41FA5}">
                      <a16:colId xmlns:a16="http://schemas.microsoft.com/office/drawing/2014/main" val="20007"/>
                    </a:ext>
                  </a:extLst>
                </a:gridCol>
              </a:tblGrid>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Activity</a:t>
                      </a:r>
                    </a:p>
                  </a:txBody>
                  <a:tcPr horzOverflow="overflow">
                    <a:lnL w="28575"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28575"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Jan</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28575"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Feb</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28575"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Mar</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28575"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April</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28575"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Plan</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28575"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%C</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28575"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Value</a:t>
                      </a:r>
                    </a:p>
                  </a:txBody>
                  <a:tcPr horzOverflow="overflow">
                    <a:lnL w="12700" cap="flat" cmpd="sng" algn="ctr">
                      <a:solidFill>
                        <a:schemeClr val="tx1"/>
                      </a:solidFill>
                      <a:prstDash val="solid"/>
                      <a:round/>
                      <a:headEnd type="none" w="lg" len="lg"/>
                      <a:tailEnd type="none" w="lg" len="lg"/>
                    </a:lnL>
                    <a:lnR w="28575" cap="flat" cmpd="sng" algn="ctr">
                      <a:solidFill>
                        <a:schemeClr val="tx1"/>
                      </a:solidFill>
                      <a:prstDash val="solid"/>
                      <a:round/>
                      <a:headEnd type="none" w="lg" len="lg"/>
                      <a:tailEnd type="none" w="lg" len="lg"/>
                    </a:lnR>
                    <a:lnT w="28575"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extLst>
                  <a:ext uri="{0D108BD9-81ED-4DB2-BD59-A6C34878D82A}">
                    <a16:rowId xmlns:a16="http://schemas.microsoft.com/office/drawing/2014/main" val="10000"/>
                  </a:ext>
                </a:extLst>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Staffing</a:t>
                      </a:r>
                    </a:p>
                  </a:txBody>
                  <a:tcPr horzOverflow="overflow">
                    <a:lnL w="28575"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8</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7</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15</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100</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15</a:t>
                      </a:r>
                    </a:p>
                  </a:txBody>
                  <a:tcPr horzOverflow="overflow">
                    <a:lnL w="12700" cap="flat" cmpd="sng" algn="ctr">
                      <a:solidFill>
                        <a:schemeClr val="tx1"/>
                      </a:solidFill>
                      <a:prstDash val="solid"/>
                      <a:round/>
                      <a:headEnd type="none" w="lg" len="lg"/>
                      <a:tailEnd type="none" w="lg" len="lg"/>
                    </a:lnL>
                    <a:lnR w="28575"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extLst>
                  <a:ext uri="{0D108BD9-81ED-4DB2-BD59-A6C34878D82A}">
                    <a16:rowId xmlns:a16="http://schemas.microsoft.com/office/drawing/2014/main" val="10001"/>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Blueprint</a:t>
                      </a:r>
                    </a:p>
                  </a:txBody>
                  <a:tcPr horzOverflow="overflow">
                    <a:lnL w="28575"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4</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6</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80</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8</a:t>
                      </a:r>
                    </a:p>
                  </a:txBody>
                  <a:tcPr horzOverflow="overflow">
                    <a:lnL w="12700" cap="flat" cmpd="sng" algn="ctr">
                      <a:solidFill>
                        <a:schemeClr val="tx1"/>
                      </a:solidFill>
                      <a:prstDash val="solid"/>
                      <a:round/>
                      <a:headEnd type="none" w="lg" len="lg"/>
                      <a:tailEnd type="none" w="lg" len="lg"/>
                    </a:lnL>
                    <a:lnR w="28575"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solidFill>
                      <a:srgbClr val="99CCFF"/>
                    </a:solidFill>
                  </a:tcPr>
                </a:tc>
                <a:extLst>
                  <a:ext uri="{0D108BD9-81ED-4DB2-BD59-A6C34878D82A}">
                    <a16:rowId xmlns:a16="http://schemas.microsoft.com/office/drawing/2014/main" val="10002"/>
                  </a:ext>
                </a:extLst>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Prototype</a:t>
                      </a:r>
                    </a:p>
                  </a:txBody>
                  <a:tcPr horzOverflow="overflow">
                    <a:lnL w="28575"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2</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8</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60</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6</a:t>
                      </a:r>
                    </a:p>
                  </a:txBody>
                  <a:tcPr horzOverflow="overflow">
                    <a:lnL w="12700" cap="flat" cmpd="sng" algn="ctr">
                      <a:solidFill>
                        <a:schemeClr val="tx1"/>
                      </a:solidFill>
                      <a:prstDash val="solid"/>
                      <a:round/>
                      <a:headEnd type="none" w="lg" len="lg"/>
                      <a:tailEnd type="none" w="lg" len="lg"/>
                    </a:lnL>
                    <a:lnR w="28575"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extLst>
                  <a:ext uri="{0D108BD9-81ED-4DB2-BD59-A6C34878D82A}">
                    <a16:rowId xmlns:a16="http://schemas.microsoft.com/office/drawing/2014/main" val="10003"/>
                  </a:ext>
                </a:extLst>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Design</a:t>
                      </a:r>
                    </a:p>
                  </a:txBody>
                  <a:tcPr horzOverflow="overflow">
                    <a:lnL w="28575"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3</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3</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33</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a:t>
                      </a:r>
                    </a:p>
                  </a:txBody>
                  <a:tcPr horzOverflow="overflow">
                    <a:lnL w="12700" cap="flat" cmpd="sng" algn="ctr">
                      <a:solidFill>
                        <a:schemeClr val="tx1"/>
                      </a:solidFill>
                      <a:prstDash val="solid"/>
                      <a:round/>
                      <a:headEnd type="none" w="lg" len="lg"/>
                      <a:tailEnd type="none" w="lg" len="lg"/>
                    </a:lnL>
                    <a:lnR w="28575"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extLst>
                  <a:ext uri="{0D108BD9-81ED-4DB2-BD59-A6C34878D82A}">
                    <a16:rowId xmlns:a16="http://schemas.microsoft.com/office/drawing/2014/main" val="10004"/>
                  </a:ext>
                </a:extLst>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Monthly Plan</a:t>
                      </a:r>
                    </a:p>
                  </a:txBody>
                  <a:tcPr horzOverflow="overflow">
                    <a:lnL w="28575"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8</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7</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6</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17</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38</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28575" cap="flat" cmpd="sng" algn="ctr">
                      <a:solidFill>
                        <a:schemeClr val="tx1"/>
                      </a:solidFill>
                      <a:prstDash val="solid"/>
                      <a:round/>
                      <a:headEnd type="none" w="lg" len="lg"/>
                      <a:tailEnd type="none" w="lg" len="lg"/>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28575" cap="flat" cmpd="sng" algn="ctr">
                      <a:solidFill>
                        <a:schemeClr val="tx1"/>
                      </a:solidFill>
                      <a:prstDash val="solid"/>
                      <a:round/>
                      <a:headEnd type="none" w="lg" len="lg"/>
                      <a:tailEnd type="none" w="lg" len="lg"/>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30</a:t>
                      </a:r>
                    </a:p>
                  </a:txBody>
                  <a:tcPr horzOverflow="overflow">
                    <a:lnL w="12700" cap="flat" cmpd="sng" algn="ctr">
                      <a:solidFill>
                        <a:schemeClr val="tx1"/>
                      </a:solidFill>
                      <a:prstDash val="solid"/>
                      <a:round/>
                      <a:headEnd type="none" w="lg" len="lg"/>
                      <a:tailEnd type="none" w="lg" len="lg"/>
                    </a:lnL>
                    <a:lnR w="28575"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28575" cap="flat" cmpd="sng" algn="ctr">
                      <a:solidFill>
                        <a:schemeClr val="tx1"/>
                      </a:solidFill>
                      <a:prstDash val="solid"/>
                      <a:round/>
                      <a:headEnd type="none" w="lg" len="lg"/>
                      <a:tailEnd type="none" w="lg" len="lg"/>
                    </a:lnB>
                    <a:lnTlToBr>
                      <a:noFill/>
                    </a:lnTlToBr>
                    <a:lnBlToTr>
                      <a:noFill/>
                    </a:lnBlToTr>
                    <a:solidFill>
                      <a:srgbClr val="FF9900"/>
                    </a:solidFill>
                  </a:tcPr>
                </a:tc>
                <a:extLst>
                  <a:ext uri="{0D108BD9-81ED-4DB2-BD59-A6C34878D82A}">
                    <a16:rowId xmlns:a16="http://schemas.microsoft.com/office/drawing/2014/main" val="10005"/>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C</a:t>
                      </a:r>
                      <a:r>
                        <a:rPr kumimoji="0" lang="en-US" altLang="zh-CN" sz="2400" b="0" i="0" u="none" strike="noStrike" cap="none" normalizeH="0" baseline="0" dirty="0">
                          <a:ln>
                            <a:noFill/>
                          </a:ln>
                          <a:solidFill>
                            <a:schemeClr val="tx1"/>
                          </a:solidFill>
                          <a:effectLst/>
                          <a:latin typeface="Arial" charset="0"/>
                        </a:rPr>
                        <a:t>u</a:t>
                      </a:r>
                      <a:r>
                        <a:rPr kumimoji="0" lang="en-US" sz="2400" b="0" i="0" u="none" strike="noStrike" cap="none" normalizeH="0" baseline="0" dirty="0">
                          <a:ln>
                            <a:noFill/>
                          </a:ln>
                          <a:solidFill>
                            <a:schemeClr val="tx1"/>
                          </a:solidFill>
                          <a:effectLst/>
                          <a:latin typeface="Arial" charset="0"/>
                        </a:rPr>
                        <a:t>m</a:t>
                      </a:r>
                      <a:r>
                        <a:rPr kumimoji="0" lang="en-US" altLang="zh-CN" sz="2400" b="0" i="0" u="none" strike="noStrike" cap="none" normalizeH="0" baseline="0" dirty="0">
                          <a:ln>
                            <a:noFill/>
                          </a:ln>
                          <a:solidFill>
                            <a:schemeClr val="tx1"/>
                          </a:solidFill>
                          <a:effectLst/>
                          <a:latin typeface="Arial" charset="0"/>
                        </a:rPr>
                        <a:t>u</a:t>
                      </a:r>
                      <a:r>
                        <a:rPr kumimoji="0" lang="en-US" sz="2400" b="0" i="0" u="none" strike="noStrike" cap="none" normalizeH="0" baseline="0" dirty="0">
                          <a:ln>
                            <a:noFill/>
                          </a:ln>
                          <a:solidFill>
                            <a:schemeClr val="tx1"/>
                          </a:solidFill>
                          <a:effectLst/>
                          <a:latin typeface="Arial" charset="0"/>
                        </a:rPr>
                        <a:t>l</a:t>
                      </a:r>
                      <a:r>
                        <a:rPr kumimoji="0" lang="en-US" altLang="zh-CN" sz="2400" b="0" i="0" u="none" strike="noStrike" cap="none" normalizeH="0" baseline="0" dirty="0">
                          <a:ln>
                            <a:noFill/>
                          </a:ln>
                          <a:solidFill>
                            <a:schemeClr val="tx1"/>
                          </a:solidFill>
                          <a:effectLst/>
                          <a:latin typeface="Arial" charset="0"/>
                        </a:rPr>
                        <a:t>a</a:t>
                      </a:r>
                      <a:r>
                        <a:rPr kumimoji="0" lang="en-US" sz="2400" b="0" i="0" u="none" strike="noStrike" cap="none" normalizeH="0" baseline="0" dirty="0">
                          <a:ln>
                            <a:noFill/>
                          </a:ln>
                          <a:solidFill>
                            <a:schemeClr val="tx1"/>
                          </a:solidFill>
                          <a:effectLst/>
                          <a:latin typeface="Arial" charset="0"/>
                        </a:rPr>
                        <a:t>t</a:t>
                      </a:r>
                      <a:r>
                        <a:rPr kumimoji="0" lang="en-US" altLang="zh-CN" sz="2400" b="0" i="0" u="none" strike="noStrike" cap="none" normalizeH="0" baseline="0" dirty="0">
                          <a:ln>
                            <a:noFill/>
                          </a:ln>
                          <a:solidFill>
                            <a:schemeClr val="tx1"/>
                          </a:solidFill>
                          <a:effectLst/>
                          <a:latin typeface="Arial" charset="0"/>
                        </a:rPr>
                        <a:t>i</a:t>
                      </a:r>
                      <a:r>
                        <a:rPr kumimoji="0" lang="en-US" sz="2400" b="0" i="0" u="none" strike="noStrike" cap="none" normalizeH="0" baseline="0" dirty="0">
                          <a:ln>
                            <a:noFill/>
                          </a:ln>
                          <a:solidFill>
                            <a:schemeClr val="tx1"/>
                          </a:solidFill>
                          <a:effectLst/>
                          <a:latin typeface="Arial" charset="0"/>
                        </a:rPr>
                        <a:t>v</a:t>
                      </a:r>
                      <a:r>
                        <a:rPr kumimoji="0" lang="en-US" altLang="zh-CN" sz="2400" b="0" i="0" u="none" strike="noStrike" cap="none" normalizeH="0" baseline="0" dirty="0">
                          <a:ln>
                            <a:noFill/>
                          </a:ln>
                          <a:solidFill>
                            <a:schemeClr val="tx1"/>
                          </a:solidFill>
                          <a:effectLst/>
                          <a:latin typeface="Arial" charset="0"/>
                        </a:rPr>
                        <a:t>e</a:t>
                      </a:r>
                      <a:endParaRPr kumimoji="0" lang="en-US"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8</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15</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21</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38</a:t>
                      </a:r>
                    </a:p>
                  </a:txBody>
                  <a:tcPr horzOverflow="overflow">
                    <a:lnL w="12700" cap="flat" cmpd="sng" algn="ctr">
                      <a:solidFill>
                        <a:schemeClr val="tx1"/>
                      </a:solidFill>
                      <a:prstDash val="solid"/>
                      <a:round/>
                      <a:headEnd type="none" w="lg" len="lg"/>
                      <a:tailEnd type="none" w="lg" len="lg"/>
                    </a:lnL>
                    <a:lnR w="28575"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lg" len="lg"/>
                      <a:tailEnd type="none" w="lg" len="lg"/>
                    </a:lnL>
                    <a:lnR>
                      <a:noFill/>
                    </a:lnR>
                    <a:lnT w="28575" cap="flat" cmpd="sng" algn="ctr">
                      <a:solidFill>
                        <a:schemeClr val="tx1"/>
                      </a:solidFill>
                      <a:prstDash val="solid"/>
                      <a:round/>
                      <a:headEnd type="none" w="lg" len="lg"/>
                      <a:tailEnd type="none" w="lg" len="lg"/>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a:noFill/>
                    </a:lnL>
                    <a:lnR>
                      <a:noFill/>
                    </a:lnR>
                    <a:lnT w="28575" cap="flat" cmpd="sng" algn="ctr">
                      <a:solidFill>
                        <a:schemeClr val="tx1"/>
                      </a:solidFill>
                      <a:prstDash val="solid"/>
                      <a:round/>
                      <a:headEnd type="none" w="lg" len="lg"/>
                      <a:tailEnd type="none" w="lg" len="lg"/>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a:noFill/>
                    </a:lnL>
                    <a:lnR cap="flat">
                      <a:noFill/>
                    </a:lnR>
                    <a:lnT w="28575" cap="flat" cmpd="sng" algn="ctr">
                      <a:solidFill>
                        <a:schemeClr val="tx1"/>
                      </a:solidFill>
                      <a:prstDash val="solid"/>
                      <a:round/>
                      <a:headEnd type="none" w="lg" len="lg"/>
                      <a:tailEnd type="none" w="lg" len="lg"/>
                    </a:lnT>
                    <a:lnB>
                      <a:noFill/>
                    </a:lnB>
                    <a:lnTlToBr>
                      <a:noFill/>
                    </a:lnTlToBr>
                    <a:lnBlToTr>
                      <a:noFill/>
                    </a:lnBlToTr>
                    <a:noFill/>
                  </a:tcPr>
                </a:tc>
                <a:extLst>
                  <a:ext uri="{0D108BD9-81ED-4DB2-BD59-A6C34878D82A}">
                    <a16:rowId xmlns:a16="http://schemas.microsoft.com/office/drawing/2014/main" val="10006"/>
                  </a:ext>
                </a:extLst>
              </a:tr>
              <a:tr h="504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Mon Act</a:t>
                      </a:r>
                    </a:p>
                  </a:txBody>
                  <a:tcPr horzOverflow="overflow">
                    <a:lnL w="28575"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8</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11</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8</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13</a:t>
                      </a:r>
                    </a:p>
                  </a:txBody>
                  <a:tcPr horzOverflow="overflow">
                    <a:lnL w="12700" cap="flat" cmpd="sng" algn="ctr">
                      <a:solidFill>
                        <a:schemeClr val="tx1"/>
                      </a:solidFill>
                      <a:prstDash val="solid"/>
                      <a:round/>
                      <a:headEnd type="none" w="lg" len="lg"/>
                      <a:tailEnd type="none" w="lg" len="lg"/>
                    </a:lnL>
                    <a:lnR w="28575"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12700"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lg" len="lg"/>
                      <a:tailEnd type="none" w="lg" len="lg"/>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503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Cmltv Act</a:t>
                      </a:r>
                    </a:p>
                  </a:txBody>
                  <a:tcPr horzOverflow="overflow">
                    <a:lnL w="28575"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28575"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8</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28575"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19</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28575" cap="flat" cmpd="sng" algn="ctr">
                      <a:solidFill>
                        <a:schemeClr val="tx1"/>
                      </a:solidFill>
                      <a:prstDash val="solid"/>
                      <a:round/>
                      <a:headEnd type="none" w="lg" len="lg"/>
                      <a:tailEnd type="none" w="lg"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27</a:t>
                      </a:r>
                    </a:p>
                  </a:txBody>
                  <a:tcPr horzOverflow="overflow">
                    <a:lnL w="12700" cap="flat" cmpd="sng" algn="ctr">
                      <a:solidFill>
                        <a:schemeClr val="tx1"/>
                      </a:solidFill>
                      <a:prstDash val="solid"/>
                      <a:round/>
                      <a:headEnd type="none" w="lg" len="lg"/>
                      <a:tailEnd type="none" w="lg" len="lg"/>
                    </a:lnL>
                    <a:lnR w="12700"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28575" cap="flat" cmpd="sng" algn="ctr">
                      <a:solidFill>
                        <a:schemeClr val="tx1"/>
                      </a:solidFill>
                      <a:prstDash val="solid"/>
                      <a:round/>
                      <a:headEnd type="none" w="lg" len="lg"/>
                      <a:tailEnd type="none" w="lg" len="lg"/>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lg" len="lg"/>
                      <a:tailEnd type="none" w="lg" len="lg"/>
                    </a:lnL>
                    <a:lnR w="28575" cap="flat" cmpd="sng" algn="ctr">
                      <a:solidFill>
                        <a:schemeClr val="tx1"/>
                      </a:solidFill>
                      <a:prstDash val="solid"/>
                      <a:round/>
                      <a:headEnd type="none" w="lg" len="lg"/>
                      <a:tailEnd type="none" w="lg" len="lg"/>
                    </a:lnR>
                    <a:lnT w="12700" cap="flat" cmpd="sng" algn="ctr">
                      <a:solidFill>
                        <a:schemeClr val="tx1"/>
                      </a:solidFill>
                      <a:prstDash val="solid"/>
                      <a:round/>
                      <a:headEnd type="none" w="lg" len="lg"/>
                      <a:tailEnd type="none" w="lg" len="lg"/>
                    </a:lnT>
                    <a:lnB w="28575" cap="flat" cmpd="sng" algn="ctr">
                      <a:solidFill>
                        <a:schemeClr val="tx1"/>
                      </a:solidFill>
                      <a:prstDash val="solid"/>
                      <a:round/>
                      <a:headEnd type="none" w="lg" len="lg"/>
                      <a:tailEnd type="none" w="lg" len="lg"/>
                    </a:lnB>
                    <a:lnTlToBr>
                      <a:noFill/>
                    </a:lnTlToBr>
                    <a:lnBlToTr>
                      <a:noFill/>
                    </a:lnBlToTr>
                    <a:solidFill>
                      <a:srgbClr val="FF99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lg" len="lg"/>
                      <a:tailEnd type="none" w="lg" len="lg"/>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30816" name="Text Box 184"/>
          <p:cNvSpPr txBox="1">
            <a:spLocks noChangeArrowheads="1"/>
          </p:cNvSpPr>
          <p:nvPr/>
        </p:nvSpPr>
        <p:spPr bwMode="auto">
          <a:xfrm>
            <a:off x="5184775" y="5189310"/>
            <a:ext cx="2482850" cy="822325"/>
          </a:xfrm>
          <a:prstGeom prst="rect">
            <a:avLst/>
          </a:prstGeom>
          <a:solidFill>
            <a:srgbClr val="FFFF00"/>
          </a:solidFill>
          <a:ln w="9525">
            <a:noFill/>
            <a:miter lim="800000"/>
            <a:headEnd/>
            <a:tailEnd/>
          </a:ln>
        </p:spPr>
        <p:txBody>
          <a:bodyPr>
            <a:spAutoFit/>
          </a:bodyPr>
          <a:lstStyle/>
          <a:p>
            <a:pPr>
              <a:spcBef>
                <a:spcPct val="50000"/>
              </a:spcBef>
              <a:buFontTx/>
              <a:buNone/>
            </a:pPr>
            <a:r>
              <a:rPr lang="en-US" sz="2400" dirty="0">
                <a:solidFill>
                  <a:prstClr val="black"/>
                </a:solidFill>
                <a:latin typeface="Arial" charset="0"/>
                <a:ea typeface="宋体" charset="-122"/>
              </a:rPr>
              <a:t>Planned Value 38=15+10+10+3</a:t>
            </a:r>
          </a:p>
        </p:txBody>
      </p:sp>
      <p:sp>
        <p:nvSpPr>
          <p:cNvPr id="30817" name="Text Box 185"/>
          <p:cNvSpPr txBox="1">
            <a:spLocks noChangeArrowheads="1"/>
          </p:cNvSpPr>
          <p:nvPr/>
        </p:nvSpPr>
        <p:spPr bwMode="auto">
          <a:xfrm>
            <a:off x="6443663" y="4217760"/>
            <a:ext cx="2197100" cy="822325"/>
          </a:xfrm>
          <a:prstGeom prst="rect">
            <a:avLst/>
          </a:prstGeom>
          <a:solidFill>
            <a:srgbClr val="FF9900"/>
          </a:solidFill>
          <a:ln w="9525">
            <a:noFill/>
            <a:miter lim="800000"/>
            <a:headEnd/>
            <a:tailEnd/>
          </a:ln>
        </p:spPr>
        <p:txBody>
          <a:bodyPr>
            <a:spAutoFit/>
          </a:bodyPr>
          <a:lstStyle/>
          <a:p>
            <a:pPr>
              <a:spcBef>
                <a:spcPct val="50000"/>
              </a:spcBef>
              <a:buFontTx/>
              <a:buNone/>
            </a:pPr>
            <a:r>
              <a:rPr lang="en-US" sz="2400">
                <a:solidFill>
                  <a:prstClr val="black"/>
                </a:solidFill>
                <a:latin typeface="Arial" charset="0"/>
                <a:ea typeface="宋体" charset="-122"/>
              </a:rPr>
              <a:t>Earned Value 30=15+8+6+1</a:t>
            </a:r>
          </a:p>
        </p:txBody>
      </p:sp>
      <p:cxnSp>
        <p:nvCxnSpPr>
          <p:cNvPr id="30818" name="AutoShape 186"/>
          <p:cNvCxnSpPr>
            <a:cxnSpLocks noChangeShapeType="1"/>
            <a:stCxn id="30816" idx="0"/>
          </p:cNvCxnSpPr>
          <p:nvPr/>
        </p:nvCxnSpPr>
        <p:spPr bwMode="auto">
          <a:xfrm flipH="1" flipV="1">
            <a:off x="5502275" y="3851047"/>
            <a:ext cx="923925" cy="1338263"/>
          </a:xfrm>
          <a:prstGeom prst="straightConnector1">
            <a:avLst/>
          </a:prstGeom>
          <a:noFill/>
          <a:ln w="38100">
            <a:solidFill>
              <a:schemeClr val="tx1"/>
            </a:solidFill>
            <a:round/>
            <a:headEnd type="none" w="lg" len="lg"/>
            <a:tailEnd type="triangle" w="lg" len="lg"/>
          </a:ln>
        </p:spPr>
      </p:cxnSp>
      <p:cxnSp>
        <p:nvCxnSpPr>
          <p:cNvPr id="30819" name="AutoShape 188"/>
          <p:cNvCxnSpPr>
            <a:cxnSpLocks noChangeShapeType="1"/>
            <a:stCxn id="30817" idx="0"/>
          </p:cNvCxnSpPr>
          <p:nvPr/>
        </p:nvCxnSpPr>
        <p:spPr bwMode="auto">
          <a:xfrm flipH="1" flipV="1">
            <a:off x="7158038" y="3851047"/>
            <a:ext cx="384175" cy="366713"/>
          </a:xfrm>
          <a:prstGeom prst="straightConnector1">
            <a:avLst/>
          </a:prstGeom>
          <a:noFill/>
          <a:ln w="38100">
            <a:solidFill>
              <a:schemeClr val="tx1"/>
            </a:solidFill>
            <a:round/>
            <a:headEnd type="none" w="lg" len="lg"/>
            <a:tailEnd type="triangle" w="lg" len="lg"/>
          </a:ln>
        </p:spPr>
      </p:cxnSp>
      <p:sp>
        <p:nvSpPr>
          <p:cNvPr id="30820" name="Text Box 192"/>
          <p:cNvSpPr txBox="1">
            <a:spLocks noChangeArrowheads="1"/>
          </p:cNvSpPr>
          <p:nvPr/>
        </p:nvSpPr>
        <p:spPr bwMode="auto">
          <a:xfrm>
            <a:off x="6426200" y="-15465"/>
            <a:ext cx="2197100" cy="822325"/>
          </a:xfrm>
          <a:prstGeom prst="rect">
            <a:avLst/>
          </a:prstGeom>
          <a:solidFill>
            <a:srgbClr val="99CCFF"/>
          </a:solidFill>
          <a:ln w="9525">
            <a:noFill/>
            <a:miter lim="800000"/>
            <a:headEnd/>
            <a:tailEnd/>
          </a:ln>
        </p:spPr>
        <p:txBody>
          <a:bodyPr>
            <a:spAutoFit/>
          </a:bodyPr>
          <a:lstStyle/>
          <a:p>
            <a:pPr>
              <a:spcBef>
                <a:spcPct val="50000"/>
              </a:spcBef>
              <a:buFontTx/>
              <a:buNone/>
            </a:pPr>
            <a:r>
              <a:rPr lang="en-US" sz="2400" dirty="0">
                <a:solidFill>
                  <a:prstClr val="black"/>
                </a:solidFill>
                <a:latin typeface="Arial" charset="0"/>
                <a:ea typeface="宋体" charset="-122"/>
              </a:rPr>
              <a:t>Value 8=80%(10)</a:t>
            </a:r>
          </a:p>
        </p:txBody>
      </p:sp>
      <p:cxnSp>
        <p:nvCxnSpPr>
          <p:cNvPr id="30821" name="AutoShape 194"/>
          <p:cNvCxnSpPr>
            <a:cxnSpLocks noChangeShapeType="1"/>
          </p:cNvCxnSpPr>
          <p:nvPr/>
        </p:nvCxnSpPr>
        <p:spPr bwMode="auto">
          <a:xfrm flipH="1">
            <a:off x="7643813" y="344260"/>
            <a:ext cx="996950" cy="1746250"/>
          </a:xfrm>
          <a:prstGeom prst="bentConnector3">
            <a:avLst>
              <a:gd name="adj1" fmla="val -22931"/>
            </a:avLst>
          </a:prstGeom>
          <a:noFill/>
          <a:ln w="38100">
            <a:solidFill>
              <a:schemeClr val="tx1"/>
            </a:solidFill>
            <a:miter lim="800000"/>
            <a:headEnd type="none" w="lg" len="lg"/>
            <a:tailEnd type="triangle" w="lg" len="lg"/>
          </a:ln>
        </p:spPr>
      </p:cxnSp>
      <p:cxnSp>
        <p:nvCxnSpPr>
          <p:cNvPr id="30822" name="AutoShape 198"/>
          <p:cNvCxnSpPr>
            <a:cxnSpLocks noChangeShapeType="1"/>
            <a:stCxn id="30823" idx="3"/>
          </p:cNvCxnSpPr>
          <p:nvPr/>
        </p:nvCxnSpPr>
        <p:spPr bwMode="auto">
          <a:xfrm flipV="1">
            <a:off x="2787762" y="5647406"/>
            <a:ext cx="1939925" cy="457200"/>
          </a:xfrm>
          <a:prstGeom prst="bentConnector2">
            <a:avLst/>
          </a:prstGeom>
          <a:noFill/>
          <a:ln w="38100">
            <a:solidFill>
              <a:schemeClr val="tx1"/>
            </a:solidFill>
            <a:miter lim="800000"/>
            <a:headEnd type="none" w="lg" len="lg"/>
            <a:tailEnd type="triangle" w="lg" len="lg"/>
          </a:ln>
        </p:spPr>
      </p:cxnSp>
      <p:sp>
        <p:nvSpPr>
          <p:cNvPr id="30823" name="Text Box 196"/>
          <p:cNvSpPr txBox="1">
            <a:spLocks noChangeArrowheads="1"/>
          </p:cNvSpPr>
          <p:nvPr/>
        </p:nvSpPr>
        <p:spPr bwMode="auto">
          <a:xfrm>
            <a:off x="304912" y="5693443"/>
            <a:ext cx="2482850" cy="822325"/>
          </a:xfrm>
          <a:prstGeom prst="rect">
            <a:avLst/>
          </a:prstGeom>
          <a:solidFill>
            <a:srgbClr val="FF99CC"/>
          </a:solidFill>
          <a:ln w="9525">
            <a:noFill/>
            <a:miter lim="800000"/>
            <a:headEnd/>
            <a:tailEnd/>
          </a:ln>
        </p:spPr>
        <p:txBody>
          <a:bodyPr>
            <a:spAutoFit/>
          </a:bodyPr>
          <a:lstStyle/>
          <a:p>
            <a:pPr>
              <a:spcBef>
                <a:spcPct val="50000"/>
              </a:spcBef>
              <a:buFontTx/>
              <a:buNone/>
            </a:pPr>
            <a:r>
              <a:rPr lang="en-US" sz="2400" dirty="0">
                <a:solidFill>
                  <a:prstClr val="black"/>
                </a:solidFill>
                <a:latin typeface="Arial" charset="0"/>
                <a:ea typeface="宋体" charset="-122"/>
              </a:rPr>
              <a:t>Cumulative 40=8+11+8+13</a:t>
            </a:r>
          </a:p>
        </p:txBody>
      </p:sp>
      <p:sp>
        <p:nvSpPr>
          <p:cNvPr id="30824" name="Footer Placeholder 18"/>
          <p:cNvSpPr txBox="1">
            <a:spLocks/>
          </p:cNvSpPr>
          <p:nvPr/>
        </p:nvSpPr>
        <p:spPr bwMode="auto">
          <a:xfrm>
            <a:off x="96861" y="6574763"/>
            <a:ext cx="5867400" cy="228600"/>
          </a:xfrm>
          <a:prstGeom prst="rect">
            <a:avLst/>
          </a:prstGeom>
          <a:noFill/>
          <a:ln w="9525">
            <a:noFill/>
            <a:miter lim="800000"/>
            <a:headEnd/>
            <a:tailEnd/>
          </a:ln>
        </p:spPr>
        <p:txBody>
          <a:bodyPr lIns="0" tIns="0" rIns="0" bIns="0" anchor="b"/>
          <a:lstStyle/>
          <a:p>
            <a:pPr>
              <a:buFontTx/>
              <a:buNone/>
            </a:pPr>
            <a:r>
              <a:rPr lang="en-US" sz="1200" dirty="0">
                <a:solidFill>
                  <a:srgbClr val="045C75"/>
                </a:solidFill>
                <a:latin typeface="Constantia" pitchFamily="18" charset="0"/>
                <a:ea typeface="宋体" charset="-122"/>
              </a:rPr>
              <a:t>Copyright © 2013 Pearson Education, Inc. Publishing as Prentice Hall</a:t>
            </a:r>
          </a:p>
        </p:txBody>
      </p:sp>
      <p:sp>
        <p:nvSpPr>
          <p:cNvPr id="5" name="Slide Number Placeholder 4"/>
          <p:cNvSpPr>
            <a:spLocks noGrp="1"/>
          </p:cNvSpPr>
          <p:nvPr>
            <p:ph type="sldNum" sz="quarter" idx="12"/>
          </p:nvPr>
        </p:nvSpPr>
        <p:spPr>
          <a:xfrm>
            <a:off x="457200" y="5921147"/>
            <a:ext cx="2133600" cy="365125"/>
          </a:xfrm>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a:t>
            </a:r>
            <a:fld id="{B135EC02-AD42-4A43-826F-87DA2EB72100}" type="slidenum">
              <a:rPr lang="en-US">
                <a:solidFill>
                  <a:srgbClr val="045C75"/>
                </a:solidFill>
                <a:cs typeface="Arial" charset="0"/>
              </a:rPr>
              <a:pPr fontAlgn="base">
                <a:spcBef>
                  <a:spcPct val="0"/>
                </a:spcBef>
                <a:spcAft>
                  <a:spcPct val="0"/>
                </a:spcAft>
                <a:defRPr/>
              </a:pPr>
              <a:t>78</a:t>
            </a:fld>
            <a:endParaRPr lang="en-US">
              <a:solidFill>
                <a:srgbClr val="045C75"/>
              </a:solidFill>
              <a:cs typeface="Arial" charset="0"/>
            </a:endParaRPr>
          </a:p>
        </p:txBody>
      </p:sp>
    </p:spTree>
    <p:extLst>
      <p:ext uri="{BB962C8B-B14F-4D97-AF65-F5344CB8AC3E}">
        <p14:creationId xmlns:p14="http://schemas.microsoft.com/office/powerpoint/2010/main" val="33860214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451967" y="75407"/>
            <a:ext cx="8229600" cy="1143000"/>
          </a:xfrm>
        </p:spPr>
        <p:txBody>
          <a:bodyPr/>
          <a:lstStyle/>
          <a:p>
            <a:pPr eaLnBrk="1" hangingPunct="1"/>
            <a:r>
              <a:rPr lang="en-US" b="1" dirty="0"/>
              <a:t>Earned Value Example</a:t>
            </a:r>
          </a:p>
        </p:txBody>
      </p:sp>
      <p:sp>
        <p:nvSpPr>
          <p:cNvPr id="12292" name="Rectangle 3"/>
          <p:cNvSpPr>
            <a:spLocks noGrp="1" noChangeArrowheads="1"/>
          </p:cNvSpPr>
          <p:nvPr>
            <p:ph type="body" idx="1"/>
          </p:nvPr>
        </p:nvSpPr>
        <p:spPr>
          <a:xfrm>
            <a:off x="310097" y="1218407"/>
            <a:ext cx="8381888" cy="4534693"/>
          </a:xfrm>
        </p:spPr>
        <p:txBody>
          <a:bodyPr>
            <a:normAutofit fontScale="92500" lnSpcReduction="10000"/>
          </a:bodyPr>
          <a:lstStyle/>
          <a:p>
            <a:pPr marL="274320" indent="-274320" eaLnBrk="1" fontAlgn="auto" hangingPunct="1">
              <a:spcAft>
                <a:spcPts val="0"/>
              </a:spcAft>
              <a:buClr>
                <a:schemeClr val="accent3"/>
              </a:buClr>
              <a:buFontTx/>
              <a:buNone/>
              <a:defRPr/>
            </a:pPr>
            <a:r>
              <a:rPr lang="en-US" sz="2400" u="sng" dirty="0">
                <a:latin typeface="+mn-ea"/>
              </a:rPr>
              <a:t>Schedule Variances</a:t>
            </a:r>
          </a:p>
          <a:p>
            <a:pPr marL="274320" indent="-274320" eaLnBrk="1" fontAlgn="auto" hangingPunct="1">
              <a:spcAft>
                <a:spcPts val="0"/>
              </a:spcAft>
              <a:buClr>
                <a:schemeClr val="accent3"/>
              </a:buClr>
              <a:buFontTx/>
              <a:buNone/>
              <a:defRPr/>
            </a:pPr>
            <a:r>
              <a:rPr lang="en-US" sz="2400" dirty="0">
                <a:latin typeface="+mn-ea"/>
              </a:rPr>
              <a:t>Planned Value (PV) = 38 = 15+10+10+3</a:t>
            </a:r>
          </a:p>
          <a:p>
            <a:pPr marL="274320" indent="-274320" eaLnBrk="1" fontAlgn="auto" hangingPunct="1">
              <a:spcAft>
                <a:spcPts val="0"/>
              </a:spcAft>
              <a:buClr>
                <a:schemeClr val="accent3"/>
              </a:buClr>
              <a:buFontTx/>
              <a:buNone/>
              <a:defRPr/>
            </a:pPr>
            <a:r>
              <a:rPr lang="en-US" sz="2400" dirty="0">
                <a:latin typeface="+mn-ea"/>
              </a:rPr>
              <a:t>Earned Value (EV) = 30 = 15+8+6+1</a:t>
            </a:r>
          </a:p>
          <a:p>
            <a:pPr marL="274320" indent="-274320" eaLnBrk="1" fontAlgn="auto" hangingPunct="1">
              <a:spcAft>
                <a:spcPts val="0"/>
              </a:spcAft>
              <a:buClr>
                <a:schemeClr val="accent3"/>
              </a:buClr>
              <a:buFontTx/>
              <a:buNone/>
              <a:defRPr/>
            </a:pPr>
            <a:r>
              <a:rPr lang="en-US" sz="2400" dirty="0">
                <a:latin typeface="+mn-ea"/>
              </a:rPr>
              <a:t>Schedule Performance Index = EV/PV= 30/38= </a:t>
            </a:r>
            <a:r>
              <a:rPr lang="en-US" altLang="zh-CN" sz="2400" dirty="0">
                <a:latin typeface="+mn-ea"/>
              </a:rPr>
              <a:t>0</a:t>
            </a:r>
            <a:r>
              <a:rPr lang="en-US" sz="2400" dirty="0">
                <a:latin typeface="+mn-ea"/>
              </a:rPr>
              <a:t>.79</a:t>
            </a:r>
          </a:p>
          <a:p>
            <a:pPr marL="274320" indent="-274320" eaLnBrk="1" fontAlgn="auto" hangingPunct="1">
              <a:spcAft>
                <a:spcPts val="0"/>
              </a:spcAft>
              <a:buClr>
                <a:schemeClr val="accent3"/>
              </a:buClr>
              <a:buFontTx/>
              <a:buNone/>
              <a:defRPr/>
            </a:pPr>
            <a:r>
              <a:rPr lang="en-US" sz="2400" dirty="0">
                <a:latin typeface="+mn-ea"/>
              </a:rPr>
              <a:t>Estimated Time to Completion =Planned time / SPI </a:t>
            </a:r>
          </a:p>
          <a:p>
            <a:pPr marL="274320" indent="-274320" eaLnBrk="1" fontAlgn="auto" hangingPunct="1">
              <a:spcAft>
                <a:spcPts val="0"/>
              </a:spcAft>
              <a:buClr>
                <a:schemeClr val="accent3"/>
              </a:buClr>
              <a:buFontTx/>
              <a:buNone/>
              <a:defRPr/>
            </a:pPr>
            <a:r>
              <a:rPr lang="en-US" sz="2400" dirty="0">
                <a:latin typeface="+mn-ea"/>
              </a:rPr>
              <a:t>= 4/</a:t>
            </a:r>
            <a:r>
              <a:rPr lang="en-US" altLang="zh-CN" sz="2400" dirty="0">
                <a:latin typeface="+mn-ea"/>
              </a:rPr>
              <a:t>0</a:t>
            </a:r>
            <a:r>
              <a:rPr lang="en-US" sz="2400" dirty="0">
                <a:latin typeface="+mn-ea"/>
              </a:rPr>
              <a:t>.79=5</a:t>
            </a:r>
          </a:p>
          <a:p>
            <a:pPr marL="274320" indent="-274320" eaLnBrk="1" fontAlgn="auto" hangingPunct="1">
              <a:spcAft>
                <a:spcPts val="0"/>
              </a:spcAft>
              <a:buClr>
                <a:schemeClr val="accent3"/>
              </a:buClr>
              <a:buFontTx/>
              <a:buNone/>
              <a:defRPr/>
            </a:pPr>
            <a:endParaRPr lang="en-US" sz="2400" dirty="0">
              <a:latin typeface="+mn-ea"/>
            </a:endParaRPr>
          </a:p>
          <a:p>
            <a:pPr marL="274320" indent="-274320" eaLnBrk="1" fontAlgn="auto" hangingPunct="1">
              <a:spcAft>
                <a:spcPts val="0"/>
              </a:spcAft>
              <a:buClr>
                <a:schemeClr val="accent3"/>
              </a:buClr>
              <a:buFontTx/>
              <a:buNone/>
              <a:defRPr/>
            </a:pPr>
            <a:r>
              <a:rPr lang="en-US" sz="2400" u="sng" dirty="0">
                <a:latin typeface="+mn-ea"/>
              </a:rPr>
              <a:t>Cost Variances</a:t>
            </a:r>
          </a:p>
          <a:p>
            <a:pPr marL="274320" indent="-274320" eaLnBrk="1" fontAlgn="auto" hangingPunct="1">
              <a:spcAft>
                <a:spcPts val="0"/>
              </a:spcAft>
              <a:buClr>
                <a:schemeClr val="accent3"/>
              </a:buClr>
              <a:buFontTx/>
              <a:buNone/>
              <a:defRPr/>
            </a:pPr>
            <a:r>
              <a:rPr lang="en-US" sz="2400" dirty="0">
                <a:latin typeface="+mn-ea"/>
              </a:rPr>
              <a:t>Actual Cost of Work Performed (AC) = 40 = 8+11+8+13</a:t>
            </a:r>
          </a:p>
          <a:p>
            <a:pPr marL="274320" indent="-274320" eaLnBrk="1" fontAlgn="auto" hangingPunct="1">
              <a:spcAft>
                <a:spcPts val="0"/>
              </a:spcAft>
              <a:buClr>
                <a:schemeClr val="accent3"/>
              </a:buClr>
              <a:buFontTx/>
              <a:buNone/>
              <a:defRPr/>
            </a:pPr>
            <a:r>
              <a:rPr lang="en-US" sz="2400" dirty="0">
                <a:latin typeface="+mn-ea"/>
              </a:rPr>
              <a:t>Cost Performance Index = EV/AC= 30/40</a:t>
            </a:r>
            <a:r>
              <a:rPr lang="zh-CN" altLang="en-US" sz="2400" dirty="0">
                <a:latin typeface="+mn-ea"/>
              </a:rPr>
              <a:t> </a:t>
            </a:r>
            <a:r>
              <a:rPr lang="en-US" sz="2400" dirty="0">
                <a:latin typeface="+mn-ea"/>
              </a:rPr>
              <a:t>= </a:t>
            </a:r>
            <a:r>
              <a:rPr lang="en-US" altLang="zh-CN" sz="2400" dirty="0">
                <a:latin typeface="+mn-ea"/>
              </a:rPr>
              <a:t>0</a:t>
            </a:r>
            <a:r>
              <a:rPr lang="en-US" sz="2400" dirty="0">
                <a:latin typeface="+mn-ea"/>
              </a:rPr>
              <a:t>.75</a:t>
            </a:r>
          </a:p>
          <a:p>
            <a:pPr>
              <a:buNone/>
            </a:pPr>
            <a:r>
              <a:rPr lang="en-US" altLang="zh-CN" sz="2400" b="1" dirty="0">
                <a:solidFill>
                  <a:srgbClr val="FF0000"/>
                </a:solidFill>
                <a:latin typeface="+mn-ea"/>
              </a:rPr>
              <a:t>Estimate At Completion</a:t>
            </a:r>
            <a:r>
              <a:rPr lang="zh-CN" altLang="en-US" sz="2400" b="1" dirty="0">
                <a:solidFill>
                  <a:srgbClr val="FF0000"/>
                </a:solidFill>
                <a:latin typeface="+mn-ea"/>
              </a:rPr>
              <a:t>（</a:t>
            </a:r>
            <a:r>
              <a:rPr lang="en-US" altLang="zh-CN" sz="2400" dirty="0">
                <a:latin typeface="+mn-ea"/>
              </a:rPr>
              <a:t> Estimated Cost to Completion </a:t>
            </a:r>
            <a:r>
              <a:rPr lang="zh-CN" altLang="en-US" sz="2400" b="1" dirty="0">
                <a:solidFill>
                  <a:srgbClr val="FF0000"/>
                </a:solidFill>
                <a:latin typeface="+mn-ea"/>
              </a:rPr>
              <a:t>）</a:t>
            </a:r>
            <a:endParaRPr lang="en-US" altLang="zh-CN" sz="2400" b="1" dirty="0">
              <a:latin typeface="+mn-ea"/>
            </a:endParaRPr>
          </a:p>
          <a:p>
            <a:pPr marL="274320" indent="-274320" eaLnBrk="1" fontAlgn="auto" hangingPunct="1">
              <a:spcAft>
                <a:spcPts val="0"/>
              </a:spcAft>
              <a:buClr>
                <a:schemeClr val="accent3"/>
              </a:buClr>
              <a:buFontTx/>
              <a:buNone/>
              <a:defRPr/>
            </a:pPr>
            <a:r>
              <a:rPr lang="en-US" sz="2400" dirty="0">
                <a:latin typeface="+mn-ea"/>
              </a:rPr>
              <a:t>= 38/</a:t>
            </a:r>
            <a:r>
              <a:rPr lang="en-US" altLang="zh-CN" sz="2400" dirty="0">
                <a:latin typeface="+mn-ea"/>
              </a:rPr>
              <a:t>0</a:t>
            </a:r>
            <a:r>
              <a:rPr lang="en-US" sz="2400" dirty="0">
                <a:latin typeface="+mn-ea"/>
              </a:rPr>
              <a:t>.75=  50.7 </a:t>
            </a:r>
          </a:p>
          <a:p>
            <a:pPr marL="274320" indent="-274320" eaLnBrk="1" fontAlgn="auto" hangingPunct="1">
              <a:spcAft>
                <a:spcPts val="0"/>
              </a:spcAft>
              <a:buClr>
                <a:schemeClr val="accent3"/>
              </a:buClr>
              <a:buFont typeface="Wingdings 2"/>
              <a:buChar char=""/>
              <a:defRPr/>
            </a:pPr>
            <a:endParaRPr lang="en-US" sz="2400" dirty="0">
              <a:latin typeface="+mn-ea"/>
            </a:endParaRPr>
          </a:p>
        </p:txBody>
      </p:sp>
      <p:sp>
        <p:nvSpPr>
          <p:cNvPr id="2" name="Slide Number Placeholder 1"/>
          <p:cNvSpPr>
            <a:spLocks noGrp="1"/>
          </p:cNvSpPr>
          <p:nvPr>
            <p:ph type="sldNum" sz="quarter" idx="10"/>
          </p:nvPr>
        </p:nvSpPr>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a:t>
            </a:r>
            <a:fld id="{1E346A61-55FE-452D-8044-1CBDDF8945BE}" type="slidenum">
              <a:rPr lang="en-US">
                <a:solidFill>
                  <a:srgbClr val="045C75"/>
                </a:solidFill>
                <a:cs typeface="Arial" charset="0"/>
              </a:rPr>
              <a:pPr fontAlgn="base">
                <a:spcBef>
                  <a:spcPct val="0"/>
                </a:spcBef>
                <a:spcAft>
                  <a:spcPct val="0"/>
                </a:spcAft>
                <a:defRPr/>
              </a:pPr>
              <a:t>79</a:t>
            </a:fld>
            <a:endParaRPr lang="en-US">
              <a:solidFill>
                <a:srgbClr val="045C75"/>
              </a:solidFill>
              <a:cs typeface="Arial" charset="0"/>
            </a:endParaRPr>
          </a:p>
        </p:txBody>
      </p:sp>
    </p:spTree>
    <p:extLst>
      <p:ext uri="{BB962C8B-B14F-4D97-AF65-F5344CB8AC3E}">
        <p14:creationId xmlns:p14="http://schemas.microsoft.com/office/powerpoint/2010/main" val="962456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noChangeArrowheads="1"/>
          </p:cNvSpPr>
          <p:nvPr>
            <p:ph type="title"/>
          </p:nvPr>
        </p:nvSpPr>
        <p:spPr>
          <a:xfrm>
            <a:off x="547688" y="685801"/>
            <a:ext cx="8291512" cy="700617"/>
          </a:xfrm>
        </p:spPr>
        <p:txBody>
          <a:bodyPr/>
          <a:lstStyle/>
          <a:p>
            <a:r>
              <a:rPr lang="zh-CN" altLang="zh-CN"/>
              <a:t>学习目标：</a:t>
            </a:r>
            <a:endParaRPr lang="zh-CN" altLang="en-US"/>
          </a:p>
        </p:txBody>
      </p:sp>
      <p:sp>
        <p:nvSpPr>
          <p:cNvPr id="14338"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nSpc>
                <a:spcPct val="80000"/>
              </a:lnSpc>
            </a:pPr>
            <a:r>
              <a:rPr lang="zh-CN" altLang="en-US" sz="1500">
                <a:solidFill>
                  <a:srgbClr val="000000"/>
                </a:solidFill>
                <a:latin typeface="华文楷体" pitchFamily="2" charset="-122"/>
                <a:ea typeface="华文楷体" pitchFamily="2" charset="-122"/>
              </a:rPr>
              <a:t>清华大学出版社</a:t>
            </a:r>
          </a:p>
        </p:txBody>
      </p:sp>
      <p:sp>
        <p:nvSpPr>
          <p:cNvPr id="14339"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nSpc>
                <a:spcPct val="80000"/>
              </a:lnSpc>
            </a:pPr>
            <a:fld id="{289962D0-1901-46E2-A235-D037762CDECA}" type="slidenum">
              <a:rPr altLang="en-US" sz="1500">
                <a:solidFill>
                  <a:srgbClr val="000000"/>
                </a:solidFill>
                <a:latin typeface="华文楷体" pitchFamily="2" charset="-122"/>
                <a:ea typeface="华文楷体" pitchFamily="2" charset="-122"/>
              </a:rPr>
              <a:pPr>
                <a:lnSpc>
                  <a:spcPct val="80000"/>
                </a:lnSpc>
              </a:pPr>
              <a:t>8</a:t>
            </a:fld>
            <a:endParaRPr lang="zh-CN" altLang="en-US" sz="1500">
              <a:solidFill>
                <a:srgbClr val="000000"/>
              </a:solidFill>
              <a:latin typeface="华文楷体" pitchFamily="2" charset="-122"/>
              <a:ea typeface="华文楷体"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440784486"/>
              </p:ext>
            </p:extLst>
          </p:nvPr>
        </p:nvGraphicFramePr>
        <p:xfrm>
          <a:off x="152516" y="1752644"/>
          <a:ext cx="8838968" cy="3872858"/>
        </p:xfrm>
        <a:graphic>
          <a:graphicData uri="http://schemas.openxmlformats.org/drawingml/2006/table">
            <a:tbl>
              <a:tblPr/>
              <a:tblGrid>
                <a:gridCol w="4918293">
                  <a:extLst>
                    <a:ext uri="{9D8B030D-6E8A-4147-A177-3AD203B41FA5}">
                      <a16:colId xmlns:a16="http://schemas.microsoft.com/office/drawing/2014/main" val="20000"/>
                    </a:ext>
                  </a:extLst>
                </a:gridCol>
                <a:gridCol w="3920675">
                  <a:extLst>
                    <a:ext uri="{9D8B030D-6E8A-4147-A177-3AD203B41FA5}">
                      <a16:colId xmlns:a16="http://schemas.microsoft.com/office/drawing/2014/main" val="20001"/>
                    </a:ext>
                  </a:extLst>
                </a:gridCol>
              </a:tblGrid>
              <a:tr h="555684">
                <a:tc>
                  <a:txBody>
                    <a:bodyPr/>
                    <a:lstStyle/>
                    <a:p>
                      <a:pPr marL="0" algn="ctr" defTabSz="914400" rtl="0" eaLnBrk="1" latinLnBrk="0" hangingPunct="1">
                        <a:spcAft>
                          <a:spcPts val="0"/>
                        </a:spcAft>
                      </a:pPr>
                      <a:r>
                        <a:rPr lang="zh-CN" sz="2700" b="1" kern="100" dirty="0">
                          <a:solidFill>
                            <a:srgbClr val="000000"/>
                          </a:solidFill>
                          <a:effectLst/>
                          <a:latin typeface="宋体" panose="02010600030101010101" pitchFamily="2" charset="-122"/>
                          <a:ea typeface="宋体" panose="02010600030101010101" pitchFamily="2" charset="-122"/>
                          <a:cs typeface="Times New Roman" panose="02020603050405020304"/>
                        </a:rPr>
                        <a:t>知识目标</a:t>
                      </a:r>
                    </a:p>
                  </a:txBody>
                  <a:tcPr marL="68588" marR="68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latinLnBrk="0" hangingPunct="1">
                        <a:spcAft>
                          <a:spcPts val="0"/>
                        </a:spcAft>
                      </a:pPr>
                      <a:r>
                        <a:rPr lang="zh-CN" sz="2700" b="1" kern="100">
                          <a:solidFill>
                            <a:srgbClr val="000000"/>
                          </a:solidFill>
                          <a:effectLst/>
                          <a:latin typeface="宋体" panose="02010600030101010101" pitchFamily="2" charset="-122"/>
                          <a:ea typeface="宋体" panose="02010600030101010101" pitchFamily="2" charset="-122"/>
                          <a:cs typeface="Times New Roman" panose="02020603050405020304"/>
                        </a:rPr>
                        <a:t>技能目标</a:t>
                      </a:r>
                    </a:p>
                  </a:txBody>
                  <a:tcPr marL="68588" marR="68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317174">
                <a:tc>
                  <a:txBody>
                    <a:bodyPr/>
                    <a:lstStyle/>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了解项目成本的概念和构成</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理解影响项目成本的因素</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理解项目成本管理的概念和理念</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了解项目成本估算和预算的概念、意义</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了解项目成本控制的作用</a:t>
                      </a:r>
                    </a:p>
                    <a:p>
                      <a:pPr marL="0" algn="just" defTabSz="914400" rtl="0" eaLnBrk="1" latinLnBrk="0" hangingPunct="1">
                        <a:spcAft>
                          <a:spcPts val="0"/>
                        </a:spcAft>
                      </a:pPr>
                      <a:r>
                        <a:rPr lang="en-US"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 </a:t>
                      </a:r>
                      <a:endPar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endParaRPr>
                    </a:p>
                  </a:txBody>
                  <a:tcPr marL="68588" marR="68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掌握编制资源计划的各种工具和方法</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能够运用成本估算的工具和方法进行成本估算</a:t>
                      </a:r>
                    </a:p>
                    <a:p>
                      <a:pPr marL="0" algn="just" defTabSz="914400" rtl="0" eaLnBrk="1" latinLnBrk="0" hangingPunct="1">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掌握成本控制的过程和成本控制的挣值法</a:t>
                      </a:r>
                    </a:p>
                    <a:p>
                      <a:pPr marL="0" algn="just" defTabSz="914400" rtl="0" eaLnBrk="1" latinLnBrk="0" hangingPunct="1">
                        <a:spcAft>
                          <a:spcPts val="0"/>
                        </a:spcAft>
                      </a:pPr>
                      <a:r>
                        <a:rPr lang="en-US"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 </a:t>
                      </a:r>
                      <a:endPar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endParaRPr>
                    </a:p>
                  </a:txBody>
                  <a:tcPr marL="68588" marR="6858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noChangeArrowheads="1"/>
          </p:cNvSpPr>
          <p:nvPr>
            <p:ph type="title"/>
          </p:nvPr>
        </p:nvSpPr>
        <p:spPr>
          <a:xfrm>
            <a:off x="547688" y="685801"/>
            <a:ext cx="8291512" cy="700617"/>
          </a:xfrm>
        </p:spPr>
        <p:txBody>
          <a:bodyPr/>
          <a:lstStyle/>
          <a:p>
            <a:pPr algn="ctr"/>
            <a:r>
              <a:rPr lang="zh-CN" altLang="zh-CN" dirty="0"/>
              <a:t>项目挣值管理中的预测分析</a:t>
            </a:r>
            <a:endParaRPr lang="zh-CN" altLang="en-US" dirty="0"/>
          </a:p>
        </p:txBody>
      </p:sp>
      <p:sp>
        <p:nvSpPr>
          <p:cNvPr id="3" name="内容占位符 2"/>
          <p:cNvSpPr>
            <a:spLocks noGrp="1"/>
          </p:cNvSpPr>
          <p:nvPr>
            <p:ph idx="1"/>
          </p:nvPr>
        </p:nvSpPr>
        <p:spPr>
          <a:xfrm>
            <a:off x="1143000" y="1498600"/>
            <a:ext cx="7239000" cy="4470400"/>
          </a:xfrm>
        </p:spPr>
        <p:txBody>
          <a:bodyPr>
            <a:normAutofit fontScale="92500" lnSpcReduction="20000"/>
          </a:bodyPr>
          <a:lstStyle/>
          <a:p>
            <a:pPr marL="357505" indent="-357505">
              <a:buFont typeface="Wingdings" panose="05000000000000000000" pitchFamily="2" charset="2"/>
              <a:buChar char="Ø"/>
              <a:defRPr/>
            </a:pPr>
            <a:r>
              <a:rPr lang="zh-CN" altLang="en-US" dirty="0"/>
              <a:t>使用挣值法分析预测未来项目成本的发展变化趋势</a:t>
            </a:r>
            <a:endParaRPr lang="en-US" dirty="0"/>
          </a:p>
          <a:p>
            <a:pPr marL="357505" indent="-357505">
              <a:buFont typeface="Wingdings" panose="05000000000000000000" pitchFamily="2" charset="2"/>
              <a:buChar char="Ø"/>
              <a:defRPr/>
            </a:pPr>
            <a:r>
              <a:rPr dirty="0"/>
              <a:t>假定项目未完成部分将按照目前的效率去进行预测的方法，计算公式为：</a:t>
            </a:r>
          </a:p>
          <a:p>
            <a:pPr marL="0" indent="0" algn="ctr">
              <a:buFont typeface="Wingdings 2" pitchFamily="18" charset="2"/>
              <a:buNone/>
              <a:defRPr/>
            </a:pPr>
            <a:r>
              <a:rPr lang="en-US" dirty="0">
                <a:solidFill>
                  <a:srgbClr val="FF0000"/>
                </a:solidFill>
              </a:rPr>
              <a:t>EAC</a:t>
            </a:r>
            <a:r>
              <a:rPr dirty="0">
                <a:solidFill>
                  <a:srgbClr val="FF0000"/>
                </a:solidFill>
              </a:rPr>
              <a:t>＝</a:t>
            </a:r>
            <a:r>
              <a:rPr lang="en-US" dirty="0">
                <a:solidFill>
                  <a:srgbClr val="FF0000"/>
                </a:solidFill>
              </a:rPr>
              <a:t>BAC</a:t>
            </a:r>
            <a:r>
              <a:rPr dirty="0">
                <a:solidFill>
                  <a:srgbClr val="FF0000"/>
                </a:solidFill>
              </a:rPr>
              <a:t>／</a:t>
            </a:r>
            <a:r>
              <a:rPr lang="en-US" dirty="0">
                <a:solidFill>
                  <a:srgbClr val="FF0000"/>
                </a:solidFill>
              </a:rPr>
              <a:t>CPI</a:t>
            </a:r>
            <a:r>
              <a:rPr lang="en-US" dirty="0"/>
              <a:t> </a:t>
            </a:r>
            <a:endParaRPr dirty="0"/>
          </a:p>
          <a:p>
            <a:pPr marL="0" indent="0">
              <a:buFont typeface="Wingdings 2" pitchFamily="18" charset="2"/>
              <a:buNone/>
              <a:defRPr/>
            </a:pPr>
            <a:r>
              <a:rPr lang="en-US" dirty="0"/>
              <a:t>EAC</a:t>
            </a:r>
            <a:r>
              <a:rPr dirty="0"/>
              <a:t>为到项目完工时的成本，</a:t>
            </a:r>
            <a:r>
              <a:rPr lang="en-US" dirty="0"/>
              <a:t>CPI</a:t>
            </a:r>
            <a:r>
              <a:rPr dirty="0"/>
              <a:t>为成本绩效指数，</a:t>
            </a:r>
            <a:r>
              <a:rPr lang="en-US" dirty="0"/>
              <a:t>BAC</a:t>
            </a:r>
            <a:r>
              <a:rPr dirty="0"/>
              <a:t>为总预算成本。</a:t>
            </a:r>
          </a:p>
          <a:p>
            <a:pPr marL="357505" indent="-357505">
              <a:buFont typeface="Wingdings" panose="05000000000000000000" pitchFamily="2" charset="2"/>
              <a:buChar char="Ø"/>
              <a:defRPr/>
            </a:pPr>
            <a:r>
              <a:rPr dirty="0"/>
              <a:t>假定项目未完成部分将按计划规定的效率进行预测的方法，计算公式为</a:t>
            </a:r>
            <a:r>
              <a:rPr altLang="en-US" dirty="0"/>
              <a:t>：</a:t>
            </a:r>
            <a:endParaRPr dirty="0"/>
          </a:p>
          <a:p>
            <a:pPr marL="0" indent="0" algn="ctr">
              <a:buFont typeface="Wingdings 2" pitchFamily="18" charset="2"/>
              <a:buNone/>
              <a:defRPr/>
            </a:pPr>
            <a:r>
              <a:rPr lang="en-US" dirty="0">
                <a:solidFill>
                  <a:srgbClr val="FF0000"/>
                </a:solidFill>
              </a:rPr>
              <a:t>EAC</a:t>
            </a:r>
            <a:r>
              <a:rPr dirty="0">
                <a:solidFill>
                  <a:srgbClr val="FF0000"/>
                </a:solidFill>
              </a:rPr>
              <a:t>＝</a:t>
            </a:r>
            <a:r>
              <a:rPr lang="en-US" dirty="0">
                <a:solidFill>
                  <a:srgbClr val="FF0000"/>
                </a:solidFill>
              </a:rPr>
              <a:t>AC</a:t>
            </a:r>
            <a:r>
              <a:rPr dirty="0">
                <a:solidFill>
                  <a:srgbClr val="FF0000"/>
                </a:solidFill>
              </a:rPr>
              <a:t>十</a:t>
            </a:r>
            <a:r>
              <a:rPr lang="en-US" dirty="0">
                <a:solidFill>
                  <a:srgbClr val="FF0000"/>
                </a:solidFill>
              </a:rPr>
              <a:t>BAC</a:t>
            </a:r>
            <a:r>
              <a:rPr dirty="0">
                <a:solidFill>
                  <a:srgbClr val="FF0000"/>
                </a:solidFill>
              </a:rPr>
              <a:t>—</a:t>
            </a:r>
            <a:r>
              <a:rPr lang="en-US" dirty="0">
                <a:solidFill>
                  <a:srgbClr val="FF0000"/>
                </a:solidFill>
              </a:rPr>
              <a:t>EV</a:t>
            </a:r>
            <a:endParaRPr dirty="0"/>
          </a:p>
          <a:p>
            <a:pPr marL="357505" indent="-357505">
              <a:buFont typeface="Wingdings" panose="05000000000000000000" pitchFamily="2" charset="2"/>
              <a:buChar char="Ø"/>
              <a:defRPr/>
            </a:pPr>
            <a:r>
              <a:rPr dirty="0"/>
              <a:t>当过去的执行情况表明先前的成本假设有根本缺陷或由于条件改变而不再适用新的情况时，需要全面重估剩余工作成本的预测方法，计算公式为</a:t>
            </a:r>
            <a:r>
              <a:rPr altLang="en-US" dirty="0"/>
              <a:t>：</a:t>
            </a:r>
            <a:endParaRPr dirty="0"/>
          </a:p>
          <a:p>
            <a:pPr marL="0" indent="0" algn="ctr">
              <a:buFont typeface="Wingdings 2" pitchFamily="18" charset="2"/>
              <a:buNone/>
              <a:defRPr/>
            </a:pPr>
            <a:r>
              <a:rPr lang="en-US" dirty="0">
                <a:solidFill>
                  <a:srgbClr val="FF0000"/>
                </a:solidFill>
              </a:rPr>
              <a:t>EAC</a:t>
            </a:r>
            <a:r>
              <a:rPr dirty="0">
                <a:solidFill>
                  <a:srgbClr val="FF0000"/>
                </a:solidFill>
              </a:rPr>
              <a:t>＝</a:t>
            </a:r>
            <a:r>
              <a:rPr lang="en-US" dirty="0">
                <a:solidFill>
                  <a:srgbClr val="FF0000"/>
                </a:solidFill>
              </a:rPr>
              <a:t>AC</a:t>
            </a:r>
            <a:r>
              <a:rPr dirty="0">
                <a:solidFill>
                  <a:srgbClr val="FF0000"/>
                </a:solidFill>
              </a:rPr>
              <a:t>十</a:t>
            </a:r>
            <a:r>
              <a:rPr lang="en-US" dirty="0">
                <a:solidFill>
                  <a:srgbClr val="FF0000"/>
                </a:solidFill>
              </a:rPr>
              <a:t>ETC     </a:t>
            </a:r>
            <a:endParaRPr dirty="0">
              <a:solidFill>
                <a:srgbClr val="FF0000"/>
              </a:solidFill>
            </a:endParaRPr>
          </a:p>
          <a:p>
            <a:pPr marL="0" indent="0">
              <a:buFont typeface="Wingdings 2" pitchFamily="18" charset="2"/>
              <a:buNone/>
              <a:defRPr/>
            </a:pPr>
            <a:r>
              <a:rPr lang="en-US" dirty="0"/>
              <a:t>ETC</a:t>
            </a:r>
            <a:r>
              <a:rPr dirty="0"/>
              <a:t>（</a:t>
            </a:r>
            <a:r>
              <a:rPr lang="en-US" dirty="0"/>
              <a:t>estimate to completion</a:t>
            </a:r>
            <a:r>
              <a:rPr dirty="0"/>
              <a:t>）是全面重新估算项目剩余工作的成本。</a:t>
            </a:r>
          </a:p>
          <a:p>
            <a:pPr marL="0" indent="0">
              <a:buFont typeface="Wingdings 2" pitchFamily="18" charset="2"/>
              <a:buNone/>
              <a:defRPr/>
            </a:pPr>
            <a:endParaRPr altLang="en-US" dirty="0"/>
          </a:p>
        </p:txBody>
      </p:sp>
      <p:sp>
        <p:nvSpPr>
          <p:cNvPr id="54275"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54276"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fld id="{92D92AE6-1F3D-4D2E-89EF-209F8A875206}" type="slidenum">
              <a:rPr altLang="zh-CN">
                <a:solidFill>
                  <a:srgbClr val="000000"/>
                </a:solidFill>
                <a:latin typeface="华文楷体" pitchFamily="2" charset="-122"/>
                <a:ea typeface="华文楷体" pitchFamily="2" charset="-122"/>
              </a:rPr>
              <a:pPr/>
              <a:t>80</a:t>
            </a:fld>
            <a:endParaRPr lang="zh-CN" altLang="zh-CN">
              <a:solidFill>
                <a:srgbClr val="000000"/>
              </a:solidFill>
              <a:latin typeface="华文楷体" pitchFamily="2" charset="-122"/>
              <a:ea typeface="华文楷体" pitchFamily="2" charset="-122"/>
            </a:endParaRP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379525246"/>
              </p:ext>
            </p:extLst>
          </p:nvPr>
        </p:nvGraphicFramePr>
        <p:xfrm>
          <a:off x="8153306" y="5638742"/>
          <a:ext cx="773113" cy="579437"/>
        </p:xfrm>
        <a:graphic>
          <a:graphicData uri="http://schemas.openxmlformats.org/presentationml/2006/ole">
            <mc:AlternateContent xmlns:mc="http://schemas.openxmlformats.org/markup-compatibility/2006">
              <mc:Choice xmlns:v="urn:schemas-microsoft-com:vml" Requires="v">
                <p:oleObj name="演示文稿" r:id="rId2" imgW="266779" imgH="199719" progId="PowerPoint.Show.8">
                  <p:embed/>
                </p:oleObj>
              </mc:Choice>
              <mc:Fallback>
                <p:oleObj name="演示文稿" r:id="rId2" imgW="266779" imgH="199719" progId="PowerPoint.Show.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306" y="5638742"/>
                        <a:ext cx="7731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36314944"/>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ChangeArrowheads="1"/>
          </p:cNvSpPr>
          <p:nvPr/>
        </p:nvSpPr>
        <p:spPr bwMode="auto">
          <a:xfrm>
            <a:off x="304800" y="5867400"/>
            <a:ext cx="1825625" cy="369888"/>
          </a:xfrm>
          <a:prstGeom prst="rect">
            <a:avLst/>
          </a:prstGeom>
          <a:noFill/>
          <a:ln w="9525">
            <a:noFill/>
            <a:miter lim="800000"/>
            <a:headEnd/>
            <a:tailEnd/>
          </a:ln>
        </p:spPr>
        <p:txBody>
          <a:bodyPr wrap="none" anchor="ctr">
            <a:spAutoFit/>
          </a:bodyPr>
          <a:lstStyle/>
          <a:p>
            <a:pPr>
              <a:buFontTx/>
              <a:buNone/>
            </a:pPr>
            <a:r>
              <a:rPr lang="en-US">
                <a:solidFill>
                  <a:prstClr val="black"/>
                </a:solidFill>
                <a:latin typeface="Arial" charset="0"/>
                <a:ea typeface="宋体" charset="-122"/>
              </a:rPr>
              <a:t>FIGURE 13.16  </a:t>
            </a:r>
          </a:p>
        </p:txBody>
      </p:sp>
      <p:pic>
        <p:nvPicPr>
          <p:cNvPr id="32770" name="Picture 9"/>
          <p:cNvPicPr>
            <a:picLocks noChangeAspect="1" noChangeArrowheads="1"/>
          </p:cNvPicPr>
          <p:nvPr/>
        </p:nvPicPr>
        <p:blipFill>
          <a:blip r:embed="rId2"/>
          <a:srcRect/>
          <a:stretch>
            <a:fillRect/>
          </a:stretch>
        </p:blipFill>
        <p:spPr bwMode="auto">
          <a:xfrm>
            <a:off x="304800" y="1981200"/>
            <a:ext cx="8458200" cy="3810000"/>
          </a:xfrm>
          <a:prstGeom prst="rect">
            <a:avLst/>
          </a:prstGeom>
          <a:noFill/>
          <a:ln w="9525">
            <a:solidFill>
              <a:srgbClr val="000000"/>
            </a:solidFill>
            <a:miter lim="800000"/>
            <a:headEnd/>
            <a:tailEnd/>
          </a:ln>
        </p:spPr>
      </p:pic>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Earned Value Report for Project Atlas on March 7</a:t>
            </a:r>
            <a:endParaRPr lang="en-US" dirty="0"/>
          </a:p>
        </p:txBody>
      </p:sp>
      <p:sp>
        <p:nvSpPr>
          <p:cNvPr id="32772" name="Footer Placeholder 18"/>
          <p:cNvSpPr txBox="1">
            <a:spLocks/>
          </p:cNvSpPr>
          <p:nvPr/>
        </p:nvSpPr>
        <p:spPr bwMode="auto">
          <a:xfrm>
            <a:off x="152400" y="6553200"/>
            <a:ext cx="5867400" cy="228600"/>
          </a:xfrm>
          <a:prstGeom prst="rect">
            <a:avLst/>
          </a:prstGeom>
          <a:noFill/>
          <a:ln w="9525">
            <a:noFill/>
            <a:miter lim="800000"/>
            <a:headEnd/>
            <a:tailEnd/>
          </a:ln>
        </p:spPr>
        <p:txBody>
          <a:bodyPr lIns="0" tIns="0" rIns="0" bIns="0" anchor="b"/>
          <a:lstStyle/>
          <a:p>
            <a:pPr>
              <a:buFontTx/>
              <a:buNone/>
            </a:pPr>
            <a:r>
              <a:rPr lang="en-US" sz="1200">
                <a:solidFill>
                  <a:srgbClr val="045C75"/>
                </a:solidFill>
                <a:latin typeface="Constantia" pitchFamily="18" charset="0"/>
                <a:ea typeface="宋体" charset="-122"/>
              </a:rPr>
              <a:t>Copyright © 2013 Pearson Education, Inc. Publishing as Prentice Hall</a:t>
            </a:r>
          </a:p>
        </p:txBody>
      </p:sp>
      <p:sp>
        <p:nvSpPr>
          <p:cNvPr id="3" name="Slide Number Placeholder 2"/>
          <p:cNvSpPr>
            <a:spLocks noGrp="1"/>
          </p:cNvSpPr>
          <p:nvPr>
            <p:ph type="sldNum" sz="quarter" idx="10"/>
          </p:nvPr>
        </p:nvSpPr>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a:t>
            </a:r>
            <a:fld id="{D20B37EB-01EC-43FE-8F8D-2C6CF50177C7}" type="slidenum">
              <a:rPr lang="en-US">
                <a:solidFill>
                  <a:srgbClr val="045C75"/>
                </a:solidFill>
                <a:cs typeface="Arial" charset="0"/>
              </a:rPr>
              <a:pPr fontAlgn="base">
                <a:spcBef>
                  <a:spcPct val="0"/>
                </a:spcBef>
                <a:spcAft>
                  <a:spcPct val="0"/>
                </a:spcAft>
                <a:defRPr/>
              </a:pPr>
              <a:t>81</a:t>
            </a:fld>
            <a:endParaRPr lang="en-US">
              <a:solidFill>
                <a:srgbClr val="045C75"/>
              </a:solidFill>
              <a:cs typeface="Arial" charset="0"/>
            </a:endParaRPr>
          </a:p>
        </p:txBody>
      </p:sp>
    </p:spTree>
    <p:extLst>
      <p:ext uri="{BB962C8B-B14F-4D97-AF65-F5344CB8AC3E}">
        <p14:creationId xmlns:p14="http://schemas.microsoft.com/office/powerpoint/2010/main" val="3663003355"/>
      </p:ext>
    </p:extLst>
  </p:cSld>
  <p:clrMapOvr>
    <a:masterClrMapping/>
  </p:clrMapOvr>
  <p:transition spd="med">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0"/>
            <a:ext cx="8305800" cy="1066800"/>
          </a:xfrm>
        </p:spPr>
        <p:txBody>
          <a:bodyPr>
            <a:noAutofit/>
          </a:bodyPr>
          <a:lstStyle/>
          <a:p>
            <a:pPr lvl="1"/>
            <a:r>
              <a:rPr lang="en-US" altLang="zh-CN" sz="3200" dirty="0"/>
              <a:t>Example _ </a:t>
            </a:r>
            <a:r>
              <a:rPr lang="en-US" sz="3200" b="1" dirty="0"/>
              <a:t>EARNED VALUE TABLE</a:t>
            </a:r>
            <a:r>
              <a:rPr lang="zh-CN" altLang="en-US" sz="3200" dirty="0"/>
              <a:t> </a:t>
            </a:r>
            <a:br>
              <a:rPr lang="en-US" altLang="zh-CN" sz="3200" dirty="0"/>
            </a:br>
            <a:r>
              <a:rPr lang="zh-CN" altLang="en-US" sz="3200" dirty="0"/>
              <a:t>截至</a:t>
            </a:r>
            <a:r>
              <a:rPr lang="en-US" altLang="zh-CN" sz="3200" dirty="0"/>
              <a:t>6</a:t>
            </a:r>
            <a:r>
              <a:rPr lang="zh-CN" altLang="en-US" sz="3200" dirty="0"/>
              <a:t>月底</a:t>
            </a:r>
          </a:p>
        </p:txBody>
      </p:sp>
      <p:sp>
        <p:nvSpPr>
          <p:cNvPr id="3" name="灯片编号占位符 2"/>
          <p:cNvSpPr>
            <a:spLocks noGrp="1"/>
          </p:cNvSpPr>
          <p:nvPr>
            <p:ph type="sldNum" sz="quarter" idx="10"/>
          </p:nvPr>
        </p:nvSpPr>
        <p:spPr>
          <a:xfrm>
            <a:off x="7924800" y="6127750"/>
            <a:ext cx="762000" cy="365125"/>
          </a:xfrm>
        </p:spPr>
        <p:txBody>
          <a:bodyPr/>
          <a:lstStyle/>
          <a:p>
            <a:pPr>
              <a:defRPr/>
            </a:pPr>
            <a:fld id="{1FB93FE5-0CFE-4F97-8A8F-28BD266A12C9}" type="slidenum">
              <a:rPr lang="en-US" smtClean="0">
                <a:solidFill>
                  <a:srgbClr val="04617B">
                    <a:shade val="90000"/>
                  </a:srgbClr>
                </a:solidFill>
              </a:rPr>
              <a:pPr>
                <a:defRPr/>
              </a:pPr>
              <a:t>82</a:t>
            </a:fld>
            <a:endParaRPr lang="en-US" dirty="0">
              <a:solidFill>
                <a:srgbClr val="04617B">
                  <a:shade val="90000"/>
                </a:srgbClr>
              </a:solidFill>
            </a:endParaRPr>
          </a:p>
        </p:txBody>
      </p:sp>
      <p:pic>
        <p:nvPicPr>
          <p:cNvPr id="182273" name="Picture 1"/>
          <p:cNvPicPr>
            <a:picLocks noChangeAspect="1" noChangeArrowheads="1"/>
          </p:cNvPicPr>
          <p:nvPr/>
        </p:nvPicPr>
        <p:blipFill>
          <a:blip r:embed="rId2"/>
          <a:srcRect/>
          <a:stretch>
            <a:fillRect/>
          </a:stretch>
        </p:blipFill>
        <p:spPr bwMode="auto">
          <a:xfrm>
            <a:off x="500034" y="1095375"/>
            <a:ext cx="8199437" cy="5534025"/>
          </a:xfrm>
          <a:prstGeom prst="rect">
            <a:avLst/>
          </a:prstGeom>
          <a:noFill/>
          <a:ln w="9525">
            <a:noFill/>
            <a:miter lim="800000"/>
            <a:headEnd/>
            <a:tailEnd/>
          </a:ln>
          <a:effectLst/>
        </p:spPr>
      </p:pic>
    </p:spTree>
    <p:extLst>
      <p:ext uri="{BB962C8B-B14F-4D97-AF65-F5344CB8AC3E}">
        <p14:creationId xmlns:p14="http://schemas.microsoft.com/office/powerpoint/2010/main" val="1933536772"/>
      </p:ext>
    </p:extLst>
  </p:cSld>
  <p:clrMapOvr>
    <a:masterClrMapping/>
  </p:clrMapOvr>
  <p:transition spd="med">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57200" y="838200"/>
            <a:ext cx="8229600" cy="781050"/>
          </a:xfrm>
        </p:spPr>
        <p:txBody>
          <a:bodyPr>
            <a:normAutofit/>
          </a:bodyPr>
          <a:lstStyle/>
          <a:p>
            <a:r>
              <a:rPr lang="en-US" b="1" dirty="0"/>
              <a:t>Schedule Variances</a:t>
            </a:r>
            <a:endParaRPr lang="zh-CN" altLang="en-US" dirty="0"/>
          </a:p>
        </p:txBody>
      </p:sp>
      <p:sp>
        <p:nvSpPr>
          <p:cNvPr id="7" name="内容占位符 6"/>
          <p:cNvSpPr>
            <a:spLocks noGrp="1"/>
          </p:cNvSpPr>
          <p:nvPr>
            <p:ph idx="1"/>
          </p:nvPr>
        </p:nvSpPr>
        <p:spPr/>
        <p:txBody>
          <a:bodyPr/>
          <a:lstStyle/>
          <a:p>
            <a:r>
              <a:rPr lang="en-US" b="1" dirty="0">
                <a:latin typeface="+mn-ea"/>
              </a:rPr>
              <a:t>Planned Value (PV)					103</a:t>
            </a:r>
            <a:endParaRPr lang="zh-CN" altLang="en-US" dirty="0">
              <a:latin typeface="+mn-ea"/>
            </a:endParaRPr>
          </a:p>
          <a:p>
            <a:r>
              <a:rPr lang="en-US" b="1" dirty="0">
                <a:latin typeface="+mn-ea"/>
              </a:rPr>
              <a:t>Earned Value (EV)					44</a:t>
            </a:r>
            <a:endParaRPr lang="zh-CN" altLang="en-US" dirty="0">
              <a:latin typeface="+mn-ea"/>
            </a:endParaRPr>
          </a:p>
          <a:p>
            <a:r>
              <a:rPr lang="en-US" b="1" dirty="0">
                <a:latin typeface="+mn-ea"/>
              </a:rPr>
              <a:t>Schedule Performance Index</a:t>
            </a:r>
            <a:r>
              <a:rPr lang="zh-CN" altLang="en-US" b="1" dirty="0">
                <a:latin typeface="+mn-ea"/>
              </a:rPr>
              <a:t> </a:t>
            </a:r>
            <a:endParaRPr lang="en-US" altLang="zh-CN" b="1" dirty="0">
              <a:latin typeface="+mn-ea"/>
            </a:endParaRPr>
          </a:p>
          <a:p>
            <a:pPr>
              <a:buNone/>
            </a:pPr>
            <a:r>
              <a:rPr lang="en-US" altLang="zh-CN" b="1" dirty="0">
                <a:latin typeface="+mn-ea"/>
              </a:rPr>
              <a:t>                     (</a:t>
            </a:r>
            <a:r>
              <a:rPr lang="en-US" b="1" dirty="0">
                <a:latin typeface="+mn-ea"/>
              </a:rPr>
              <a:t>SPI= EV/PV) = 44/103 = 0.43</a:t>
            </a:r>
            <a:endParaRPr lang="zh-CN" altLang="en-US" dirty="0">
              <a:latin typeface="+mn-ea"/>
            </a:endParaRPr>
          </a:p>
          <a:p>
            <a:r>
              <a:rPr lang="en-US" b="1" dirty="0">
                <a:latin typeface="+mn-ea"/>
              </a:rPr>
              <a:t>Estimated Time to Completion	</a:t>
            </a:r>
          </a:p>
          <a:p>
            <a:pPr>
              <a:buNone/>
            </a:pPr>
            <a:r>
              <a:rPr lang="en-US" b="1" dirty="0">
                <a:latin typeface="+mn-ea"/>
              </a:rPr>
              <a:t>            (Planned time / SPI = 7 / 0.43) = 16.3 months</a:t>
            </a:r>
            <a:endParaRPr lang="zh-CN" altLang="en-US" dirty="0">
              <a:latin typeface="+mn-ea"/>
            </a:endParaRPr>
          </a:p>
          <a:p>
            <a:endParaRPr lang="zh-CN" altLang="en-US" dirty="0">
              <a:latin typeface="+mn-ea"/>
            </a:endParaRPr>
          </a:p>
        </p:txBody>
      </p:sp>
      <p:sp>
        <p:nvSpPr>
          <p:cNvPr id="3" name="灯片编号占位符 2"/>
          <p:cNvSpPr>
            <a:spLocks noGrp="1"/>
          </p:cNvSpPr>
          <p:nvPr>
            <p:ph type="sldNum" sz="quarter" idx="10"/>
          </p:nvPr>
        </p:nvSpPr>
        <p:spPr/>
        <p:txBody>
          <a:bodyPr/>
          <a:lstStyle/>
          <a:p>
            <a:fld id="{1FB93FE5-0CFE-4F97-8A8F-28BD266A12C9}" type="slidenum">
              <a:rPr lang="en-US" smtClean="0">
                <a:solidFill>
                  <a:srgbClr val="04617B">
                    <a:shade val="90000"/>
                  </a:srgbClr>
                </a:solidFill>
              </a:rPr>
              <a:pPr/>
              <a:t>83</a:t>
            </a:fld>
            <a:endParaRPr lang="en-US" dirty="0">
              <a:solidFill>
                <a:srgbClr val="04617B">
                  <a:shade val="90000"/>
                </a:srgbClr>
              </a:solidFill>
            </a:endParaRPr>
          </a:p>
        </p:txBody>
      </p:sp>
    </p:spTree>
    <p:extLst>
      <p:ext uri="{BB962C8B-B14F-4D97-AF65-F5344CB8AC3E}">
        <p14:creationId xmlns:p14="http://schemas.microsoft.com/office/powerpoint/2010/main" val="1312024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0"/>
            <a:ext cx="8229600" cy="781050"/>
          </a:xfrm>
        </p:spPr>
        <p:txBody>
          <a:bodyPr>
            <a:normAutofit/>
          </a:bodyPr>
          <a:lstStyle/>
          <a:p>
            <a:r>
              <a:rPr lang="en-US" b="1" dirty="0"/>
              <a:t>Cost Variances</a:t>
            </a:r>
            <a:endParaRPr lang="zh-CN" altLang="en-US" dirty="0"/>
          </a:p>
        </p:txBody>
      </p:sp>
      <p:sp>
        <p:nvSpPr>
          <p:cNvPr id="3" name="内容占位符 2"/>
          <p:cNvSpPr>
            <a:spLocks noGrp="1"/>
          </p:cNvSpPr>
          <p:nvPr>
            <p:ph idx="1"/>
          </p:nvPr>
        </p:nvSpPr>
        <p:spPr/>
        <p:txBody>
          <a:bodyPr/>
          <a:lstStyle/>
          <a:p>
            <a:r>
              <a:rPr lang="en-US" b="1" dirty="0">
                <a:latin typeface="+mn-ea"/>
              </a:rPr>
              <a:t>Actual Cost of Work (AC) 				78</a:t>
            </a:r>
            <a:endParaRPr lang="zh-CN" altLang="en-US" dirty="0">
              <a:latin typeface="+mn-ea"/>
            </a:endParaRPr>
          </a:p>
          <a:p>
            <a:r>
              <a:rPr lang="en-US" b="1" dirty="0">
                <a:latin typeface="+mn-ea"/>
              </a:rPr>
              <a:t>Earned Value (EV)					44</a:t>
            </a:r>
            <a:endParaRPr lang="zh-CN" altLang="en-US" dirty="0">
              <a:latin typeface="+mn-ea"/>
            </a:endParaRPr>
          </a:p>
          <a:p>
            <a:r>
              <a:rPr lang="en-US" b="1" dirty="0">
                <a:latin typeface="+mn-ea"/>
              </a:rPr>
              <a:t>Cost Performance Index		</a:t>
            </a:r>
          </a:p>
          <a:p>
            <a:pPr>
              <a:buNone/>
            </a:pPr>
            <a:r>
              <a:rPr lang="en-US" b="1" dirty="0">
                <a:latin typeface="+mn-ea"/>
              </a:rPr>
              <a:t>                                        CPI=EV/AC = 44/78 = 0.56		</a:t>
            </a:r>
            <a:endParaRPr lang="zh-CN" altLang="en-US" dirty="0">
              <a:latin typeface="+mn-ea"/>
            </a:endParaRPr>
          </a:p>
          <a:p>
            <a:r>
              <a:rPr lang="en-US" b="1" dirty="0">
                <a:latin typeface="+mn-ea"/>
              </a:rPr>
              <a:t>Estimated Cost to Completion</a:t>
            </a:r>
          </a:p>
          <a:p>
            <a:pPr>
              <a:buNone/>
            </a:pPr>
            <a:r>
              <a:rPr lang="en-US" b="1" dirty="0">
                <a:latin typeface="+mn-ea"/>
              </a:rPr>
              <a:t>    Or  </a:t>
            </a:r>
            <a:r>
              <a:rPr lang="en-US" b="1" dirty="0">
                <a:solidFill>
                  <a:srgbClr val="FF0000"/>
                </a:solidFill>
                <a:latin typeface="+mn-ea"/>
              </a:rPr>
              <a:t>Estimate At Completion</a:t>
            </a:r>
          </a:p>
          <a:p>
            <a:pPr>
              <a:buNone/>
            </a:pPr>
            <a:r>
              <a:rPr lang="en-US" b="1" dirty="0">
                <a:latin typeface="+mn-ea"/>
              </a:rPr>
              <a:t>	  EAC = Budget At Completion / CPI </a:t>
            </a:r>
          </a:p>
          <a:p>
            <a:pPr>
              <a:buNone/>
            </a:pPr>
            <a:r>
              <a:rPr lang="en-US" b="1" dirty="0">
                <a:latin typeface="+mn-ea"/>
              </a:rPr>
              <a:t>            =  ( $118 / 0.56) = $210,714</a:t>
            </a:r>
            <a:endParaRPr lang="zh-CN" altLang="en-US" dirty="0">
              <a:latin typeface="+mn-ea"/>
            </a:endParaRPr>
          </a:p>
        </p:txBody>
      </p:sp>
      <p:sp>
        <p:nvSpPr>
          <p:cNvPr id="4" name="灯片编号占位符 3"/>
          <p:cNvSpPr>
            <a:spLocks noGrp="1"/>
          </p:cNvSpPr>
          <p:nvPr>
            <p:ph type="sldNum" sz="quarter" idx="10"/>
          </p:nvPr>
        </p:nvSpPr>
        <p:spPr/>
        <p:txBody>
          <a:bodyPr/>
          <a:lstStyle/>
          <a:p>
            <a:pPr>
              <a:defRPr/>
            </a:pPr>
            <a:fld id="{6605B220-2BF7-448A-9364-02BAA1F5824B}" type="slidenum">
              <a:rPr lang="en-US" smtClean="0">
                <a:solidFill>
                  <a:srgbClr val="04617B">
                    <a:shade val="90000"/>
                  </a:srgbClr>
                </a:solidFill>
              </a:rPr>
              <a:pPr>
                <a:defRPr/>
              </a:pPr>
              <a:t>84</a:t>
            </a:fld>
            <a:endParaRPr lang="en-US" dirty="0">
              <a:solidFill>
                <a:srgbClr val="04617B">
                  <a:shade val="90000"/>
                </a:srgbClr>
              </a:solidFill>
            </a:endParaRPr>
          </a:p>
        </p:txBody>
      </p:sp>
    </p:spTree>
    <p:extLst>
      <p:ext uri="{BB962C8B-B14F-4D97-AF65-F5344CB8AC3E}">
        <p14:creationId xmlns:p14="http://schemas.microsoft.com/office/powerpoint/2010/main" val="36076638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4"/>
          <p:cNvPicPr>
            <a:picLocks noChangeAspect="1" noChangeArrowheads="1"/>
          </p:cNvPicPr>
          <p:nvPr/>
        </p:nvPicPr>
        <p:blipFill>
          <a:blip r:embed="rId3"/>
          <a:srcRect/>
          <a:stretch>
            <a:fillRect/>
          </a:stretch>
        </p:blipFill>
        <p:spPr bwMode="auto">
          <a:xfrm>
            <a:off x="533400" y="1828800"/>
            <a:ext cx="7696200" cy="4495800"/>
          </a:xfrm>
          <a:prstGeom prst="rect">
            <a:avLst/>
          </a:prstGeom>
          <a:noFill/>
          <a:ln w="9525">
            <a:noFill/>
            <a:miter lim="800000"/>
            <a:headEnd/>
            <a:tailEnd/>
          </a:ln>
        </p:spPr>
      </p:pic>
      <p:sp>
        <p:nvSpPr>
          <p:cNvPr id="4" name="Title 3"/>
          <p:cNvSpPr>
            <a:spLocks noGrp="1"/>
          </p:cNvSpPr>
          <p:nvPr>
            <p:ph type="title"/>
          </p:nvPr>
        </p:nvSpPr>
        <p:spPr>
          <a:xfrm>
            <a:off x="381110" y="1111859"/>
            <a:ext cx="10667828" cy="1143000"/>
          </a:xfrm>
        </p:spPr>
        <p:txBody>
          <a:bodyPr>
            <a:normAutofit fontScale="90000"/>
          </a:bodyPr>
          <a:lstStyle/>
          <a:p>
            <a:pPr eaLnBrk="1" fontAlgn="auto" hangingPunct="1">
              <a:spcAft>
                <a:spcPts val="0"/>
              </a:spcAft>
              <a:defRPr/>
            </a:pPr>
            <a:r>
              <a:rPr lang="en-US" b="1" dirty="0"/>
              <a:t>Earned Value Performance Metrics</a:t>
            </a:r>
            <a:br>
              <a:rPr lang="en-US" b="1" dirty="0"/>
            </a:br>
            <a:r>
              <a:rPr lang="zh-CN" altLang="en-US" dirty="0"/>
              <a:t>挣值绩效指标</a:t>
            </a:r>
            <a:br>
              <a:rPr lang="en-US" dirty="0"/>
            </a:br>
            <a:endParaRPr lang="en-US" dirty="0"/>
          </a:p>
        </p:txBody>
      </p:sp>
      <p:sp>
        <p:nvSpPr>
          <p:cNvPr id="2" name="Slide Number Placeholder 1"/>
          <p:cNvSpPr>
            <a:spLocks noGrp="1"/>
          </p:cNvSpPr>
          <p:nvPr>
            <p:ph type="sldNum" sz="quarter" idx="10"/>
          </p:nvPr>
        </p:nvSpPr>
        <p:spPr/>
        <p:txBody>
          <a:bodyPr wrap="square" numCol="1" anchorCtr="0" compatLnSpc="1">
            <a:prstTxWarp prst="textNoShape">
              <a:avLst/>
            </a:prstTxWarp>
          </a:bodyPr>
          <a:lstStyle/>
          <a:p>
            <a:pPr fontAlgn="base">
              <a:spcBef>
                <a:spcPct val="0"/>
              </a:spcBef>
              <a:spcAft>
                <a:spcPct val="0"/>
              </a:spcAft>
              <a:defRPr/>
            </a:pPr>
            <a:r>
              <a:rPr lang="en-US">
                <a:solidFill>
                  <a:srgbClr val="045C75"/>
                </a:solidFill>
                <a:cs typeface="Arial" charset="0"/>
              </a:rPr>
              <a:t>13-</a:t>
            </a:r>
            <a:fld id="{85867E6A-7C3C-47F9-939B-54DA74088F59}" type="slidenum">
              <a:rPr lang="en-US">
                <a:solidFill>
                  <a:srgbClr val="045C75"/>
                </a:solidFill>
                <a:cs typeface="Arial" charset="0"/>
              </a:rPr>
              <a:pPr fontAlgn="base">
                <a:spcBef>
                  <a:spcPct val="0"/>
                </a:spcBef>
                <a:spcAft>
                  <a:spcPct val="0"/>
                </a:spcAft>
                <a:defRPr/>
              </a:pPr>
              <a:t>85</a:t>
            </a:fld>
            <a:endParaRPr lang="en-US">
              <a:solidFill>
                <a:srgbClr val="045C75"/>
              </a:solidFill>
              <a:cs typeface="Arial" charset="0"/>
            </a:endParaRPr>
          </a:p>
        </p:txBody>
      </p:sp>
      <p:sp>
        <p:nvSpPr>
          <p:cNvPr id="33796" name="Footer Placeholder 18"/>
          <p:cNvSpPr txBox="1">
            <a:spLocks/>
          </p:cNvSpPr>
          <p:nvPr/>
        </p:nvSpPr>
        <p:spPr bwMode="auto">
          <a:xfrm>
            <a:off x="152400" y="6553200"/>
            <a:ext cx="5867400" cy="228600"/>
          </a:xfrm>
          <a:prstGeom prst="rect">
            <a:avLst/>
          </a:prstGeom>
          <a:noFill/>
          <a:ln w="9525">
            <a:noFill/>
            <a:miter lim="800000"/>
            <a:headEnd/>
            <a:tailEnd/>
          </a:ln>
        </p:spPr>
        <p:txBody>
          <a:bodyPr lIns="0" tIns="0" rIns="0" bIns="0" anchor="b"/>
          <a:lstStyle/>
          <a:p>
            <a:pPr>
              <a:buFontTx/>
              <a:buNone/>
            </a:pPr>
            <a:r>
              <a:rPr lang="en-US" sz="1200">
                <a:solidFill>
                  <a:srgbClr val="045C75"/>
                </a:solidFill>
                <a:latin typeface="Constantia" pitchFamily="18" charset="0"/>
                <a:ea typeface="宋体" charset="-122"/>
              </a:rPr>
              <a:t>Copyright © 2013 Pearson Education, Inc. Publishing as Prentice Hall</a:t>
            </a:r>
          </a:p>
        </p:txBody>
      </p:sp>
      <p:sp>
        <p:nvSpPr>
          <p:cNvPr id="33797" name="Rectangle 2"/>
          <p:cNvSpPr>
            <a:spLocks noChangeArrowheads="1"/>
          </p:cNvSpPr>
          <p:nvPr/>
        </p:nvSpPr>
        <p:spPr bwMode="auto">
          <a:xfrm>
            <a:off x="304800" y="6019800"/>
            <a:ext cx="3967163" cy="368300"/>
          </a:xfrm>
          <a:prstGeom prst="rect">
            <a:avLst/>
          </a:prstGeom>
          <a:noFill/>
          <a:ln w="9525">
            <a:noFill/>
            <a:miter lim="800000"/>
            <a:headEnd/>
            <a:tailEnd/>
          </a:ln>
        </p:spPr>
        <p:txBody>
          <a:bodyPr wrap="none" anchor="ctr">
            <a:spAutoFit/>
          </a:bodyPr>
          <a:lstStyle/>
          <a:p>
            <a:pPr>
              <a:buFontTx/>
              <a:buNone/>
            </a:pPr>
            <a:r>
              <a:rPr lang="en-US">
                <a:solidFill>
                  <a:prstClr val="black"/>
                </a:solidFill>
                <a:latin typeface="Arial" charset="0"/>
                <a:ea typeface="宋体" charset="-122"/>
              </a:rPr>
              <a:t>FIGURE 13.18  Source: Lipke (2003)</a:t>
            </a:r>
          </a:p>
        </p:txBody>
      </p:sp>
    </p:spTree>
    <p:extLst>
      <p:ext uri="{BB962C8B-B14F-4D97-AF65-F5344CB8AC3E}">
        <p14:creationId xmlns:p14="http://schemas.microsoft.com/office/powerpoint/2010/main" val="1296862338"/>
      </p:ext>
    </p:extLst>
  </p:cSld>
  <p:clrMapOvr>
    <a:masterClrMapping/>
  </p:clrMapOvr>
  <p:transition spd="med">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BEA440B6-D22A-9524-7CFC-1CFDC824D3EE}"/>
                  </a:ext>
                </a:extLst>
              </p:cNvPr>
              <p:cNvGraphicFramePr>
                <a:graphicFrameLocks noGrp="1"/>
              </p:cNvGraphicFramePr>
              <p:nvPr>
                <p:extLst>
                  <p:ext uri="{D42A27DB-BD31-4B8C-83A1-F6EECF244321}">
                    <p14:modId xmlns:p14="http://schemas.microsoft.com/office/powerpoint/2010/main" val="2100399067"/>
                  </p:ext>
                </p:extLst>
              </p:nvPr>
            </p:nvGraphicFramePr>
            <p:xfrm>
              <a:off x="-12348" y="228684"/>
              <a:ext cx="9143999" cy="6635994"/>
            </p:xfrm>
            <a:graphic>
              <a:graphicData uri="http://schemas.openxmlformats.org/drawingml/2006/table">
                <a:tbl>
                  <a:tblPr firstRow="1" bandRow="1">
                    <a:tableStyleId>{5C22544A-7EE6-4342-B048-85BDC9FD1C3A}</a:tableStyleId>
                  </a:tblPr>
                  <a:tblGrid>
                    <a:gridCol w="1722821">
                      <a:extLst>
                        <a:ext uri="{9D8B030D-6E8A-4147-A177-3AD203B41FA5}">
                          <a16:colId xmlns:a16="http://schemas.microsoft.com/office/drawing/2014/main" val="3883432367"/>
                        </a:ext>
                      </a:extLst>
                    </a:gridCol>
                    <a:gridCol w="1325210">
                      <a:extLst>
                        <a:ext uri="{9D8B030D-6E8A-4147-A177-3AD203B41FA5}">
                          <a16:colId xmlns:a16="http://schemas.microsoft.com/office/drawing/2014/main" val="3005872658"/>
                        </a:ext>
                      </a:extLst>
                    </a:gridCol>
                    <a:gridCol w="4544269">
                      <a:extLst>
                        <a:ext uri="{9D8B030D-6E8A-4147-A177-3AD203B41FA5}">
                          <a16:colId xmlns:a16="http://schemas.microsoft.com/office/drawing/2014/main" val="1184608136"/>
                        </a:ext>
                      </a:extLst>
                    </a:gridCol>
                    <a:gridCol w="1551699">
                      <a:extLst>
                        <a:ext uri="{9D8B030D-6E8A-4147-A177-3AD203B41FA5}">
                          <a16:colId xmlns:a16="http://schemas.microsoft.com/office/drawing/2014/main" val="1094756641"/>
                        </a:ext>
                      </a:extLst>
                    </a:gridCol>
                  </a:tblGrid>
                  <a:tr h="644515">
                    <a:tc>
                      <a:txBody>
                        <a:bodyPr/>
                        <a:lstStyle/>
                        <a:p>
                          <a:r>
                            <a:rPr lang="zh-CN" altLang="en-US" dirty="0"/>
                            <a:t>名称</a:t>
                          </a:r>
                        </a:p>
                      </a:txBody>
                      <a:tcPr/>
                    </a:tc>
                    <a:tc>
                      <a:txBody>
                        <a:bodyPr/>
                        <a:lstStyle/>
                        <a:p>
                          <a:r>
                            <a:rPr lang="zh-CN" altLang="en-US" dirty="0"/>
                            <a:t>简写</a:t>
                          </a:r>
                        </a:p>
                      </a:txBody>
                      <a:tcPr/>
                    </a:tc>
                    <a:tc>
                      <a:txBody>
                        <a:bodyPr/>
                        <a:lstStyle/>
                        <a:p>
                          <a:r>
                            <a:rPr lang="zh-CN" altLang="en-US" dirty="0"/>
                            <a:t>含义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公式</a:t>
                          </a:r>
                        </a:p>
                        <a:p>
                          <a:endParaRPr lang="zh-CN" altLang="en-US" dirty="0"/>
                        </a:p>
                      </a:txBody>
                      <a:tcPr/>
                    </a:tc>
                    <a:extLst>
                      <a:ext uri="{0D108BD9-81ED-4DB2-BD59-A6C34878D82A}">
                        <a16:rowId xmlns:a16="http://schemas.microsoft.com/office/drawing/2014/main" val="390040147"/>
                      </a:ext>
                    </a:extLst>
                  </a:tr>
                  <a:tr h="568317">
                    <a:tc>
                      <a:txBody>
                        <a:bodyPr/>
                        <a:lstStyle/>
                        <a:p>
                          <a:r>
                            <a:rPr lang="zh-CN" altLang="en-US" dirty="0"/>
                            <a:t>计划价值</a:t>
                          </a:r>
                        </a:p>
                      </a:txBody>
                      <a:tcPr/>
                    </a:tc>
                    <a:tc>
                      <a:txBody>
                        <a:bodyPr/>
                        <a:lstStyle/>
                        <a:p>
                          <a:r>
                            <a:rPr lang="en-US" altLang="zh-CN" dirty="0"/>
                            <a:t>PV</a:t>
                          </a:r>
                        </a:p>
                        <a:p>
                          <a:r>
                            <a:rPr lang="en-US" altLang="zh-CN" dirty="0"/>
                            <a:t>(BCWS)</a:t>
                          </a:r>
                          <a:endParaRPr lang="zh-CN" altLang="en-US" dirty="0"/>
                        </a:p>
                      </a:txBody>
                      <a:tcPr/>
                    </a:tc>
                    <a:tc>
                      <a:txBody>
                        <a:bodyPr/>
                        <a:lstStyle/>
                        <a:p>
                          <a:r>
                            <a:rPr lang="zh-CN" altLang="en-US" dirty="0"/>
                            <a:t>计划工作量的预算成本</a:t>
                          </a:r>
                          <a:r>
                            <a:rPr lang="en-US" altLang="zh-CN" dirty="0"/>
                            <a:t> </a:t>
                          </a:r>
                        </a:p>
                        <a:p>
                          <a:r>
                            <a:rPr lang="en-US" altLang="zh-CN" dirty="0"/>
                            <a:t>(Budgeted Cost of Work Scheduled)</a:t>
                          </a:r>
                          <a:endParaRPr lang="zh-CN" altLang="en-US" dirty="0"/>
                        </a:p>
                      </a:txBody>
                      <a:tcPr/>
                    </a:tc>
                    <a:tc>
                      <a:txBody>
                        <a:bodyPr/>
                        <a:lstStyle/>
                        <a:p>
                          <a:r>
                            <a:rPr lang="zh-CN" altLang="en-US" dirty="0"/>
                            <a:t>项目计划工作量</a:t>
                          </a:r>
                          <a:r>
                            <a:rPr lang="en-US" altLang="zh-CN" dirty="0"/>
                            <a:t>×</a:t>
                          </a:r>
                          <a:r>
                            <a:rPr lang="zh-CN" altLang="en-US" dirty="0"/>
                            <a:t>项目总预算成本</a:t>
                          </a:r>
                        </a:p>
                      </a:txBody>
                      <a:tcPr/>
                    </a:tc>
                    <a:extLst>
                      <a:ext uri="{0D108BD9-81ED-4DB2-BD59-A6C34878D82A}">
                        <a16:rowId xmlns:a16="http://schemas.microsoft.com/office/drawing/2014/main" val="1138382037"/>
                      </a:ext>
                    </a:extLst>
                  </a:tr>
                  <a:tr h="568317">
                    <a:tc>
                      <a:txBody>
                        <a:bodyPr/>
                        <a:lstStyle/>
                        <a:p>
                          <a:r>
                            <a:rPr lang="zh-CN" altLang="en-US" dirty="0"/>
                            <a:t>挣值</a:t>
                          </a:r>
                        </a:p>
                      </a:txBody>
                      <a:tcPr/>
                    </a:tc>
                    <a:tc>
                      <a:txBody>
                        <a:bodyPr/>
                        <a:lstStyle/>
                        <a:p>
                          <a:r>
                            <a:rPr lang="en-US" altLang="zh-CN" dirty="0"/>
                            <a:t>EV</a:t>
                          </a:r>
                        </a:p>
                        <a:p>
                          <a:r>
                            <a:rPr lang="en-US" altLang="zh-CN" dirty="0"/>
                            <a:t>(BCWP)</a:t>
                          </a:r>
                          <a:endParaRPr lang="zh-CN" altLang="en-US" dirty="0"/>
                        </a:p>
                      </a:txBody>
                      <a:tcPr/>
                    </a:tc>
                    <a:tc>
                      <a:txBody>
                        <a:bodyPr/>
                        <a:lstStyle/>
                        <a:p>
                          <a:r>
                            <a:rPr lang="zh-CN" altLang="en-US" dirty="0"/>
                            <a:t>已完成工作量的预算成本 </a:t>
                          </a:r>
                          <a:r>
                            <a:rPr lang="en-US" altLang="zh-CN" dirty="0"/>
                            <a:t>(Budgeted Cost of Work Performance </a:t>
                          </a:r>
                          <a:endParaRPr lang="zh-CN" altLang="en-US" dirty="0"/>
                        </a:p>
                      </a:txBody>
                      <a:tcPr/>
                    </a:tc>
                    <a:tc>
                      <a:txBody>
                        <a:bodyPr/>
                        <a:lstStyle/>
                        <a:p>
                          <a:r>
                            <a:rPr lang="zh-CN" altLang="en-US" dirty="0"/>
                            <a:t>实际已完成工作量╳项目总预算成本</a:t>
                          </a:r>
                        </a:p>
                      </a:txBody>
                      <a:tcPr/>
                    </a:tc>
                    <a:extLst>
                      <a:ext uri="{0D108BD9-81ED-4DB2-BD59-A6C34878D82A}">
                        <a16:rowId xmlns:a16="http://schemas.microsoft.com/office/drawing/2014/main" val="948768822"/>
                      </a:ext>
                    </a:extLst>
                  </a:tr>
                  <a:tr h="568317">
                    <a:tc>
                      <a:txBody>
                        <a:bodyPr/>
                        <a:lstStyle/>
                        <a:p>
                          <a:r>
                            <a:rPr lang="zh-CN" altLang="en-US" dirty="0"/>
                            <a:t>实际成本</a:t>
                          </a:r>
                        </a:p>
                      </a:txBody>
                      <a:tcPr/>
                    </a:tc>
                    <a:tc>
                      <a:txBody>
                        <a:bodyPr/>
                        <a:lstStyle/>
                        <a:p>
                          <a:r>
                            <a:rPr lang="en-US" altLang="zh-CN" dirty="0"/>
                            <a:t>AC</a:t>
                          </a:r>
                        </a:p>
                        <a:p>
                          <a:r>
                            <a:rPr lang="en-US" altLang="zh-CN" dirty="0"/>
                            <a:t>(ACWP)</a:t>
                          </a:r>
                          <a:endParaRPr lang="zh-CN" altLang="en-US" dirty="0"/>
                        </a:p>
                      </a:txBody>
                      <a:tcPr/>
                    </a:tc>
                    <a:tc>
                      <a:txBody>
                        <a:bodyPr/>
                        <a:lstStyle/>
                        <a:p>
                          <a:r>
                            <a:rPr lang="zh-CN" altLang="en-US" dirty="0"/>
                            <a:t>项目已完成工作量的实际成本</a:t>
                          </a:r>
                          <a:r>
                            <a:rPr lang="en-US" altLang="zh-CN" dirty="0"/>
                            <a:t> (Actual Cost of Work Performance)</a:t>
                          </a:r>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sup>
                                  <m:e>
                                    <m:r>
                                      <a:rPr lang="en-US" altLang="zh-CN" b="0" i="1" smtClean="0">
                                        <a:latin typeface="Cambria Math" panose="02040503050406030204" pitchFamily="18" charset="0"/>
                                      </a:rPr>
                                      <m:t>𝐴</m:t>
                                    </m:r>
                                  </m:e>
                                </m:nary>
                              </m:oMath>
                            </m:oMathPara>
                          </a14:m>
                          <a:endParaRPr lang="zh-CN" altLang="en-US" dirty="0"/>
                        </a:p>
                      </a:txBody>
                      <a:tcPr/>
                    </a:tc>
                    <a:extLst>
                      <a:ext uri="{0D108BD9-81ED-4DB2-BD59-A6C34878D82A}">
                        <a16:rowId xmlns:a16="http://schemas.microsoft.com/office/drawing/2014/main" val="3597129905"/>
                      </a:ext>
                    </a:extLst>
                  </a:tr>
                  <a:tr h="568317">
                    <a:tc>
                      <a:txBody>
                        <a:bodyPr/>
                        <a:lstStyle/>
                        <a:p>
                          <a:r>
                            <a:rPr lang="zh-CN" altLang="en-US" dirty="0"/>
                            <a:t>项目成本差异</a:t>
                          </a:r>
                        </a:p>
                      </a:txBody>
                      <a:tcPr/>
                    </a:tc>
                    <a:tc>
                      <a:txBody>
                        <a:bodyPr/>
                        <a:lstStyle/>
                        <a:p>
                          <a:r>
                            <a:rPr lang="en-US" altLang="zh-CN" dirty="0"/>
                            <a:t>CV</a:t>
                          </a:r>
                          <a:endParaRPr lang="zh-CN" altLang="en-US" dirty="0"/>
                        </a:p>
                      </a:txBody>
                      <a:tcPr/>
                    </a:tc>
                    <a:tc>
                      <a:txBody>
                        <a:bodyPr/>
                        <a:lstStyle/>
                        <a:p>
                          <a:r>
                            <a:rPr lang="zh-CN" altLang="en-US" dirty="0"/>
                            <a:t>项目成本差异（</a:t>
                          </a:r>
                          <a:r>
                            <a:rPr lang="en-US" altLang="zh-CN" dirty="0"/>
                            <a:t>Cost Variance</a:t>
                          </a:r>
                          <a:r>
                            <a:rPr lang="zh-CN" altLang="en-US" dirty="0"/>
                            <a:t>）</a:t>
                          </a:r>
                          <a:r>
                            <a:rPr lang="en-US" altLang="zh-CN" dirty="0"/>
                            <a:t>,</a:t>
                          </a:r>
                          <a:r>
                            <a:rPr lang="zh-CN" altLang="en-US" dirty="0"/>
                            <a:t>挣值与实际成本之差。表示成本差距，大于零为好，小于零不好。</a:t>
                          </a:r>
                        </a:p>
                        <a:p>
                          <a:endParaRPr lang="zh-CN" altLang="en-US" dirty="0"/>
                        </a:p>
                      </a:txBody>
                      <a:tcPr/>
                    </a:tc>
                    <a:tc>
                      <a:txBody>
                        <a:bodyPr/>
                        <a:lstStyle/>
                        <a:p>
                          <a:r>
                            <a:rPr lang="en-US" altLang="zh-CN" dirty="0"/>
                            <a:t>BCWP(EV)-ACWP(AC)</a:t>
                          </a:r>
                        </a:p>
                        <a:p>
                          <a:endParaRPr lang="zh-CN" altLang="en-US" dirty="0"/>
                        </a:p>
                      </a:txBody>
                      <a:tcPr/>
                    </a:tc>
                    <a:extLst>
                      <a:ext uri="{0D108BD9-81ED-4DB2-BD59-A6C34878D82A}">
                        <a16:rowId xmlns:a16="http://schemas.microsoft.com/office/drawing/2014/main" val="2821802270"/>
                      </a:ext>
                    </a:extLst>
                  </a:tr>
                  <a:tr h="568317">
                    <a:tc>
                      <a:txBody>
                        <a:bodyPr/>
                        <a:lstStyle/>
                        <a:p>
                          <a:r>
                            <a:rPr lang="zh-CN" altLang="en-US" dirty="0"/>
                            <a:t>项目进度差异</a:t>
                          </a:r>
                        </a:p>
                      </a:txBody>
                      <a:tcPr/>
                    </a:tc>
                    <a:tc>
                      <a:txBody>
                        <a:bodyPr/>
                        <a:lstStyle/>
                        <a:p>
                          <a:r>
                            <a:rPr lang="en-US" altLang="zh-CN" dirty="0"/>
                            <a:t>SV</a:t>
                          </a:r>
                          <a:endParaRPr lang="zh-CN" altLang="en-US" dirty="0"/>
                        </a:p>
                      </a:txBody>
                      <a:tcPr/>
                    </a:tc>
                    <a:tc>
                      <a:txBody>
                        <a:bodyPr/>
                        <a:lstStyle/>
                        <a:p>
                          <a:r>
                            <a:rPr lang="zh-CN" altLang="en-US" dirty="0"/>
                            <a:t>项目进度差异（</a:t>
                          </a:r>
                          <a:r>
                            <a:rPr lang="en-US" altLang="zh-CN" dirty="0"/>
                            <a:t>Schedule Variance</a:t>
                          </a:r>
                          <a:r>
                            <a:rPr lang="zh-CN" altLang="en-US" dirty="0"/>
                            <a:t>），挣值与计划价值之差，表示进度差距。大于零为好，小于零不好。</a:t>
                          </a:r>
                        </a:p>
                        <a:p>
                          <a:endParaRPr lang="zh-CN" altLang="en-US" dirty="0"/>
                        </a:p>
                      </a:txBody>
                      <a:tcPr/>
                    </a:tc>
                    <a:tc>
                      <a:txBody>
                        <a:bodyPr/>
                        <a:lstStyle/>
                        <a:p>
                          <a:r>
                            <a:rPr lang="en-US" altLang="zh-CN" dirty="0"/>
                            <a:t>BCWP(EV)- BCWS(PV) </a:t>
                          </a:r>
                        </a:p>
                        <a:p>
                          <a:endParaRPr lang="zh-CN" altLang="en-US" dirty="0"/>
                        </a:p>
                      </a:txBody>
                      <a:tcPr/>
                    </a:tc>
                    <a:extLst>
                      <a:ext uri="{0D108BD9-81ED-4DB2-BD59-A6C34878D82A}">
                        <a16:rowId xmlns:a16="http://schemas.microsoft.com/office/drawing/2014/main" val="3666184236"/>
                      </a:ext>
                    </a:extLst>
                  </a:tr>
                  <a:tr h="568317">
                    <a:tc>
                      <a:txBody>
                        <a:bodyPr/>
                        <a:lstStyle/>
                        <a:p>
                          <a:r>
                            <a:rPr lang="zh-CN" altLang="en-US" dirty="0"/>
                            <a:t>预计完工时间</a:t>
                          </a:r>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Estimated Time to Completion</a:t>
                          </a:r>
                          <a:r>
                            <a:rPr lang="zh-CN" altLang="en-US" dirty="0"/>
                            <a:t>，预计可以完工的总时间。</a:t>
                          </a:r>
                        </a:p>
                      </a:txBody>
                      <a:tcPr/>
                    </a:tc>
                    <a:tc>
                      <a:txBody>
                        <a:bodyPr/>
                        <a:lstStyle/>
                        <a:p>
                          <a:r>
                            <a:rPr lang="en-US" altLang="zh-CN" dirty="0"/>
                            <a:t>Planned time / SPI </a:t>
                          </a:r>
                          <a:endParaRPr lang="zh-CN" altLang="en-US" dirty="0"/>
                        </a:p>
                      </a:txBody>
                      <a:tcPr/>
                    </a:tc>
                    <a:extLst>
                      <a:ext uri="{0D108BD9-81ED-4DB2-BD59-A6C34878D82A}">
                        <a16:rowId xmlns:a16="http://schemas.microsoft.com/office/drawing/2014/main" val="1722849364"/>
                      </a:ext>
                    </a:extLst>
                  </a:tr>
                </a:tbl>
              </a:graphicData>
            </a:graphic>
          </p:graphicFrame>
        </mc:Choice>
        <mc:Fallback xmlns="">
          <p:graphicFrame>
            <p:nvGraphicFramePr>
              <p:cNvPr id="2" name="表格 1">
                <a:extLst>
                  <a:ext uri="{FF2B5EF4-FFF2-40B4-BE49-F238E27FC236}">
                    <a16:creationId xmlns:a16="http://schemas.microsoft.com/office/drawing/2014/main" id="{BEA440B6-D22A-9524-7CFC-1CFDC824D3EE}"/>
                  </a:ext>
                </a:extLst>
              </p:cNvPr>
              <p:cNvGraphicFramePr>
                <a:graphicFrameLocks noGrp="1"/>
              </p:cNvGraphicFramePr>
              <p:nvPr>
                <p:extLst>
                  <p:ext uri="{D42A27DB-BD31-4B8C-83A1-F6EECF244321}">
                    <p14:modId xmlns:p14="http://schemas.microsoft.com/office/powerpoint/2010/main" val="2100399067"/>
                  </p:ext>
                </p:extLst>
              </p:nvPr>
            </p:nvGraphicFramePr>
            <p:xfrm>
              <a:off x="-12348" y="228684"/>
              <a:ext cx="9143999" cy="6635994"/>
            </p:xfrm>
            <a:graphic>
              <a:graphicData uri="http://schemas.openxmlformats.org/drawingml/2006/table">
                <a:tbl>
                  <a:tblPr firstRow="1" bandRow="1">
                    <a:tableStyleId>{5C22544A-7EE6-4342-B048-85BDC9FD1C3A}</a:tableStyleId>
                  </a:tblPr>
                  <a:tblGrid>
                    <a:gridCol w="1722821">
                      <a:extLst>
                        <a:ext uri="{9D8B030D-6E8A-4147-A177-3AD203B41FA5}">
                          <a16:colId xmlns:a16="http://schemas.microsoft.com/office/drawing/2014/main" val="3883432367"/>
                        </a:ext>
                      </a:extLst>
                    </a:gridCol>
                    <a:gridCol w="1325210">
                      <a:extLst>
                        <a:ext uri="{9D8B030D-6E8A-4147-A177-3AD203B41FA5}">
                          <a16:colId xmlns:a16="http://schemas.microsoft.com/office/drawing/2014/main" val="3005872658"/>
                        </a:ext>
                      </a:extLst>
                    </a:gridCol>
                    <a:gridCol w="4544269">
                      <a:extLst>
                        <a:ext uri="{9D8B030D-6E8A-4147-A177-3AD203B41FA5}">
                          <a16:colId xmlns:a16="http://schemas.microsoft.com/office/drawing/2014/main" val="1184608136"/>
                        </a:ext>
                      </a:extLst>
                    </a:gridCol>
                    <a:gridCol w="1551699">
                      <a:extLst>
                        <a:ext uri="{9D8B030D-6E8A-4147-A177-3AD203B41FA5}">
                          <a16:colId xmlns:a16="http://schemas.microsoft.com/office/drawing/2014/main" val="1094756641"/>
                        </a:ext>
                      </a:extLst>
                    </a:gridCol>
                  </a:tblGrid>
                  <a:tr h="644515">
                    <a:tc>
                      <a:txBody>
                        <a:bodyPr/>
                        <a:lstStyle/>
                        <a:p>
                          <a:r>
                            <a:rPr lang="zh-CN" altLang="en-US" dirty="0"/>
                            <a:t>名称</a:t>
                          </a:r>
                        </a:p>
                      </a:txBody>
                      <a:tcPr/>
                    </a:tc>
                    <a:tc>
                      <a:txBody>
                        <a:bodyPr/>
                        <a:lstStyle/>
                        <a:p>
                          <a:r>
                            <a:rPr lang="zh-CN" altLang="en-US" dirty="0"/>
                            <a:t>简写</a:t>
                          </a:r>
                        </a:p>
                      </a:txBody>
                      <a:tcPr/>
                    </a:tc>
                    <a:tc>
                      <a:txBody>
                        <a:bodyPr/>
                        <a:lstStyle/>
                        <a:p>
                          <a:r>
                            <a:rPr lang="zh-CN" altLang="en-US" dirty="0"/>
                            <a:t>含义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公式</a:t>
                          </a:r>
                        </a:p>
                        <a:p>
                          <a:endParaRPr lang="zh-CN" altLang="en-US" dirty="0"/>
                        </a:p>
                      </a:txBody>
                      <a:tcPr/>
                    </a:tc>
                    <a:extLst>
                      <a:ext uri="{0D108BD9-81ED-4DB2-BD59-A6C34878D82A}">
                        <a16:rowId xmlns:a16="http://schemas.microsoft.com/office/drawing/2014/main" val="390040147"/>
                      </a:ext>
                    </a:extLst>
                  </a:tr>
                  <a:tr h="914400">
                    <a:tc>
                      <a:txBody>
                        <a:bodyPr/>
                        <a:lstStyle/>
                        <a:p>
                          <a:r>
                            <a:rPr lang="zh-CN" altLang="en-US" dirty="0"/>
                            <a:t>计划价值</a:t>
                          </a:r>
                        </a:p>
                      </a:txBody>
                      <a:tcPr/>
                    </a:tc>
                    <a:tc>
                      <a:txBody>
                        <a:bodyPr/>
                        <a:lstStyle/>
                        <a:p>
                          <a:r>
                            <a:rPr lang="en-US" altLang="zh-CN" dirty="0"/>
                            <a:t>PV</a:t>
                          </a:r>
                        </a:p>
                        <a:p>
                          <a:r>
                            <a:rPr lang="en-US" altLang="zh-CN" dirty="0"/>
                            <a:t>(BCWS)</a:t>
                          </a:r>
                          <a:endParaRPr lang="zh-CN" altLang="en-US" dirty="0"/>
                        </a:p>
                      </a:txBody>
                      <a:tcPr/>
                    </a:tc>
                    <a:tc>
                      <a:txBody>
                        <a:bodyPr/>
                        <a:lstStyle/>
                        <a:p>
                          <a:r>
                            <a:rPr lang="zh-CN" altLang="en-US" dirty="0"/>
                            <a:t>计划工作量的预算成本</a:t>
                          </a:r>
                          <a:r>
                            <a:rPr lang="en-US" altLang="zh-CN" dirty="0"/>
                            <a:t> </a:t>
                          </a:r>
                        </a:p>
                        <a:p>
                          <a:r>
                            <a:rPr lang="en-US" altLang="zh-CN" dirty="0"/>
                            <a:t>(Budgeted Cost of Work Scheduled)</a:t>
                          </a:r>
                          <a:endParaRPr lang="zh-CN" altLang="en-US" dirty="0"/>
                        </a:p>
                      </a:txBody>
                      <a:tcPr/>
                    </a:tc>
                    <a:tc>
                      <a:txBody>
                        <a:bodyPr/>
                        <a:lstStyle/>
                        <a:p>
                          <a:r>
                            <a:rPr lang="zh-CN" altLang="en-US" dirty="0"/>
                            <a:t>项目计划工作量</a:t>
                          </a:r>
                          <a:r>
                            <a:rPr lang="en-US" altLang="zh-CN" dirty="0"/>
                            <a:t>×</a:t>
                          </a:r>
                          <a:r>
                            <a:rPr lang="zh-CN" altLang="en-US" dirty="0"/>
                            <a:t>项目总预算成本</a:t>
                          </a:r>
                        </a:p>
                      </a:txBody>
                      <a:tcPr/>
                    </a:tc>
                    <a:extLst>
                      <a:ext uri="{0D108BD9-81ED-4DB2-BD59-A6C34878D82A}">
                        <a16:rowId xmlns:a16="http://schemas.microsoft.com/office/drawing/2014/main" val="1138382037"/>
                      </a:ext>
                    </a:extLst>
                  </a:tr>
                  <a:tr h="1188720">
                    <a:tc>
                      <a:txBody>
                        <a:bodyPr/>
                        <a:lstStyle/>
                        <a:p>
                          <a:r>
                            <a:rPr lang="zh-CN" altLang="en-US" dirty="0"/>
                            <a:t>挣值</a:t>
                          </a:r>
                        </a:p>
                      </a:txBody>
                      <a:tcPr/>
                    </a:tc>
                    <a:tc>
                      <a:txBody>
                        <a:bodyPr/>
                        <a:lstStyle/>
                        <a:p>
                          <a:r>
                            <a:rPr lang="en-US" altLang="zh-CN" dirty="0"/>
                            <a:t>EV</a:t>
                          </a:r>
                        </a:p>
                        <a:p>
                          <a:r>
                            <a:rPr lang="en-US" altLang="zh-CN" dirty="0"/>
                            <a:t>(BCWP)</a:t>
                          </a:r>
                          <a:endParaRPr lang="zh-CN" altLang="en-US" dirty="0"/>
                        </a:p>
                      </a:txBody>
                      <a:tcPr/>
                    </a:tc>
                    <a:tc>
                      <a:txBody>
                        <a:bodyPr/>
                        <a:lstStyle/>
                        <a:p>
                          <a:r>
                            <a:rPr lang="zh-CN" altLang="en-US" dirty="0"/>
                            <a:t>已完成工作量的预算成本 </a:t>
                          </a:r>
                          <a:r>
                            <a:rPr lang="en-US" altLang="zh-CN" dirty="0"/>
                            <a:t>(Budgeted Cost of Work Performance </a:t>
                          </a:r>
                          <a:endParaRPr lang="zh-CN" altLang="en-US" dirty="0"/>
                        </a:p>
                      </a:txBody>
                      <a:tcPr/>
                    </a:tc>
                    <a:tc>
                      <a:txBody>
                        <a:bodyPr/>
                        <a:lstStyle/>
                        <a:p>
                          <a:r>
                            <a:rPr lang="zh-CN" altLang="en-US" dirty="0"/>
                            <a:t>实际已完成工作量╳项目总预算成本</a:t>
                          </a:r>
                        </a:p>
                      </a:txBody>
                      <a:tcPr/>
                    </a:tc>
                    <a:extLst>
                      <a:ext uri="{0D108BD9-81ED-4DB2-BD59-A6C34878D82A}">
                        <a16:rowId xmlns:a16="http://schemas.microsoft.com/office/drawing/2014/main" val="948768822"/>
                      </a:ext>
                    </a:extLst>
                  </a:tr>
                  <a:tr h="870839">
                    <a:tc>
                      <a:txBody>
                        <a:bodyPr/>
                        <a:lstStyle/>
                        <a:p>
                          <a:r>
                            <a:rPr lang="zh-CN" altLang="en-US" dirty="0"/>
                            <a:t>实际成本</a:t>
                          </a:r>
                        </a:p>
                      </a:txBody>
                      <a:tcPr/>
                    </a:tc>
                    <a:tc>
                      <a:txBody>
                        <a:bodyPr/>
                        <a:lstStyle/>
                        <a:p>
                          <a:r>
                            <a:rPr lang="en-US" altLang="zh-CN" dirty="0"/>
                            <a:t>AC</a:t>
                          </a:r>
                        </a:p>
                        <a:p>
                          <a:r>
                            <a:rPr lang="en-US" altLang="zh-CN" dirty="0"/>
                            <a:t>(ACWP)</a:t>
                          </a:r>
                          <a:endParaRPr lang="zh-CN" altLang="en-US" dirty="0"/>
                        </a:p>
                      </a:txBody>
                      <a:tcPr/>
                    </a:tc>
                    <a:tc>
                      <a:txBody>
                        <a:bodyPr/>
                        <a:lstStyle/>
                        <a:p>
                          <a:r>
                            <a:rPr lang="zh-CN" altLang="en-US" dirty="0"/>
                            <a:t>项目已完成工作量的实际成本</a:t>
                          </a:r>
                          <a:r>
                            <a:rPr lang="en-US" altLang="zh-CN" dirty="0"/>
                            <a:t> (Actual Cost of Work Performance)</a:t>
                          </a:r>
                          <a:endParaRPr lang="zh-CN" altLang="en-US" dirty="0"/>
                        </a:p>
                      </a:txBody>
                      <a:tcPr/>
                    </a:tc>
                    <a:tc>
                      <a:txBody>
                        <a:bodyPr/>
                        <a:lstStyle/>
                        <a:p>
                          <a:endParaRPr lang="zh-CN"/>
                        </a:p>
                      </a:txBody>
                      <a:tcPr>
                        <a:blipFill>
                          <a:blip r:embed="rId2"/>
                          <a:stretch>
                            <a:fillRect l="-489020" t="-320979" r="-1961" b="-357343"/>
                          </a:stretch>
                        </a:blipFill>
                      </a:tcPr>
                    </a:tc>
                    <a:extLst>
                      <a:ext uri="{0D108BD9-81ED-4DB2-BD59-A6C34878D82A}">
                        <a16:rowId xmlns:a16="http://schemas.microsoft.com/office/drawing/2014/main" val="3597129905"/>
                      </a:ext>
                    </a:extLst>
                  </a:tr>
                  <a:tr h="1188720">
                    <a:tc>
                      <a:txBody>
                        <a:bodyPr/>
                        <a:lstStyle/>
                        <a:p>
                          <a:r>
                            <a:rPr lang="zh-CN" altLang="en-US" dirty="0"/>
                            <a:t>项目成本差异</a:t>
                          </a:r>
                        </a:p>
                      </a:txBody>
                      <a:tcPr/>
                    </a:tc>
                    <a:tc>
                      <a:txBody>
                        <a:bodyPr/>
                        <a:lstStyle/>
                        <a:p>
                          <a:r>
                            <a:rPr lang="en-US" altLang="zh-CN" dirty="0"/>
                            <a:t>CV</a:t>
                          </a:r>
                          <a:endParaRPr lang="zh-CN" altLang="en-US" dirty="0"/>
                        </a:p>
                      </a:txBody>
                      <a:tcPr/>
                    </a:tc>
                    <a:tc>
                      <a:txBody>
                        <a:bodyPr/>
                        <a:lstStyle/>
                        <a:p>
                          <a:r>
                            <a:rPr lang="zh-CN" altLang="en-US" dirty="0"/>
                            <a:t>项目成本差异（</a:t>
                          </a:r>
                          <a:r>
                            <a:rPr lang="en-US" altLang="zh-CN" dirty="0"/>
                            <a:t>Cost Variance</a:t>
                          </a:r>
                          <a:r>
                            <a:rPr lang="zh-CN" altLang="en-US" dirty="0"/>
                            <a:t>）</a:t>
                          </a:r>
                          <a:r>
                            <a:rPr lang="en-US" altLang="zh-CN" dirty="0"/>
                            <a:t>,</a:t>
                          </a:r>
                          <a:r>
                            <a:rPr lang="zh-CN" altLang="en-US" dirty="0"/>
                            <a:t>挣值与实际成本之差。表示成本差距，大于零为好，小于零不好。</a:t>
                          </a:r>
                        </a:p>
                        <a:p>
                          <a:endParaRPr lang="zh-CN" altLang="en-US" dirty="0"/>
                        </a:p>
                      </a:txBody>
                      <a:tcPr/>
                    </a:tc>
                    <a:tc>
                      <a:txBody>
                        <a:bodyPr/>
                        <a:lstStyle/>
                        <a:p>
                          <a:r>
                            <a:rPr lang="en-US" altLang="zh-CN" dirty="0"/>
                            <a:t>BCWP(EV)-ACWP(AC)</a:t>
                          </a:r>
                        </a:p>
                        <a:p>
                          <a:endParaRPr lang="zh-CN" altLang="en-US" dirty="0"/>
                        </a:p>
                      </a:txBody>
                      <a:tcPr/>
                    </a:tc>
                    <a:extLst>
                      <a:ext uri="{0D108BD9-81ED-4DB2-BD59-A6C34878D82A}">
                        <a16:rowId xmlns:a16="http://schemas.microsoft.com/office/drawing/2014/main" val="2821802270"/>
                      </a:ext>
                    </a:extLst>
                  </a:tr>
                  <a:tr h="1188720">
                    <a:tc>
                      <a:txBody>
                        <a:bodyPr/>
                        <a:lstStyle/>
                        <a:p>
                          <a:r>
                            <a:rPr lang="zh-CN" altLang="en-US" dirty="0"/>
                            <a:t>项目进度差异</a:t>
                          </a:r>
                        </a:p>
                      </a:txBody>
                      <a:tcPr/>
                    </a:tc>
                    <a:tc>
                      <a:txBody>
                        <a:bodyPr/>
                        <a:lstStyle/>
                        <a:p>
                          <a:r>
                            <a:rPr lang="en-US" altLang="zh-CN" dirty="0"/>
                            <a:t>SV</a:t>
                          </a:r>
                          <a:endParaRPr lang="zh-CN" altLang="en-US" dirty="0"/>
                        </a:p>
                      </a:txBody>
                      <a:tcPr/>
                    </a:tc>
                    <a:tc>
                      <a:txBody>
                        <a:bodyPr/>
                        <a:lstStyle/>
                        <a:p>
                          <a:r>
                            <a:rPr lang="zh-CN" altLang="en-US" dirty="0"/>
                            <a:t>项目进度差异（</a:t>
                          </a:r>
                          <a:r>
                            <a:rPr lang="en-US" altLang="zh-CN" dirty="0"/>
                            <a:t>Schedule Variance</a:t>
                          </a:r>
                          <a:r>
                            <a:rPr lang="zh-CN" altLang="en-US" dirty="0"/>
                            <a:t>），挣值与计划价值之差，表示进度差距。大于零为好，小于零不好。</a:t>
                          </a:r>
                        </a:p>
                        <a:p>
                          <a:endParaRPr lang="zh-CN" altLang="en-US" dirty="0"/>
                        </a:p>
                      </a:txBody>
                      <a:tcPr/>
                    </a:tc>
                    <a:tc>
                      <a:txBody>
                        <a:bodyPr/>
                        <a:lstStyle/>
                        <a:p>
                          <a:r>
                            <a:rPr lang="en-US" altLang="zh-CN" dirty="0"/>
                            <a:t>BCWP(EV)- BCWS(PV) </a:t>
                          </a:r>
                        </a:p>
                        <a:p>
                          <a:endParaRPr lang="zh-CN" altLang="en-US" dirty="0"/>
                        </a:p>
                      </a:txBody>
                      <a:tcPr/>
                    </a:tc>
                    <a:extLst>
                      <a:ext uri="{0D108BD9-81ED-4DB2-BD59-A6C34878D82A}">
                        <a16:rowId xmlns:a16="http://schemas.microsoft.com/office/drawing/2014/main" val="3666184236"/>
                      </a:ext>
                    </a:extLst>
                  </a:tr>
                  <a:tr h="640080">
                    <a:tc>
                      <a:txBody>
                        <a:bodyPr/>
                        <a:lstStyle/>
                        <a:p>
                          <a:r>
                            <a:rPr lang="zh-CN" altLang="en-US" dirty="0"/>
                            <a:t>预计完工时间</a:t>
                          </a:r>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Estimated Time to Completion</a:t>
                          </a:r>
                          <a:r>
                            <a:rPr lang="zh-CN" altLang="en-US" dirty="0"/>
                            <a:t>，预计可以完工的总时间。</a:t>
                          </a:r>
                        </a:p>
                      </a:txBody>
                      <a:tcPr/>
                    </a:tc>
                    <a:tc>
                      <a:txBody>
                        <a:bodyPr/>
                        <a:lstStyle/>
                        <a:p>
                          <a:r>
                            <a:rPr lang="en-US" altLang="zh-CN" dirty="0"/>
                            <a:t>Planned time / SPI </a:t>
                          </a:r>
                          <a:endParaRPr lang="zh-CN" altLang="en-US" dirty="0"/>
                        </a:p>
                      </a:txBody>
                      <a:tcPr/>
                    </a:tc>
                    <a:extLst>
                      <a:ext uri="{0D108BD9-81ED-4DB2-BD59-A6C34878D82A}">
                        <a16:rowId xmlns:a16="http://schemas.microsoft.com/office/drawing/2014/main" val="1722849364"/>
                      </a:ext>
                    </a:extLst>
                  </a:tr>
                </a:tbl>
              </a:graphicData>
            </a:graphic>
          </p:graphicFrame>
        </mc:Fallback>
      </mc:AlternateContent>
    </p:spTree>
    <p:extLst>
      <p:ext uri="{BB962C8B-B14F-4D97-AF65-F5344CB8AC3E}">
        <p14:creationId xmlns:p14="http://schemas.microsoft.com/office/powerpoint/2010/main" val="2977080048"/>
      </p:ext>
    </p:extLst>
  </p:cSld>
  <p:clrMapOvr>
    <a:masterClrMapping/>
  </p:clrMapOvr>
  <p:transition spd="med">
    <p:rand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BEA440B6-D22A-9524-7CFC-1CFDC824D3EE}"/>
              </a:ext>
            </a:extLst>
          </p:cNvPr>
          <p:cNvGraphicFramePr>
            <a:graphicFrameLocks noGrp="1"/>
          </p:cNvGraphicFramePr>
          <p:nvPr>
            <p:extLst>
              <p:ext uri="{D42A27DB-BD31-4B8C-83A1-F6EECF244321}">
                <p14:modId xmlns:p14="http://schemas.microsoft.com/office/powerpoint/2010/main" val="2585381782"/>
              </p:ext>
            </p:extLst>
          </p:nvPr>
        </p:nvGraphicFramePr>
        <p:xfrm>
          <a:off x="228713" y="762070"/>
          <a:ext cx="8915287" cy="5948035"/>
        </p:xfrm>
        <a:graphic>
          <a:graphicData uri="http://schemas.openxmlformats.org/drawingml/2006/table">
            <a:tbl>
              <a:tblPr firstRow="1" bandRow="1">
                <a:tableStyleId>{5C22544A-7EE6-4342-B048-85BDC9FD1C3A}</a:tableStyleId>
              </a:tblPr>
              <a:tblGrid>
                <a:gridCol w="1679729">
                  <a:extLst>
                    <a:ext uri="{9D8B030D-6E8A-4147-A177-3AD203B41FA5}">
                      <a16:colId xmlns:a16="http://schemas.microsoft.com/office/drawing/2014/main" val="3883432367"/>
                    </a:ext>
                  </a:extLst>
                </a:gridCol>
                <a:gridCol w="818261">
                  <a:extLst>
                    <a:ext uri="{9D8B030D-6E8A-4147-A177-3AD203B41FA5}">
                      <a16:colId xmlns:a16="http://schemas.microsoft.com/office/drawing/2014/main" val="3005872658"/>
                    </a:ext>
                  </a:extLst>
                </a:gridCol>
                <a:gridCol w="4664622">
                  <a:extLst>
                    <a:ext uri="{9D8B030D-6E8A-4147-A177-3AD203B41FA5}">
                      <a16:colId xmlns:a16="http://schemas.microsoft.com/office/drawing/2014/main" val="1184608136"/>
                    </a:ext>
                  </a:extLst>
                </a:gridCol>
                <a:gridCol w="1752675">
                  <a:extLst>
                    <a:ext uri="{9D8B030D-6E8A-4147-A177-3AD203B41FA5}">
                      <a16:colId xmlns:a16="http://schemas.microsoft.com/office/drawing/2014/main" val="1094756641"/>
                    </a:ext>
                  </a:extLst>
                </a:gridCol>
              </a:tblGrid>
              <a:tr h="644515">
                <a:tc>
                  <a:txBody>
                    <a:bodyPr/>
                    <a:lstStyle/>
                    <a:p>
                      <a:r>
                        <a:rPr lang="zh-CN" altLang="en-US" dirty="0"/>
                        <a:t>名称</a:t>
                      </a:r>
                    </a:p>
                  </a:txBody>
                  <a:tcPr/>
                </a:tc>
                <a:tc>
                  <a:txBody>
                    <a:bodyPr/>
                    <a:lstStyle/>
                    <a:p>
                      <a:r>
                        <a:rPr lang="zh-CN" altLang="en-US" dirty="0"/>
                        <a:t>简写</a:t>
                      </a:r>
                    </a:p>
                  </a:txBody>
                  <a:tcPr/>
                </a:tc>
                <a:tc>
                  <a:txBody>
                    <a:bodyPr/>
                    <a:lstStyle/>
                    <a:p>
                      <a:r>
                        <a:rPr lang="zh-CN" altLang="en-US" dirty="0"/>
                        <a:t>含义</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公式</a:t>
                      </a:r>
                    </a:p>
                    <a:p>
                      <a:endParaRPr lang="zh-CN" altLang="en-US" dirty="0"/>
                    </a:p>
                  </a:txBody>
                  <a:tcPr/>
                </a:tc>
                <a:extLst>
                  <a:ext uri="{0D108BD9-81ED-4DB2-BD59-A6C34878D82A}">
                    <a16:rowId xmlns:a16="http://schemas.microsoft.com/office/drawing/2014/main" val="390040147"/>
                  </a:ext>
                </a:extLst>
              </a:tr>
              <a:tr h="568317">
                <a:tc>
                  <a:txBody>
                    <a:bodyPr/>
                    <a:lstStyle/>
                    <a:p>
                      <a:r>
                        <a:rPr lang="zh-CN" altLang="en-US" dirty="0"/>
                        <a:t>成本绩效指数</a:t>
                      </a:r>
                    </a:p>
                  </a:txBody>
                  <a:tcPr/>
                </a:tc>
                <a:tc>
                  <a:txBody>
                    <a:bodyPr/>
                    <a:lstStyle/>
                    <a:p>
                      <a:r>
                        <a:rPr lang="en-US" altLang="zh-CN" dirty="0"/>
                        <a:t>CPI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成本绩效指数（</a:t>
                      </a:r>
                      <a:r>
                        <a:rPr lang="en-US" altLang="zh-CN" dirty="0"/>
                        <a:t>Cost Performance Index</a:t>
                      </a:r>
                      <a:r>
                        <a:rPr lang="zh-CN" altLang="en-US" dirty="0"/>
                        <a:t>），度量预算资源成本效率，表示为挣值与实际成本之比。</a:t>
                      </a:r>
                      <a:r>
                        <a:rPr lang="en-US" altLang="zh-CN" dirty="0"/>
                        <a:t> </a:t>
                      </a:r>
                      <a:r>
                        <a:rPr lang="zh-CN" altLang="en-US" dirty="0"/>
                        <a:t>其大于</a:t>
                      </a:r>
                      <a:r>
                        <a:rPr lang="en-US" altLang="zh-CN" dirty="0"/>
                        <a:t>1</a:t>
                      </a:r>
                      <a:r>
                        <a:rPr lang="zh-CN" altLang="en-US" dirty="0"/>
                        <a:t>为好，小于</a:t>
                      </a:r>
                      <a:r>
                        <a:rPr lang="en-US" altLang="zh-CN" dirty="0"/>
                        <a:t>1</a:t>
                      </a:r>
                      <a:r>
                        <a:rPr lang="zh-CN" altLang="en-US" dirty="0"/>
                        <a:t>不好。</a:t>
                      </a:r>
                    </a:p>
                  </a:txBody>
                  <a:tcPr/>
                </a:tc>
                <a:tc>
                  <a:txBody>
                    <a:bodyPr/>
                    <a:lstStyle/>
                    <a:p>
                      <a:r>
                        <a:rPr lang="en-US" altLang="zh-CN" dirty="0"/>
                        <a:t>EV(BCWP)/AC(ACWP)</a:t>
                      </a:r>
                    </a:p>
                    <a:p>
                      <a:endParaRPr lang="zh-CN" altLang="en-US" dirty="0"/>
                    </a:p>
                  </a:txBody>
                  <a:tcPr/>
                </a:tc>
                <a:extLst>
                  <a:ext uri="{0D108BD9-81ED-4DB2-BD59-A6C34878D82A}">
                    <a16:rowId xmlns:a16="http://schemas.microsoft.com/office/drawing/2014/main" val="1138382037"/>
                  </a:ext>
                </a:extLst>
              </a:tr>
              <a:tr h="568317">
                <a:tc>
                  <a:txBody>
                    <a:bodyPr/>
                    <a:lstStyle/>
                    <a:p>
                      <a:r>
                        <a:rPr lang="zh-CN" altLang="en-US" dirty="0"/>
                        <a:t>工期绩效指数</a:t>
                      </a:r>
                    </a:p>
                  </a:txBody>
                  <a:tcPr/>
                </a:tc>
                <a:tc>
                  <a:txBody>
                    <a:bodyPr/>
                    <a:lstStyle/>
                    <a:p>
                      <a:r>
                        <a:rPr lang="en-US" altLang="zh-CN" dirty="0"/>
                        <a:t>SPI</a:t>
                      </a:r>
                      <a:endParaRPr lang="zh-CN" altLang="en-US" dirty="0"/>
                    </a:p>
                  </a:txBody>
                  <a:tcPr/>
                </a:tc>
                <a:tc>
                  <a:txBody>
                    <a:bodyPr/>
                    <a:lstStyle/>
                    <a:p>
                      <a:r>
                        <a:rPr lang="zh-CN" altLang="en-US" dirty="0"/>
                        <a:t>工期绩效指数（</a:t>
                      </a:r>
                      <a:r>
                        <a:rPr lang="en-US" altLang="zh-CN" dirty="0"/>
                        <a:t>Schedule Performance Index</a:t>
                      </a:r>
                      <a:r>
                        <a:rPr lang="zh-CN" altLang="en-US" dirty="0"/>
                        <a:t>），测度进度效率，表示挣值与计划价值之比，其大于</a:t>
                      </a:r>
                      <a:r>
                        <a:rPr lang="en-US" altLang="zh-CN" dirty="0"/>
                        <a:t>1</a:t>
                      </a:r>
                      <a:r>
                        <a:rPr lang="zh-CN" altLang="en-US" dirty="0"/>
                        <a:t>为好，小于</a:t>
                      </a:r>
                      <a:r>
                        <a:rPr lang="en-US" altLang="zh-CN" dirty="0"/>
                        <a:t>1</a:t>
                      </a:r>
                      <a:r>
                        <a:rPr lang="zh-CN" altLang="en-US" dirty="0"/>
                        <a:t>不好。</a:t>
                      </a:r>
                    </a:p>
                    <a:p>
                      <a:endParaRPr lang="zh-CN" altLang="en-US" dirty="0"/>
                    </a:p>
                  </a:txBody>
                  <a:tcPr/>
                </a:tc>
                <a:tc>
                  <a:txBody>
                    <a:bodyPr/>
                    <a:lstStyle/>
                    <a:p>
                      <a:r>
                        <a:rPr lang="en-US" altLang="zh-CN" dirty="0"/>
                        <a:t>BCWP (EV)/BCWS (PV) </a:t>
                      </a:r>
                      <a:endParaRPr lang="zh-CN" altLang="en-US" dirty="0"/>
                    </a:p>
                  </a:txBody>
                  <a:tcPr/>
                </a:tc>
                <a:extLst>
                  <a:ext uri="{0D108BD9-81ED-4DB2-BD59-A6C34878D82A}">
                    <a16:rowId xmlns:a16="http://schemas.microsoft.com/office/drawing/2014/main" val="948768822"/>
                  </a:ext>
                </a:extLst>
              </a:tr>
              <a:tr h="568317">
                <a:tc>
                  <a:txBody>
                    <a:bodyPr/>
                    <a:lstStyle/>
                    <a:p>
                      <a:r>
                        <a:rPr lang="zh-CN" altLang="en-US" dirty="0"/>
                        <a:t>项目完工时的成本</a:t>
                      </a:r>
                    </a:p>
                  </a:txBody>
                  <a:tcPr/>
                </a:tc>
                <a:tc>
                  <a:txBody>
                    <a:bodyPr/>
                    <a:lstStyle/>
                    <a:p>
                      <a:r>
                        <a:rPr lang="en-US" altLang="zh-CN" dirty="0"/>
                        <a:t>EAC</a:t>
                      </a:r>
                      <a:endParaRPr lang="zh-CN" altLang="en-US" dirty="0"/>
                    </a:p>
                  </a:txBody>
                  <a:tcPr/>
                </a:tc>
                <a:tc>
                  <a:txBody>
                    <a:bodyPr/>
                    <a:lstStyle/>
                    <a:p>
                      <a:pPr marL="0" algn="l" rtl="0" eaLnBrk="1" latinLnBrk="0" hangingPunct="1"/>
                      <a:r>
                        <a:rPr kumimoji="0" lang="en-US" altLang="zh-CN" kern="1200" dirty="0">
                          <a:solidFill>
                            <a:schemeClr val="dk1"/>
                          </a:solidFill>
                          <a:latin typeface="+mn-lt"/>
                          <a:ea typeface="+mn-ea"/>
                          <a:cs typeface="+mn-cs"/>
                        </a:rPr>
                        <a:t>Estimated Cost to Completion or Estimate At Completion</a:t>
                      </a:r>
                      <a:r>
                        <a:rPr kumimoji="0" lang="zh-CN" altLang="en-US" kern="1200" dirty="0">
                          <a:solidFill>
                            <a:schemeClr val="dk1"/>
                          </a:solidFill>
                          <a:latin typeface="+mn-lt"/>
                          <a:ea typeface="+mn-ea"/>
                          <a:cs typeface="+mn-cs"/>
                        </a:rPr>
                        <a:t>预测未来项目成本的发展变化趋势，分为三种情况，①假定项目未完成部分将按照目前的效率去进行预测的方法；</a:t>
                      </a:r>
                      <a:endParaRPr kumimoji="0" lang="en-US" altLang="zh-CN" kern="1200" dirty="0">
                        <a:solidFill>
                          <a:schemeClr val="dk1"/>
                        </a:solidFill>
                        <a:latin typeface="+mn-lt"/>
                        <a:ea typeface="+mn-ea"/>
                        <a:cs typeface="+mn-cs"/>
                      </a:endParaRPr>
                    </a:p>
                    <a:p>
                      <a:pPr marL="0" algn="l" rtl="0" eaLnBrk="1" latinLnBrk="0" hangingPunct="1"/>
                      <a:r>
                        <a:rPr kumimoji="0" lang="zh-CN" altLang="en-US" kern="1200" dirty="0">
                          <a:solidFill>
                            <a:schemeClr val="dk1"/>
                          </a:solidFill>
                          <a:latin typeface="+mn-lt"/>
                          <a:ea typeface="+mn-ea"/>
                          <a:cs typeface="+mn-cs"/>
                        </a:rPr>
                        <a:t>②假定项目未完成部分将按计划规定的效率进行预测的方法；</a:t>
                      </a:r>
                      <a:endParaRPr kumimoji="0" lang="en-US" altLang="zh-CN" kern="1200" dirty="0">
                        <a:solidFill>
                          <a:schemeClr val="dk1"/>
                        </a:solidFill>
                        <a:latin typeface="+mn-lt"/>
                        <a:ea typeface="+mn-ea"/>
                        <a:cs typeface="+mn-cs"/>
                      </a:endParaRPr>
                    </a:p>
                    <a:p>
                      <a:pPr marL="0" algn="l" rtl="0" eaLnBrk="1" latinLnBrk="0" hangingPunct="1"/>
                      <a:r>
                        <a:rPr kumimoji="0" lang="zh-CN" altLang="en-US" kern="1200" dirty="0">
                          <a:solidFill>
                            <a:schemeClr val="dk1"/>
                          </a:solidFill>
                          <a:latin typeface="+mn-lt"/>
                          <a:ea typeface="+mn-ea"/>
                          <a:cs typeface="+mn-cs"/>
                        </a:rPr>
                        <a:t>③</a:t>
                      </a:r>
                      <a:r>
                        <a:rPr lang="zh-CN" altLang="en-US" dirty="0"/>
                        <a:t>条件改变而不再适用新的情况时，需要全面重估剩余工作成本的预测方法。</a:t>
                      </a:r>
                      <a:endParaRPr kumimoji="0" lang="zh-CN" altLang="en-US" kern="1200" dirty="0">
                        <a:solidFill>
                          <a:schemeClr val="dk1"/>
                        </a:solidFill>
                        <a:latin typeface="+mn-lt"/>
                        <a:ea typeface="+mn-ea"/>
                        <a:cs typeface="+mn-cs"/>
                      </a:endParaRPr>
                    </a:p>
                  </a:txBody>
                  <a:tcPr/>
                </a:tc>
                <a:tc>
                  <a:txBody>
                    <a:bodyPr/>
                    <a:lstStyle/>
                    <a:p>
                      <a:pPr marL="0" algn="l" rtl="0" eaLnBrk="1" latinLnBrk="0" hangingPunct="1"/>
                      <a:endParaRPr kumimoji="0" lang="en-US" altLang="zh-CN" kern="1200" dirty="0">
                        <a:solidFill>
                          <a:schemeClr val="dk1"/>
                        </a:solidFill>
                        <a:latin typeface="+mn-lt"/>
                        <a:ea typeface="+mn-ea"/>
                        <a:cs typeface="+mn-cs"/>
                      </a:endParaRPr>
                    </a:p>
                    <a:p>
                      <a:pPr marL="0" algn="l" rtl="0" eaLnBrk="1" latinLnBrk="0" hangingPunct="1"/>
                      <a:endParaRPr kumimoji="0" lang="en-US" altLang="zh-CN" kern="1200" dirty="0">
                        <a:solidFill>
                          <a:schemeClr val="dk1"/>
                        </a:solidFill>
                        <a:latin typeface="+mn-lt"/>
                        <a:ea typeface="+mn-ea"/>
                        <a:cs typeface="+mn-cs"/>
                      </a:endParaRPr>
                    </a:p>
                    <a:p>
                      <a:pPr marL="0" algn="l" rtl="0" eaLnBrk="1" latinLnBrk="0" hangingPunct="1"/>
                      <a:r>
                        <a:rPr kumimoji="0" lang="zh-CN" altLang="en-US" kern="1200" dirty="0">
                          <a:solidFill>
                            <a:schemeClr val="dk1"/>
                          </a:solidFill>
                          <a:latin typeface="+mn-lt"/>
                          <a:ea typeface="+mn-ea"/>
                          <a:cs typeface="+mn-cs"/>
                        </a:rPr>
                        <a:t>①</a:t>
                      </a:r>
                      <a:endParaRPr kumimoji="0" lang="en-US" altLang="zh-CN" kern="1200" dirty="0">
                        <a:solidFill>
                          <a:schemeClr val="dk1"/>
                        </a:solidFill>
                        <a:latin typeface="+mn-lt"/>
                        <a:ea typeface="+mn-ea"/>
                        <a:cs typeface="+mn-cs"/>
                      </a:endParaRPr>
                    </a:p>
                    <a:p>
                      <a:pPr marL="0" algn="l" rtl="0" eaLnBrk="1" latinLnBrk="0" hangingPunct="1"/>
                      <a:r>
                        <a:rPr kumimoji="0" lang="en-US" altLang="zh-CN" kern="1200" dirty="0">
                          <a:solidFill>
                            <a:schemeClr val="dk1"/>
                          </a:solidFill>
                          <a:latin typeface="+mn-lt"/>
                          <a:ea typeface="+mn-ea"/>
                          <a:cs typeface="+mn-cs"/>
                        </a:rPr>
                        <a:t>BAC</a:t>
                      </a:r>
                      <a:r>
                        <a:rPr kumimoji="0" lang="zh-CN" altLang="en-US" kern="1200" dirty="0">
                          <a:solidFill>
                            <a:schemeClr val="dk1"/>
                          </a:solidFill>
                          <a:latin typeface="+mn-lt"/>
                          <a:ea typeface="+mn-ea"/>
                          <a:cs typeface="+mn-cs"/>
                        </a:rPr>
                        <a:t>／</a:t>
                      </a:r>
                      <a:r>
                        <a:rPr kumimoji="0" lang="en-US" altLang="zh-CN" kern="1200" dirty="0">
                          <a:solidFill>
                            <a:schemeClr val="dk1"/>
                          </a:solidFill>
                          <a:latin typeface="+mn-lt"/>
                          <a:ea typeface="+mn-ea"/>
                          <a:cs typeface="+mn-cs"/>
                        </a:rPr>
                        <a:t>CPI </a:t>
                      </a:r>
                    </a:p>
                    <a:p>
                      <a:pPr marL="0" algn="l" rtl="0" eaLnBrk="1" latinLnBrk="0" hangingPunct="1"/>
                      <a:r>
                        <a:rPr kumimoji="0" lang="zh-CN" altLang="en-US" kern="1200" dirty="0">
                          <a:solidFill>
                            <a:schemeClr val="dk1"/>
                          </a:solidFill>
                          <a:latin typeface="+mn-lt"/>
                          <a:ea typeface="+mn-ea"/>
                          <a:cs typeface="+mn-cs"/>
                        </a:rPr>
                        <a:t>②</a:t>
                      </a:r>
                      <a:endParaRPr kumimoji="0" lang="en-US" altLang="zh-CN" kern="1200" dirty="0">
                        <a:solidFill>
                          <a:schemeClr val="dk1"/>
                        </a:solidFill>
                        <a:latin typeface="+mn-lt"/>
                        <a:ea typeface="+mn-ea"/>
                        <a:cs typeface="+mn-cs"/>
                      </a:endParaRPr>
                    </a:p>
                    <a:p>
                      <a:pPr marL="0" algn="l" rtl="0" eaLnBrk="1" latinLnBrk="0" hangingPunct="1"/>
                      <a:r>
                        <a:rPr kumimoji="0" lang="en-US" altLang="zh-CN" kern="1200" dirty="0">
                          <a:solidFill>
                            <a:schemeClr val="dk1"/>
                          </a:solidFill>
                          <a:latin typeface="+mn-lt"/>
                          <a:ea typeface="+mn-ea"/>
                          <a:cs typeface="+mn-cs"/>
                        </a:rPr>
                        <a:t>AC</a:t>
                      </a:r>
                      <a:r>
                        <a:rPr kumimoji="0" lang="zh-CN" altLang="en-US" kern="1200" dirty="0">
                          <a:solidFill>
                            <a:schemeClr val="dk1"/>
                          </a:solidFill>
                          <a:latin typeface="+mn-lt"/>
                          <a:ea typeface="+mn-ea"/>
                          <a:cs typeface="+mn-cs"/>
                        </a:rPr>
                        <a:t>十</a:t>
                      </a:r>
                      <a:r>
                        <a:rPr kumimoji="0" lang="en-US" altLang="zh-CN" kern="1200" dirty="0">
                          <a:solidFill>
                            <a:schemeClr val="dk1"/>
                          </a:solidFill>
                          <a:latin typeface="+mn-lt"/>
                          <a:ea typeface="+mn-ea"/>
                          <a:cs typeface="+mn-cs"/>
                        </a:rPr>
                        <a:t>BAC—EV</a:t>
                      </a:r>
                    </a:p>
                    <a:p>
                      <a:pPr marL="0" algn="l" rtl="0" eaLnBrk="1" latinLnBrk="0" hangingPunct="1"/>
                      <a:r>
                        <a:rPr kumimoji="0" lang="zh-CN" altLang="en-US" kern="1200" dirty="0">
                          <a:solidFill>
                            <a:schemeClr val="dk1"/>
                          </a:solidFill>
                          <a:latin typeface="+mn-lt"/>
                          <a:ea typeface="+mn-ea"/>
                          <a:cs typeface="+mn-cs"/>
                        </a:rPr>
                        <a:t>③</a:t>
                      </a:r>
                    </a:p>
                    <a:p>
                      <a:r>
                        <a:rPr lang="en-US" altLang="zh-CN" dirty="0"/>
                        <a:t>AC</a:t>
                      </a:r>
                      <a:r>
                        <a:rPr lang="zh-CN" altLang="en-US" dirty="0"/>
                        <a:t>十</a:t>
                      </a:r>
                      <a:r>
                        <a:rPr lang="en-US" altLang="zh-CN" dirty="0"/>
                        <a:t>ETC </a:t>
                      </a:r>
                      <a:endParaRPr lang="zh-CN" altLang="en-US" dirty="0"/>
                    </a:p>
                  </a:txBody>
                  <a:tcPr/>
                </a:tc>
                <a:extLst>
                  <a:ext uri="{0D108BD9-81ED-4DB2-BD59-A6C34878D82A}">
                    <a16:rowId xmlns:a16="http://schemas.microsoft.com/office/drawing/2014/main" val="3597129905"/>
                  </a:ext>
                </a:extLst>
              </a:tr>
              <a:tr h="568317">
                <a:tc>
                  <a:txBody>
                    <a:bodyPr/>
                    <a:lstStyle/>
                    <a:p>
                      <a:r>
                        <a:rPr lang="zh-CN" altLang="en-US" dirty="0"/>
                        <a:t>完工尚需估计</a:t>
                      </a:r>
                    </a:p>
                  </a:txBody>
                  <a:tcPr/>
                </a:tc>
                <a:tc>
                  <a:txBody>
                    <a:bodyPr/>
                    <a:lstStyle/>
                    <a:p>
                      <a:r>
                        <a:rPr lang="en-US" altLang="zh-CN" dirty="0"/>
                        <a:t>ETC</a:t>
                      </a:r>
                      <a:endParaRPr lang="zh-CN" altLang="en-US" dirty="0"/>
                    </a:p>
                  </a:txBody>
                  <a:tcPr/>
                </a:tc>
                <a:tc>
                  <a:txBody>
                    <a:bodyPr/>
                    <a:lstStyle/>
                    <a:p>
                      <a:r>
                        <a:rPr lang="en-US" altLang="zh-CN" dirty="0"/>
                        <a:t>ETC</a:t>
                      </a:r>
                      <a:r>
                        <a:rPr lang="zh-CN" altLang="en-US" dirty="0"/>
                        <a:t>（</a:t>
                      </a:r>
                      <a:r>
                        <a:rPr lang="en-US" altLang="zh-CN" dirty="0"/>
                        <a:t>estimate to completion</a:t>
                      </a:r>
                      <a:r>
                        <a:rPr lang="zh-CN" altLang="en-US" dirty="0"/>
                        <a:t>）是全面重新估算项目剩余工作的成本。</a:t>
                      </a:r>
                    </a:p>
                    <a:p>
                      <a:endParaRPr lang="zh-CN" altLang="en-US" dirty="0"/>
                    </a:p>
                  </a:txBody>
                  <a:tcPr/>
                </a:tc>
                <a:tc>
                  <a:txBody>
                    <a:bodyPr/>
                    <a:lstStyle/>
                    <a:p>
                      <a:r>
                        <a:rPr lang="en-US" altLang="zh-CN" dirty="0"/>
                        <a:t>EAC-AC</a:t>
                      </a:r>
                      <a:endParaRPr lang="zh-CN" altLang="en-US" dirty="0"/>
                    </a:p>
                  </a:txBody>
                  <a:tcPr/>
                </a:tc>
                <a:extLst>
                  <a:ext uri="{0D108BD9-81ED-4DB2-BD59-A6C34878D82A}">
                    <a16:rowId xmlns:a16="http://schemas.microsoft.com/office/drawing/2014/main" val="2821802270"/>
                  </a:ext>
                </a:extLst>
              </a:tr>
            </a:tbl>
          </a:graphicData>
        </a:graphic>
      </p:graphicFrame>
    </p:spTree>
    <p:extLst>
      <p:ext uri="{BB962C8B-B14F-4D97-AF65-F5344CB8AC3E}">
        <p14:creationId xmlns:p14="http://schemas.microsoft.com/office/powerpoint/2010/main" val="461482003"/>
      </p:ext>
    </p:extLst>
  </p:cSld>
  <p:clrMapOvr>
    <a:masterClrMapping/>
  </p:clrMapOvr>
  <p:transition spd="med">
    <p:rand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4"/>
          <p:cNvSpPr>
            <a:spLocks noGrp="1" noChangeArrowheads="1"/>
          </p:cNvSpPr>
          <p:nvPr>
            <p:ph type="body" idx="4294967295"/>
          </p:nvPr>
        </p:nvSpPr>
        <p:spPr>
          <a:xfrm>
            <a:off x="323850" y="1557338"/>
            <a:ext cx="8820150" cy="4679950"/>
          </a:xfrm>
        </p:spPr>
        <p:txBody>
          <a:bodyPr/>
          <a:lstStyle/>
          <a:p>
            <a:pPr>
              <a:buFontTx/>
              <a:buNone/>
            </a:pPr>
            <a:r>
              <a:rPr lang="zh-CN" altLang="en-US" sz="2800" dirty="0">
                <a:latin typeface="楷体_GB2312" pitchFamily="49" charset="-122"/>
                <a:ea typeface="楷体_GB2312" pitchFamily="49" charset="-122"/>
              </a:rPr>
              <a:t>例：某项目对前</a:t>
            </a:r>
            <a:r>
              <a:rPr lang="en-US" altLang="zh-CN" sz="2800" dirty="0">
                <a:latin typeface="楷体_GB2312" pitchFamily="49" charset="-122"/>
                <a:ea typeface="楷体_GB2312" pitchFamily="49" charset="-122"/>
              </a:rPr>
              <a:t>10</a:t>
            </a:r>
            <a:r>
              <a:rPr lang="zh-CN" altLang="en-US" sz="2800" dirty="0">
                <a:latin typeface="楷体_GB2312" pitchFamily="49" charset="-122"/>
                <a:ea typeface="楷体_GB2312" pitchFamily="49" charset="-122"/>
              </a:rPr>
              <a:t>月的工作进行统计。项目的全部预算费用为</a:t>
            </a:r>
            <a:r>
              <a:rPr lang="en-US" altLang="zh-CN" sz="2800" dirty="0">
                <a:latin typeface="楷体_GB2312" pitchFamily="49" charset="-122"/>
                <a:ea typeface="楷体_GB2312" pitchFamily="49" charset="-122"/>
              </a:rPr>
              <a:t>8000</a:t>
            </a:r>
            <a:r>
              <a:rPr lang="zh-CN" altLang="en-US" sz="2800" dirty="0">
                <a:latin typeface="楷体_GB2312" pitchFamily="49" charset="-122"/>
                <a:ea typeface="楷体_GB2312" pitchFamily="49" charset="-122"/>
              </a:rPr>
              <a:t>元。有关情况见下表。</a:t>
            </a:r>
          </a:p>
          <a:p>
            <a:pPr>
              <a:buFontTx/>
              <a:buNone/>
            </a:pPr>
            <a:r>
              <a:rPr lang="zh-CN" altLang="en-US" sz="2800" dirty="0">
                <a:latin typeface="楷体_GB2312" pitchFamily="49" charset="-122"/>
                <a:ea typeface="楷体_GB2312" pitchFamily="49" charset="-122"/>
              </a:rPr>
              <a:t>要求：</a:t>
            </a:r>
          </a:p>
          <a:p>
            <a:pPr>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）求出</a:t>
            </a:r>
            <a:r>
              <a:rPr lang="en-US" altLang="zh-CN" sz="2800" dirty="0">
                <a:latin typeface="楷体_GB2312" pitchFamily="49" charset="-122"/>
                <a:ea typeface="楷体_GB2312" pitchFamily="49" charset="-122"/>
              </a:rPr>
              <a:t>10</a:t>
            </a:r>
            <a:r>
              <a:rPr lang="zh-CN" altLang="en-US" sz="2800" dirty="0">
                <a:latin typeface="楷体_GB2312" pitchFamily="49" charset="-122"/>
                <a:ea typeface="楷体_GB2312" pitchFamily="49" charset="-122"/>
              </a:rPr>
              <a:t>月末每项工作的</a:t>
            </a:r>
            <a:r>
              <a:rPr lang="en-US" altLang="zh-CN" sz="2800" dirty="0">
                <a:latin typeface="楷体_GB2312" pitchFamily="49" charset="-122"/>
                <a:ea typeface="楷体_GB2312" pitchFamily="49" charset="-122"/>
              </a:rPr>
              <a:t>BCWP</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EV</a:t>
            </a:r>
            <a:r>
              <a:rPr lang="zh-CN" altLang="en-US" sz="2800" dirty="0">
                <a:latin typeface="楷体_GB2312" pitchFamily="49" charset="-122"/>
                <a:ea typeface="楷体_GB2312" pitchFamily="49" charset="-122"/>
              </a:rPr>
              <a:t>）及整个项目的</a:t>
            </a:r>
            <a:r>
              <a:rPr lang="en-US" altLang="zh-CN" sz="2800" dirty="0">
                <a:latin typeface="楷体_GB2312" pitchFamily="49" charset="-122"/>
                <a:ea typeface="楷体_GB2312" pitchFamily="49" charset="-122"/>
              </a:rPr>
              <a:t>BCWP</a:t>
            </a:r>
            <a:r>
              <a:rPr lang="zh-CN" altLang="en-US" sz="2800" dirty="0">
                <a:latin typeface="楷体_GB2312" pitchFamily="49" charset="-122"/>
                <a:ea typeface="楷体_GB2312" pitchFamily="49" charset="-122"/>
              </a:rPr>
              <a:t>。</a:t>
            </a:r>
          </a:p>
          <a:p>
            <a:pPr>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）计算</a:t>
            </a:r>
            <a:r>
              <a:rPr lang="en-US" altLang="zh-CN" sz="2800" dirty="0">
                <a:latin typeface="楷体_GB2312" pitchFamily="49" charset="-122"/>
                <a:ea typeface="楷体_GB2312" pitchFamily="49" charset="-122"/>
              </a:rPr>
              <a:t>10</a:t>
            </a:r>
            <a:r>
              <a:rPr lang="zh-CN" altLang="en-US" sz="2800" dirty="0">
                <a:latin typeface="楷体_GB2312" pitchFamily="49" charset="-122"/>
                <a:ea typeface="楷体_GB2312" pitchFamily="49" charset="-122"/>
              </a:rPr>
              <a:t>月末整个项目的</a:t>
            </a:r>
            <a:r>
              <a:rPr lang="en-US" altLang="zh-CN" sz="2800" dirty="0">
                <a:latin typeface="楷体_GB2312" pitchFamily="49" charset="-122"/>
                <a:ea typeface="楷体_GB2312" pitchFamily="49" charset="-122"/>
              </a:rPr>
              <a:t>ACWP</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AC</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,BCWS</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PV</a:t>
            </a:r>
            <a:r>
              <a:rPr lang="zh-CN" altLang="en-US" sz="2800" dirty="0">
                <a:latin typeface="楷体_GB2312" pitchFamily="49" charset="-122"/>
                <a:ea typeface="楷体_GB2312" pitchFamily="49" charset="-122"/>
              </a:rPr>
              <a:t>）。</a:t>
            </a:r>
          </a:p>
          <a:p>
            <a:pPr>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）计算</a:t>
            </a:r>
            <a:r>
              <a:rPr lang="en-US" altLang="zh-CN" sz="2800" dirty="0">
                <a:latin typeface="楷体_GB2312" pitchFamily="49" charset="-122"/>
                <a:ea typeface="楷体_GB2312" pitchFamily="49" charset="-122"/>
              </a:rPr>
              <a:t>10</a:t>
            </a:r>
            <a:r>
              <a:rPr lang="zh-CN" altLang="en-US" sz="2800" dirty="0">
                <a:latin typeface="楷体_GB2312" pitchFamily="49" charset="-122"/>
                <a:ea typeface="楷体_GB2312" pitchFamily="49" charset="-122"/>
              </a:rPr>
              <a:t>月末的</a:t>
            </a:r>
            <a:r>
              <a:rPr lang="en-US" altLang="zh-CN" sz="2800" dirty="0">
                <a:latin typeface="楷体_GB2312" pitchFamily="49" charset="-122"/>
                <a:ea typeface="楷体_GB2312" pitchFamily="49" charset="-122"/>
              </a:rPr>
              <a:t>CV,SV</a:t>
            </a:r>
            <a:r>
              <a:rPr lang="zh-CN" altLang="en-US" sz="2800" dirty="0">
                <a:latin typeface="楷体_GB2312" pitchFamily="49" charset="-122"/>
                <a:ea typeface="楷体_GB2312" pitchFamily="49" charset="-122"/>
              </a:rPr>
              <a:t>并进行分析。</a:t>
            </a:r>
          </a:p>
          <a:p>
            <a:pPr>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4</a:t>
            </a:r>
            <a:r>
              <a:rPr lang="zh-CN" altLang="en-US" sz="2800" dirty="0">
                <a:latin typeface="楷体_GB2312" pitchFamily="49" charset="-122"/>
                <a:ea typeface="楷体_GB2312" pitchFamily="49" charset="-122"/>
              </a:rPr>
              <a:t>）计算</a:t>
            </a:r>
            <a:r>
              <a:rPr lang="en-US" altLang="zh-CN" sz="2800" dirty="0">
                <a:latin typeface="楷体_GB2312" pitchFamily="49" charset="-122"/>
                <a:ea typeface="楷体_GB2312" pitchFamily="49" charset="-122"/>
              </a:rPr>
              <a:t>10</a:t>
            </a:r>
            <a:r>
              <a:rPr lang="zh-CN" altLang="en-US" sz="2800" dirty="0">
                <a:latin typeface="楷体_GB2312" pitchFamily="49" charset="-122"/>
                <a:ea typeface="楷体_GB2312" pitchFamily="49" charset="-122"/>
              </a:rPr>
              <a:t>月末的</a:t>
            </a:r>
            <a:r>
              <a:rPr lang="en-US" altLang="zh-CN" sz="2800" dirty="0">
                <a:latin typeface="楷体_GB2312" pitchFamily="49" charset="-122"/>
                <a:ea typeface="楷体_GB2312" pitchFamily="49" charset="-122"/>
              </a:rPr>
              <a:t>CPI,SPI</a:t>
            </a:r>
            <a:r>
              <a:rPr lang="zh-CN" altLang="en-US" sz="2800" dirty="0">
                <a:latin typeface="楷体_GB2312" pitchFamily="49" charset="-122"/>
                <a:ea typeface="楷体_GB2312" pitchFamily="49" charset="-122"/>
              </a:rPr>
              <a:t>并进行分析。</a:t>
            </a:r>
          </a:p>
          <a:p>
            <a:pPr>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5</a:t>
            </a:r>
            <a:r>
              <a:rPr lang="zh-CN" altLang="en-US" sz="2800" dirty="0">
                <a:latin typeface="楷体_GB2312" pitchFamily="49" charset="-122"/>
                <a:ea typeface="楷体_GB2312" pitchFamily="49" charset="-122"/>
              </a:rPr>
              <a:t>）项目按目前状况发展，预估</a:t>
            </a:r>
            <a:r>
              <a:rPr lang="en-US" altLang="zh-CN" sz="2800" dirty="0">
                <a:latin typeface="楷体_GB2312" pitchFamily="49" charset="-122"/>
                <a:ea typeface="楷体_GB2312" pitchFamily="49" charset="-122"/>
              </a:rPr>
              <a:t>EAC</a:t>
            </a:r>
            <a:r>
              <a:rPr lang="zh-CN" altLang="en-US" sz="2800" dirty="0">
                <a:latin typeface="楷体_GB2312" pitchFamily="49" charset="-122"/>
                <a:ea typeface="楷体_GB2312" pitchFamily="49" charset="-122"/>
              </a:rPr>
              <a:t>。</a:t>
            </a:r>
          </a:p>
        </p:txBody>
      </p:sp>
    </p:spTree>
    <p:extLst>
      <p:ext uri="{BB962C8B-B14F-4D97-AF65-F5344CB8AC3E}">
        <p14:creationId xmlns:p14="http://schemas.microsoft.com/office/powerpoint/2010/main" val="2020847501"/>
      </p:ext>
    </p:extLst>
  </p:cSld>
  <p:clrMapOvr>
    <a:masterClrMapping/>
  </p:clrMapOvr>
  <p:transition spd="med">
    <p:rand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772" name="Group 372"/>
          <p:cNvGraphicFramePr>
            <a:graphicFrameLocks noGrp="1"/>
          </p:cNvGraphicFramePr>
          <p:nvPr>
            <p:ph idx="4294967295"/>
            <p:extLst>
              <p:ext uri="{D42A27DB-BD31-4B8C-83A1-F6EECF244321}">
                <p14:modId xmlns:p14="http://schemas.microsoft.com/office/powerpoint/2010/main" val="3504117033"/>
              </p:ext>
            </p:extLst>
          </p:nvPr>
        </p:nvGraphicFramePr>
        <p:xfrm>
          <a:off x="0" y="1484313"/>
          <a:ext cx="7988300" cy="4667885"/>
        </p:xfrm>
        <a:graphic>
          <a:graphicData uri="http://schemas.openxmlformats.org/drawingml/2006/table">
            <a:tbl>
              <a:tblPr/>
              <a:tblGrid>
                <a:gridCol w="719137">
                  <a:extLst>
                    <a:ext uri="{9D8B030D-6E8A-4147-A177-3AD203B41FA5}">
                      <a16:colId xmlns:a16="http://schemas.microsoft.com/office/drawing/2014/main" val="20000"/>
                    </a:ext>
                  </a:extLst>
                </a:gridCol>
                <a:gridCol w="1970088">
                  <a:extLst>
                    <a:ext uri="{9D8B030D-6E8A-4147-A177-3AD203B41FA5}">
                      <a16:colId xmlns:a16="http://schemas.microsoft.com/office/drawing/2014/main" val="20001"/>
                    </a:ext>
                  </a:extLst>
                </a:gridCol>
                <a:gridCol w="1774825">
                  <a:extLst>
                    <a:ext uri="{9D8B030D-6E8A-4147-A177-3AD203B41FA5}">
                      <a16:colId xmlns:a16="http://schemas.microsoft.com/office/drawing/2014/main" val="20002"/>
                    </a:ext>
                  </a:extLst>
                </a:gridCol>
                <a:gridCol w="1871662">
                  <a:extLst>
                    <a:ext uri="{9D8B030D-6E8A-4147-A177-3AD203B41FA5}">
                      <a16:colId xmlns:a16="http://schemas.microsoft.com/office/drawing/2014/main" val="20003"/>
                    </a:ext>
                  </a:extLst>
                </a:gridCol>
                <a:gridCol w="1652588">
                  <a:extLst>
                    <a:ext uri="{9D8B030D-6E8A-4147-A177-3AD203B41FA5}">
                      <a16:colId xmlns:a16="http://schemas.microsoft.com/office/drawing/2014/main" val="20004"/>
                    </a:ext>
                  </a:extLst>
                </a:gridCol>
              </a:tblGrid>
              <a:tr h="701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charset="-122"/>
                          <a:ea typeface="宋体" charset="-122"/>
                          <a:cs typeface="Times New Roman" pitchFamily="18" charset="0"/>
                        </a:rPr>
                        <a:t>工作</a:t>
                      </a:r>
                      <a:endParaRPr kumimoji="0" lang="zh-CN" altLang="en-US"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宋体" charset="-122"/>
                          <a:ea typeface="宋体" charset="-122"/>
                          <a:cs typeface="Times New Roman" pitchFamily="18" charset="0"/>
                        </a:rPr>
                        <a:t>计划完成工作</a:t>
                      </a:r>
                      <a:endPar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宋体" charset="-122"/>
                          <a:ea typeface="宋体" charset="-122"/>
                          <a:cs typeface="Times New Roman" pitchFamily="18" charset="0"/>
                        </a:rPr>
                        <a:t>预算费用</a:t>
                      </a:r>
                      <a:r>
                        <a:rPr kumimoji="0" lang="en-US" altLang="zh-CN" sz="1800" b="1" i="0" u="none" strike="noStrike" cap="none" normalizeH="0" baseline="0" dirty="0">
                          <a:ln>
                            <a:noFill/>
                          </a:ln>
                          <a:solidFill>
                            <a:schemeClr val="tx1"/>
                          </a:solidFill>
                          <a:effectLst/>
                          <a:latin typeface="宋体" charset="-122"/>
                          <a:ea typeface="宋体" charset="-122"/>
                          <a:cs typeface="Times New Roman" pitchFamily="18" charset="0"/>
                        </a:rPr>
                        <a:t>P</a:t>
                      </a:r>
                      <a:r>
                        <a:rPr kumimoji="0" lang="zh-CN" altLang="en-US" sz="1800" b="1" i="0" u="none" strike="noStrike" cap="none" normalizeH="0" baseline="0" dirty="0">
                          <a:ln>
                            <a:noFill/>
                          </a:ln>
                          <a:solidFill>
                            <a:schemeClr val="tx1"/>
                          </a:solidFill>
                          <a:effectLst/>
                          <a:latin typeface="宋体" charset="-122"/>
                          <a:ea typeface="宋体" charset="-122"/>
                          <a:cs typeface="Times New Roman" pitchFamily="18" charset="0"/>
                        </a:rPr>
                        <a:t>（元）</a:t>
                      </a:r>
                      <a:endParaRPr kumimoji="0" lang="zh-CN" altLang="en-US" sz="18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charset="-122"/>
                          <a:ea typeface="宋体" charset="-122"/>
                          <a:cs typeface="Times New Roman" pitchFamily="18" charset="0"/>
                        </a:rPr>
                        <a:t>已完成工作量</a:t>
                      </a: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S</a:t>
                      </a:r>
                      <a:r>
                        <a:rPr kumimoji="0" lang="zh-CN" altLang="en-US" sz="2000" b="1" i="0" u="none" strike="noStrike" cap="none" normalizeH="0" baseline="0" dirty="0">
                          <a:ln>
                            <a:noFill/>
                          </a:ln>
                          <a:solidFill>
                            <a:schemeClr val="tx1"/>
                          </a:solidFill>
                          <a:effectLst/>
                          <a:latin typeface="宋体" charset="-122"/>
                          <a:ea typeface="宋体" charset="-122"/>
                          <a:cs typeface="Times New Roman" pitchFamily="18" charset="0"/>
                        </a:rPr>
                        <a:t>（％）</a:t>
                      </a:r>
                      <a:endParaRPr kumimoji="0" lang="zh-CN" altLang="en-US"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charset="-122"/>
                          <a:ea typeface="宋体" charset="-122"/>
                          <a:cs typeface="Times New Roman" pitchFamily="18" charset="0"/>
                        </a:rPr>
                        <a:t>实际发生费用</a:t>
                      </a:r>
                      <a:endParaRPr kumimoji="0" lang="zh-CN" altLang="en-US"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A</a:t>
                      </a:r>
                      <a:r>
                        <a:rPr kumimoji="0" lang="zh-CN" altLang="en-US" sz="2000" b="1" i="0" u="none" strike="noStrike" cap="none" normalizeH="0" baseline="0" dirty="0">
                          <a:ln>
                            <a:noFill/>
                          </a:ln>
                          <a:solidFill>
                            <a:schemeClr val="tx1"/>
                          </a:solidFill>
                          <a:effectLst/>
                          <a:latin typeface="宋体" charset="-122"/>
                          <a:ea typeface="宋体" charset="-122"/>
                          <a:cs typeface="Times New Roman" pitchFamily="18" charset="0"/>
                        </a:rPr>
                        <a:t>（元）</a:t>
                      </a:r>
                      <a:endParaRPr kumimoji="0" lang="zh-CN" altLang="en-US"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宋体" charset="-122"/>
                          <a:ea typeface="宋体" charset="-122"/>
                          <a:cs typeface="Times New Roman" pitchFamily="18" charset="0"/>
                        </a:rPr>
                        <a:t>挣  值</a:t>
                      </a:r>
                      <a:endParaRPr kumimoji="0" lang="zh-CN" altLang="en-US"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EV</a:t>
                      </a:r>
                      <a:r>
                        <a:rPr kumimoji="0" lang="zh-CN" altLang="en-US" sz="2000" b="1" i="0" u="none" strike="noStrike" cap="none" normalizeH="0" baseline="0" dirty="0">
                          <a:ln>
                            <a:noFill/>
                          </a:ln>
                          <a:solidFill>
                            <a:schemeClr val="tx1"/>
                          </a:solidFill>
                          <a:effectLst/>
                          <a:latin typeface="宋体" charset="-122"/>
                          <a:ea typeface="宋体" charset="-122"/>
                          <a:cs typeface="Times New Roman" pitchFamily="18" charset="0"/>
                        </a:rPr>
                        <a:t>（元）</a:t>
                      </a:r>
                      <a:endParaRPr kumimoji="0" lang="zh-CN" altLang="en-US"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A</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200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100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200</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B</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400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100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380</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C</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600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60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350</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D</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500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80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390</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E</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500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100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470</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6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F</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400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100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390</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G</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1000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60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560</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6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H</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300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50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150</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I</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440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宋体" charset="-122"/>
                          <a:ea typeface="宋体" charset="-122"/>
                          <a:cs typeface="Times New Roman" pitchFamily="18" charset="0"/>
                        </a:rPr>
                        <a:t>50</a:t>
                      </a:r>
                      <a:endParaRPr kumimoji="0"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宋体" charset="-122"/>
                          <a:ea typeface="宋体" charset="-122"/>
                          <a:cs typeface="Times New Roman" pitchFamily="18" charset="0"/>
                        </a:rPr>
                        <a:t>200</a:t>
                      </a:r>
                      <a:endParaRPr kumimoji="0"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宋体" charset="-122"/>
                          <a:ea typeface="宋体" charset="-122"/>
                          <a:cs typeface="Times New Roman" pitchFamily="18" charset="0"/>
                        </a:rPr>
                        <a:t>合计</a:t>
                      </a:r>
                      <a:endParaRPr kumimoji="0" lang="zh-CN" altLang="en-US" sz="2000" b="1" i="0" u="none" strike="noStrike" cap="none" normalizeH="0" baseline="0">
                        <a:ln>
                          <a:noFill/>
                        </a:ln>
                        <a:solidFill>
                          <a:schemeClr val="tx1"/>
                        </a:solidFill>
                        <a:effectLst/>
                        <a:latin typeface="Times New Roman" pitchFamily="18" charset="0"/>
                        <a:ea typeface="宋体"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a typeface="楷体_GB2312" pitchFamily="49"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772835898"/>
      </p:ext>
    </p:extLst>
  </p:cSld>
  <p:clrMapOvr>
    <a:masterClrMapping/>
  </p:clrMapOvr>
  <p:transition spd="med">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nSpc>
                <a:spcPct val="80000"/>
              </a:lnSpc>
            </a:pPr>
            <a:r>
              <a:rPr lang="zh-CN" altLang="en-US" sz="1500">
                <a:solidFill>
                  <a:srgbClr val="000000"/>
                </a:solidFill>
                <a:latin typeface="华文楷体" pitchFamily="2" charset="-122"/>
                <a:ea typeface="华文楷体" pitchFamily="2" charset="-122"/>
              </a:rPr>
              <a:t>清华大学出版社</a:t>
            </a:r>
          </a:p>
        </p:txBody>
      </p:sp>
      <p:sp>
        <p:nvSpPr>
          <p:cNvPr id="1536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a:defRPr>
                <a:solidFill>
                  <a:schemeClr val="tx1"/>
                </a:solidFill>
                <a:latin typeface="Times New Roman" pitchFamily="18" charset="0"/>
                <a:ea typeface="宋体" pitchFamily="2" charset="-122"/>
              </a:defRPr>
            </a:lvl2pPr>
            <a:lvl3pPr>
              <a:defRPr>
                <a:solidFill>
                  <a:schemeClr val="tx1"/>
                </a:solidFill>
                <a:latin typeface="Times New Roman" pitchFamily="18" charset="0"/>
                <a:ea typeface="宋体" pitchFamily="2" charset="-122"/>
              </a:defRPr>
            </a:lvl3pPr>
            <a:lvl4pPr>
              <a:defRPr>
                <a:solidFill>
                  <a:schemeClr val="tx1"/>
                </a:solidFill>
                <a:latin typeface="Times New Roman" pitchFamily="18" charset="0"/>
                <a:ea typeface="宋体" pitchFamily="2" charset="-122"/>
              </a:defRPr>
            </a:lvl4pPr>
            <a:lvl5pPr>
              <a:defRPr>
                <a:solidFill>
                  <a:schemeClr val="tx1"/>
                </a:solidFill>
                <a:latin typeface="Times New Roman" pitchFamily="18" charset="0"/>
                <a:ea typeface="宋体" pitchFamily="2" charset="-122"/>
              </a:defRPr>
            </a:lvl5pPr>
            <a:lvl6pPr fontAlgn="base">
              <a:spcBef>
                <a:spcPct val="0"/>
              </a:spcBef>
              <a:spcAft>
                <a:spcPct val="0"/>
              </a:spcAft>
              <a:buFont typeface="Arial" pitchFamily="34" charset="0"/>
              <a:defRPr>
                <a:solidFill>
                  <a:schemeClr val="tx1"/>
                </a:solidFill>
                <a:latin typeface="Times New Roman" pitchFamily="18" charset="0"/>
                <a:ea typeface="宋体" pitchFamily="2" charset="-122"/>
              </a:defRPr>
            </a:lvl6pPr>
            <a:lvl7pPr fontAlgn="base">
              <a:spcBef>
                <a:spcPct val="0"/>
              </a:spcBef>
              <a:spcAft>
                <a:spcPct val="0"/>
              </a:spcAft>
              <a:buFont typeface="Arial" pitchFamily="34" charset="0"/>
              <a:defRPr>
                <a:solidFill>
                  <a:schemeClr val="tx1"/>
                </a:solidFill>
                <a:latin typeface="Times New Roman" pitchFamily="18" charset="0"/>
                <a:ea typeface="宋体" pitchFamily="2" charset="-122"/>
              </a:defRPr>
            </a:lvl7pPr>
            <a:lvl8pPr fontAlgn="base">
              <a:spcBef>
                <a:spcPct val="0"/>
              </a:spcBef>
              <a:spcAft>
                <a:spcPct val="0"/>
              </a:spcAft>
              <a:buFont typeface="Arial" pitchFamily="34" charset="0"/>
              <a:defRPr>
                <a:solidFill>
                  <a:schemeClr val="tx1"/>
                </a:solidFill>
                <a:latin typeface="Times New Roman" pitchFamily="18" charset="0"/>
                <a:ea typeface="宋体" pitchFamily="2" charset="-122"/>
              </a:defRPr>
            </a:lvl8pPr>
            <a:lvl9pPr fontAlgn="base">
              <a:spcBef>
                <a:spcPct val="0"/>
              </a:spcBef>
              <a:spcAft>
                <a:spcPct val="0"/>
              </a:spcAft>
              <a:buFont typeface="Arial" pitchFamily="34" charset="0"/>
              <a:defRPr>
                <a:solidFill>
                  <a:schemeClr val="tx1"/>
                </a:solidFill>
                <a:latin typeface="Times New Roman" pitchFamily="18" charset="0"/>
                <a:ea typeface="宋体" pitchFamily="2" charset="-122"/>
              </a:defRPr>
            </a:lvl9pPr>
          </a:lstStyle>
          <a:p>
            <a:pPr>
              <a:lnSpc>
                <a:spcPct val="80000"/>
              </a:lnSpc>
            </a:pPr>
            <a:fld id="{07BC7123-62B3-4276-A48D-5A0F435FE2F2}" type="slidenum">
              <a:rPr altLang="en-US" sz="1500">
                <a:solidFill>
                  <a:srgbClr val="000000"/>
                </a:solidFill>
                <a:latin typeface="华文楷体" pitchFamily="2" charset="-122"/>
                <a:ea typeface="华文楷体" pitchFamily="2" charset="-122"/>
              </a:rPr>
              <a:pPr>
                <a:lnSpc>
                  <a:spcPct val="80000"/>
                </a:lnSpc>
              </a:pPr>
              <a:t>9</a:t>
            </a:fld>
            <a:endParaRPr lang="zh-CN" altLang="en-US" sz="1500">
              <a:solidFill>
                <a:srgbClr val="000000"/>
              </a:solidFill>
              <a:latin typeface="华文楷体" pitchFamily="2" charset="-122"/>
              <a:ea typeface="华文楷体" pitchFamily="2" charset="-122"/>
            </a:endParaRPr>
          </a:p>
        </p:txBody>
      </p:sp>
      <p:sp>
        <p:nvSpPr>
          <p:cNvPr id="15364" name="标题 3"/>
          <p:cNvSpPr>
            <a:spLocks noGrp="1" noChangeArrowheads="1"/>
          </p:cNvSpPr>
          <p:nvPr>
            <p:ph type="title"/>
          </p:nvPr>
        </p:nvSpPr>
        <p:spPr>
          <a:xfrm>
            <a:off x="4267201" y="1397000"/>
            <a:ext cx="4360863" cy="4497917"/>
          </a:xfrm>
        </p:spPr>
        <p:txBody>
          <a:bodyPr/>
          <a:lstStyle/>
          <a:p>
            <a:r>
              <a:rPr sz="4000"/>
              <a:t>第一节</a:t>
            </a:r>
            <a:br>
              <a:rPr altLang="zh-CN" sz="4000"/>
            </a:br>
            <a:br>
              <a:rPr altLang="zh-CN" sz="4000"/>
            </a:br>
            <a:r>
              <a:rPr altLang="zh-CN" sz="4000"/>
              <a:t>概  述</a:t>
            </a:r>
            <a:br>
              <a:rPr altLang="zh-CN" sz="4000"/>
            </a:br>
            <a:endParaRPr sz="4000"/>
          </a:p>
        </p:txBody>
      </p:sp>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22" name="Rectangle 3"/>
              <p:cNvSpPr>
                <a:spLocks noGrp="1" noChangeArrowheads="1"/>
              </p:cNvSpPr>
              <p:nvPr>
                <p:ph type="body" idx="4294967295"/>
              </p:nvPr>
            </p:nvSpPr>
            <p:spPr>
              <a:xfrm>
                <a:off x="228714" y="1309688"/>
                <a:ext cx="8353425" cy="5548312"/>
              </a:xfrm>
            </p:spPr>
            <p:txBody>
              <a:bodyPr/>
              <a:lstStyle/>
              <a:p>
                <a:pPr>
                  <a:buFontTx/>
                  <a:buNone/>
                </a:pPr>
                <a:r>
                  <a:rPr lang="zh-CN" altLang="en-US" sz="2800" dirty="0">
                    <a:latin typeface="楷体_GB2312" pitchFamily="49" charset="-122"/>
                    <a:ea typeface="楷体_GB2312" pitchFamily="49" charset="-122"/>
                  </a:rPr>
                  <a:t>              解：</a:t>
                </a:r>
              </a:p>
              <a:p>
                <a:pPr>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BCWP </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EV</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a:t>
                </a:r>
                <a14:m>
                  <m:oMath xmlns:m="http://schemas.openxmlformats.org/officeDocument/2006/math">
                    <m:nary>
                      <m:naryPr>
                        <m:chr m:val="∑"/>
                        <m:ctrlPr>
                          <a:rPr lang="zh-CN" altLang="en-US" sz="2800" i="1" smtClean="0">
                            <a:latin typeface="Cambria Math" panose="02040503050406030204" pitchFamily="18" charset="0"/>
                            <a:ea typeface="楷体_GB2312" pitchFamily="49" charset="-122"/>
                          </a:rPr>
                        </m:ctrlPr>
                      </m:naryPr>
                      <m:sub>
                        <m:r>
                          <m:rPr>
                            <m:brk m:alnAt="23"/>
                          </m:rPr>
                          <a:rPr lang="en-US" altLang="zh-CN" sz="2800" b="0" i="1" smtClean="0">
                            <a:latin typeface="Cambria Math" panose="02040503050406030204" pitchFamily="18" charset="0"/>
                            <a:ea typeface="楷体_GB2312" pitchFamily="49" charset="-122"/>
                          </a:rPr>
                          <m:t>𝐴</m:t>
                        </m:r>
                      </m:sub>
                      <m:sup>
                        <m:r>
                          <a:rPr lang="en-US" altLang="zh-CN" sz="2800" b="0" i="1" smtClean="0">
                            <a:latin typeface="Cambria Math" panose="02040503050406030204" pitchFamily="18" charset="0"/>
                            <a:ea typeface="楷体_GB2312" pitchFamily="49" charset="-122"/>
                          </a:rPr>
                          <m:t>𝐼</m:t>
                        </m:r>
                      </m:sup>
                      <m:e>
                        <m:r>
                          <a:rPr lang="en-US" altLang="zh-CN" sz="2800" b="0" i="1" smtClean="0">
                            <a:latin typeface="Cambria Math" panose="02040503050406030204" pitchFamily="18" charset="0"/>
                            <a:ea typeface="楷体_GB2312" pitchFamily="49" charset="-122"/>
                          </a:rPr>
                          <m:t>(</m:t>
                        </m:r>
                        <m:r>
                          <a:rPr lang="en-US" altLang="zh-CN" sz="2800" b="0" i="1" smtClean="0">
                            <a:latin typeface="Cambria Math" panose="02040503050406030204" pitchFamily="18" charset="0"/>
                            <a:ea typeface="楷体_GB2312" pitchFamily="49" charset="-122"/>
                          </a:rPr>
                          <m:t>𝑃</m:t>
                        </m:r>
                        <m:r>
                          <a:rPr lang="en-US" altLang="zh-CN" sz="2800" b="0" i="1" smtClean="0">
                            <a:latin typeface="Cambria Math" panose="02040503050406030204" pitchFamily="18" charset="0"/>
                            <a:ea typeface="楷体_GB2312" pitchFamily="49" charset="-122"/>
                          </a:rPr>
                          <m:t>∗</m:t>
                        </m:r>
                        <m:r>
                          <a:rPr lang="en-US" altLang="zh-CN" sz="2800" b="0" i="1" smtClean="0">
                            <a:latin typeface="Cambria Math" panose="02040503050406030204" pitchFamily="18" charset="0"/>
                            <a:ea typeface="楷体_GB2312" pitchFamily="49" charset="-122"/>
                          </a:rPr>
                          <m:t>𝑆</m:t>
                        </m:r>
                        <m:r>
                          <a:rPr lang="en-US" altLang="zh-CN" sz="2800" b="0" i="1" smtClean="0">
                            <a:latin typeface="Cambria Math" panose="02040503050406030204" pitchFamily="18" charset="0"/>
                            <a:ea typeface="楷体_GB2312" pitchFamily="49" charset="-122"/>
                          </a:rPr>
                          <m:t>)</m:t>
                        </m:r>
                      </m:e>
                    </m:nary>
                  </m:oMath>
                </a14:m>
                <a:r>
                  <a:rPr lang="en-US" altLang="zh-CN" sz="2800" dirty="0">
                    <a:latin typeface="楷体_GB2312" pitchFamily="49" charset="-122"/>
                    <a:ea typeface="楷体_GB2312" pitchFamily="49" charset="-122"/>
                  </a:rPr>
                  <a:t>=3230</a:t>
                </a:r>
                <a:r>
                  <a:rPr lang="zh-CN" altLang="en-US" sz="2800" dirty="0">
                    <a:latin typeface="楷体_GB2312" pitchFamily="49" charset="-122"/>
                    <a:ea typeface="楷体_GB2312" pitchFamily="49" charset="-122"/>
                  </a:rPr>
                  <a:t>元</a:t>
                </a:r>
              </a:p>
              <a:p>
                <a:pPr>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ACWP </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AC</a:t>
                </a:r>
                <a:r>
                  <a:rPr lang="zh-CN" altLang="en-US"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a:t>
                </a:r>
                <a:r>
                  <a:rPr lang="zh-CN" altLang="en-US" sz="2800" dirty="0">
                    <a:ea typeface="楷体_GB2312" pitchFamily="49" charset="-122"/>
                  </a:rPr>
                  <a:t> </a:t>
                </a:r>
                <a14:m>
                  <m:oMath xmlns:m="http://schemas.openxmlformats.org/officeDocument/2006/math">
                    <m:nary>
                      <m:naryPr>
                        <m:chr m:val="∑"/>
                        <m:ctrlPr>
                          <a:rPr lang="zh-CN" altLang="en-US" sz="2800" i="1" smtClean="0">
                            <a:latin typeface="Cambria Math" panose="02040503050406030204" pitchFamily="18" charset="0"/>
                            <a:ea typeface="楷体_GB2312" pitchFamily="49" charset="-122"/>
                          </a:rPr>
                        </m:ctrlPr>
                      </m:naryPr>
                      <m:sub>
                        <m:r>
                          <m:rPr>
                            <m:brk m:alnAt="23"/>
                          </m:rPr>
                          <a:rPr lang="en-US" altLang="zh-CN" sz="2800" b="0" i="1" smtClean="0">
                            <a:latin typeface="Cambria Math" panose="02040503050406030204" pitchFamily="18" charset="0"/>
                            <a:ea typeface="楷体_GB2312" pitchFamily="49" charset="-122"/>
                          </a:rPr>
                          <m:t>𝐴</m:t>
                        </m:r>
                      </m:sub>
                      <m:sup>
                        <m:r>
                          <a:rPr lang="en-US" altLang="zh-CN" sz="2800" b="0" i="1" smtClean="0">
                            <a:latin typeface="Cambria Math" panose="02040503050406030204" pitchFamily="18" charset="0"/>
                            <a:ea typeface="楷体_GB2312" pitchFamily="49" charset="-122"/>
                          </a:rPr>
                          <m:t>𝐼</m:t>
                        </m:r>
                      </m:sup>
                      <m:e>
                        <m:r>
                          <a:rPr lang="en-US" altLang="zh-CN" sz="2800" b="0" i="1" smtClean="0">
                            <a:latin typeface="Cambria Math" panose="02040503050406030204" pitchFamily="18" charset="0"/>
                            <a:ea typeface="楷体_GB2312" pitchFamily="49" charset="-122"/>
                          </a:rPr>
                          <m:t>𝐴</m:t>
                        </m:r>
                      </m:e>
                    </m:nary>
                    <m:r>
                      <a:rPr lang="en-US" altLang="zh-CN" sz="2800" b="0" i="1" smtClean="0">
                        <a:latin typeface="Cambria Math" panose="02040503050406030204" pitchFamily="18" charset="0"/>
                        <a:ea typeface="楷体_GB2312" pitchFamily="49" charset="-122"/>
                      </a:rPr>
                      <m:t> </m:t>
                    </m:r>
                  </m:oMath>
                </a14:m>
                <a:r>
                  <a:rPr lang="en-US" altLang="zh-CN" sz="2800" dirty="0">
                    <a:latin typeface="楷体_GB2312" pitchFamily="49" charset="-122"/>
                    <a:ea typeface="楷体_GB2312" pitchFamily="49" charset="-122"/>
                  </a:rPr>
                  <a:t>=3090</a:t>
                </a:r>
                <a:r>
                  <a:rPr lang="zh-CN" altLang="en-US" sz="2800" dirty="0">
                    <a:latin typeface="楷体_GB2312" pitchFamily="49" charset="-122"/>
                    <a:ea typeface="楷体_GB2312" pitchFamily="49" charset="-122"/>
                  </a:rPr>
                  <a:t>元，</a:t>
                </a:r>
              </a:p>
              <a:p>
                <a:pPr>
                  <a:buFontTx/>
                  <a:buNone/>
                </a:pPr>
                <a:r>
                  <a:rPr lang="en-US" altLang="zh-CN" sz="2800" dirty="0">
                    <a:latin typeface="楷体_GB2312" pitchFamily="49" charset="-122"/>
                    <a:ea typeface="楷体_GB2312" pitchFamily="49" charset="-122"/>
                  </a:rPr>
                  <a:t>     BCWS </a:t>
                </a:r>
                <a:r>
                  <a:rPr lang="zh-CN" altLang="en-US" dirty="0">
                    <a:latin typeface="楷体_GB2312" pitchFamily="49" charset="-122"/>
                    <a:ea typeface="楷体_GB2312" pitchFamily="49" charset="-122"/>
                  </a:rPr>
                  <a:t>（</a:t>
                </a:r>
                <a:r>
                  <a:rPr lang="en-US" altLang="zh-CN" dirty="0">
                    <a:latin typeface="楷体_GB2312" pitchFamily="49" charset="-122"/>
                    <a:ea typeface="楷体_GB2312" pitchFamily="49" charset="-122"/>
                  </a:rPr>
                  <a:t>PV</a:t>
                </a:r>
                <a:r>
                  <a:rPr lang="zh-CN" altLang="en-US"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a:t>
                </a:r>
                <a:r>
                  <a:rPr lang="zh-CN" altLang="en-US" sz="2800" dirty="0">
                    <a:ea typeface="楷体_GB2312" pitchFamily="49" charset="-122"/>
                  </a:rPr>
                  <a:t> </a:t>
                </a:r>
                <a14:m>
                  <m:oMath xmlns:m="http://schemas.openxmlformats.org/officeDocument/2006/math">
                    <m:nary>
                      <m:naryPr>
                        <m:chr m:val="∑"/>
                        <m:ctrlPr>
                          <a:rPr lang="zh-CN" altLang="en-US" sz="2800" i="1" smtClean="0">
                            <a:latin typeface="Cambria Math" panose="02040503050406030204" pitchFamily="18" charset="0"/>
                            <a:ea typeface="楷体_GB2312" pitchFamily="49" charset="-122"/>
                          </a:rPr>
                        </m:ctrlPr>
                      </m:naryPr>
                      <m:sub>
                        <m:r>
                          <m:rPr>
                            <m:brk m:alnAt="23"/>
                          </m:rPr>
                          <a:rPr lang="en-US" altLang="zh-CN" sz="2800" b="0" i="1" smtClean="0">
                            <a:latin typeface="Cambria Math" panose="02040503050406030204" pitchFamily="18" charset="0"/>
                            <a:ea typeface="楷体_GB2312" pitchFamily="49" charset="-122"/>
                          </a:rPr>
                          <m:t>𝐴</m:t>
                        </m:r>
                      </m:sub>
                      <m:sup>
                        <m:r>
                          <a:rPr lang="en-US" altLang="zh-CN" sz="2800" b="0" i="1" smtClean="0">
                            <a:latin typeface="Cambria Math" panose="02040503050406030204" pitchFamily="18" charset="0"/>
                            <a:ea typeface="楷体_GB2312" pitchFamily="49" charset="-122"/>
                          </a:rPr>
                          <m:t>𝐼</m:t>
                        </m:r>
                      </m:sup>
                      <m:e>
                        <m:r>
                          <a:rPr lang="en-US" altLang="zh-CN" sz="2800" b="0" i="1" smtClean="0">
                            <a:latin typeface="Cambria Math" panose="02040503050406030204" pitchFamily="18" charset="0"/>
                            <a:ea typeface="楷体_GB2312" pitchFamily="49" charset="-122"/>
                          </a:rPr>
                          <m:t>𝑃</m:t>
                        </m:r>
                      </m:e>
                    </m:nary>
                    <m:r>
                      <a:rPr lang="en-US" altLang="zh-CN" sz="2800" b="0" i="1" smtClean="0">
                        <a:latin typeface="Cambria Math" panose="02040503050406030204" pitchFamily="18" charset="0"/>
                        <a:ea typeface="楷体_GB2312" pitchFamily="49" charset="-122"/>
                      </a:rPr>
                      <m:t> </m:t>
                    </m:r>
                  </m:oMath>
                </a14:m>
                <a:r>
                  <a:rPr lang="en-US" altLang="zh-CN" sz="2800" dirty="0">
                    <a:latin typeface="楷体_GB2312" pitchFamily="49" charset="-122"/>
                    <a:ea typeface="楷体_GB2312" pitchFamily="49" charset="-122"/>
                  </a:rPr>
                  <a:t>=4340</a:t>
                </a:r>
                <a:r>
                  <a:rPr lang="zh-CN" altLang="en-US" sz="2800" dirty="0">
                    <a:latin typeface="楷体_GB2312" pitchFamily="49" charset="-122"/>
                    <a:ea typeface="楷体_GB2312" pitchFamily="49" charset="-122"/>
                  </a:rPr>
                  <a:t>元。</a:t>
                </a:r>
              </a:p>
              <a:p>
                <a:pPr>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3</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CV</a:t>
                </a:r>
                <a:r>
                  <a:rPr lang="zh-CN" altLang="en-US" sz="2800" dirty="0">
                    <a:latin typeface="楷体_GB2312" pitchFamily="49" charset="-122"/>
                    <a:ea typeface="楷体_GB2312" pitchFamily="49" charset="-122"/>
                  </a:rPr>
                  <a:t>＝ </a:t>
                </a:r>
                <a:r>
                  <a:rPr lang="en-US" altLang="zh-CN" sz="2800" dirty="0">
                    <a:latin typeface="楷体_GB2312" pitchFamily="49" charset="-122"/>
                    <a:ea typeface="楷体_GB2312" pitchFamily="49" charset="-122"/>
                  </a:rPr>
                  <a:t>EV </a:t>
                </a:r>
                <a:r>
                  <a:rPr lang="zh-CN" altLang="en-US" sz="2800" dirty="0">
                    <a:latin typeface="楷体_GB2312" pitchFamily="49" charset="-122"/>
                    <a:ea typeface="楷体_GB2312" pitchFamily="49" charset="-122"/>
                  </a:rPr>
                  <a:t>－ </a:t>
                </a:r>
                <a:r>
                  <a:rPr lang="en-US" altLang="zh-CN" dirty="0">
                    <a:latin typeface="楷体_GB2312" pitchFamily="49" charset="-122"/>
                    <a:ea typeface="楷体_GB2312" pitchFamily="49" charset="-122"/>
                  </a:rPr>
                  <a:t>AC</a:t>
                </a: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140</a:t>
                </a:r>
                <a:r>
                  <a:rPr lang="zh-CN" altLang="en-US" sz="2800" dirty="0">
                    <a:latin typeface="楷体_GB2312" pitchFamily="49" charset="-122"/>
                    <a:ea typeface="楷体_GB2312" pitchFamily="49" charset="-122"/>
                  </a:rPr>
                  <a:t>元</a:t>
                </a:r>
                <a:r>
                  <a:rPr lang="en-US" altLang="zh-CN" sz="2800" dirty="0">
                    <a:latin typeface="楷体_GB2312" pitchFamily="49" charset="-122"/>
                    <a:ea typeface="楷体_GB2312" pitchFamily="49" charset="-122"/>
                  </a:rPr>
                  <a:t>&gt;0,</a:t>
                </a:r>
                <a:r>
                  <a:rPr lang="zh-CN" altLang="en-US" sz="2800" dirty="0">
                    <a:latin typeface="楷体_GB2312" pitchFamily="49" charset="-122"/>
                    <a:ea typeface="楷体_GB2312" pitchFamily="49" charset="-122"/>
                  </a:rPr>
                  <a:t>费用没有超出预算，费用节支。</a:t>
                </a:r>
              </a:p>
              <a:p>
                <a:pPr>
                  <a:buFontTx/>
                  <a:buNone/>
                </a:pPr>
                <a:r>
                  <a:rPr lang="en-US" altLang="zh-CN" sz="2800" dirty="0">
                    <a:latin typeface="楷体_GB2312" pitchFamily="49" charset="-122"/>
                    <a:ea typeface="楷体_GB2312" pitchFamily="49" charset="-122"/>
                  </a:rPr>
                  <a:t>     SV</a:t>
                </a:r>
                <a:r>
                  <a:rPr lang="zh-CN" altLang="en-US" sz="2800" dirty="0">
                    <a:latin typeface="楷体_GB2312" pitchFamily="49" charset="-122"/>
                    <a:ea typeface="楷体_GB2312" pitchFamily="49" charset="-122"/>
                  </a:rPr>
                  <a:t>＝ </a:t>
                </a:r>
                <a:r>
                  <a:rPr lang="en-US" altLang="zh-CN" sz="2800" dirty="0">
                    <a:latin typeface="楷体_GB2312" pitchFamily="49" charset="-122"/>
                    <a:ea typeface="楷体_GB2312" pitchFamily="49" charset="-122"/>
                  </a:rPr>
                  <a:t>EV </a:t>
                </a:r>
                <a:r>
                  <a:rPr lang="zh-CN" altLang="en-US" sz="2800" dirty="0">
                    <a:latin typeface="楷体_GB2312" pitchFamily="49" charset="-122"/>
                    <a:ea typeface="楷体_GB2312" pitchFamily="49" charset="-122"/>
                  </a:rPr>
                  <a:t>－ </a:t>
                </a:r>
                <a:r>
                  <a:rPr lang="en-US" altLang="zh-CN" dirty="0">
                    <a:latin typeface="楷体_GB2312" pitchFamily="49" charset="-122"/>
                    <a:ea typeface="楷体_GB2312" pitchFamily="49" charset="-122"/>
                  </a:rPr>
                  <a:t>PV</a:t>
                </a: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1110</a:t>
                </a:r>
                <a:r>
                  <a:rPr lang="zh-CN" altLang="en-US" sz="2800" dirty="0">
                    <a:latin typeface="楷体_GB2312" pitchFamily="49" charset="-122"/>
                    <a:ea typeface="楷体_GB2312" pitchFamily="49" charset="-122"/>
                  </a:rPr>
                  <a:t>元</a:t>
                </a:r>
                <a:r>
                  <a:rPr lang="en-US" altLang="zh-CN" sz="2800" dirty="0">
                    <a:latin typeface="楷体_GB2312" pitchFamily="49" charset="-122"/>
                    <a:ea typeface="楷体_GB2312" pitchFamily="49" charset="-122"/>
                  </a:rPr>
                  <a:t>&lt;0</a:t>
                </a:r>
                <a:r>
                  <a:rPr lang="zh-CN" altLang="en-US" sz="2800" dirty="0">
                    <a:latin typeface="楷体_GB2312" pitchFamily="49" charset="-122"/>
                    <a:ea typeface="楷体_GB2312" pitchFamily="49" charset="-122"/>
                  </a:rPr>
                  <a:t>，进度延误。</a:t>
                </a:r>
              </a:p>
              <a:p>
                <a:pPr>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4</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CPI= EV / </a:t>
                </a:r>
                <a:r>
                  <a:rPr lang="en-US" altLang="zh-CN" dirty="0">
                    <a:latin typeface="楷体_GB2312" pitchFamily="49" charset="-122"/>
                    <a:ea typeface="楷体_GB2312" pitchFamily="49" charset="-122"/>
                  </a:rPr>
                  <a:t>AC</a:t>
                </a:r>
                <a:r>
                  <a:rPr lang="en-US" altLang="zh-CN" sz="2800" dirty="0">
                    <a:latin typeface="楷体_GB2312" pitchFamily="49" charset="-122"/>
                    <a:ea typeface="楷体_GB2312" pitchFamily="49" charset="-122"/>
                  </a:rPr>
                  <a:t> =1.05</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成本低于计划成本。</a:t>
                </a:r>
                <a:r>
                  <a:rPr lang="en-US" altLang="zh-CN" sz="2800" dirty="0">
                    <a:latin typeface="楷体_GB2312" pitchFamily="49" charset="-122"/>
                    <a:ea typeface="楷体_GB2312" pitchFamily="49" charset="-122"/>
                  </a:rPr>
                  <a:t> </a:t>
                </a:r>
              </a:p>
              <a:p>
                <a:pPr>
                  <a:buFontTx/>
                  <a:buNone/>
                </a:pPr>
                <a:r>
                  <a:rPr lang="en-US" altLang="zh-CN" sz="2800" dirty="0">
                    <a:latin typeface="楷体_GB2312" pitchFamily="49" charset="-122"/>
                    <a:ea typeface="楷体_GB2312" pitchFamily="49" charset="-122"/>
                  </a:rPr>
                  <a:t>     SPI= EV / </a:t>
                </a:r>
                <a:r>
                  <a:rPr lang="en-US" altLang="zh-CN" dirty="0">
                    <a:latin typeface="楷体_GB2312" pitchFamily="49" charset="-122"/>
                    <a:ea typeface="楷体_GB2312" pitchFamily="49" charset="-122"/>
                  </a:rPr>
                  <a:t>PV</a:t>
                </a:r>
                <a:r>
                  <a:rPr lang="en-US" altLang="zh-CN" sz="2800" dirty="0">
                    <a:latin typeface="楷体_GB2312" pitchFamily="49" charset="-122"/>
                    <a:ea typeface="楷体_GB2312" pitchFamily="49" charset="-122"/>
                  </a:rPr>
                  <a:t> =0.744</a:t>
                </a:r>
                <a:r>
                  <a:rPr lang="zh-CN" altLang="en-US" sz="2800" dirty="0">
                    <a:latin typeface="楷体_GB2312" pitchFamily="49" charset="-122"/>
                    <a:ea typeface="楷体_GB2312" pitchFamily="49" charset="-122"/>
                  </a:rPr>
                  <a:t>，进度落后于计划进度。</a:t>
                </a:r>
              </a:p>
              <a:p>
                <a:pPr>
                  <a:buFontTx/>
                  <a:buNone/>
                </a:pP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5</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EAC=</a:t>
                </a:r>
                <a:r>
                  <a:rPr lang="zh-CN" altLang="en-US" sz="2800" dirty="0">
                    <a:latin typeface="楷体_GB2312" pitchFamily="49" charset="-122"/>
                    <a:ea typeface="楷体_GB2312" pitchFamily="49" charset="-122"/>
                  </a:rPr>
                  <a:t>总预算费用</a:t>
                </a:r>
                <a:r>
                  <a:rPr lang="en-US" altLang="zh-CN" sz="2800" dirty="0">
                    <a:latin typeface="楷体_GB2312" pitchFamily="49" charset="-122"/>
                    <a:ea typeface="楷体_GB2312" pitchFamily="49" charset="-122"/>
                  </a:rPr>
                  <a:t>/CPI=7619.05</a:t>
                </a:r>
                <a:r>
                  <a:rPr lang="zh-CN" altLang="en-US" sz="2800" dirty="0">
                    <a:latin typeface="楷体_GB2312" pitchFamily="49" charset="-122"/>
                    <a:ea typeface="楷体_GB2312" pitchFamily="49" charset="-122"/>
                  </a:rPr>
                  <a:t>元。</a:t>
                </a:r>
              </a:p>
            </p:txBody>
          </p:sp>
        </mc:Choice>
        <mc:Fallback xmlns="">
          <p:sp>
            <p:nvSpPr>
              <p:cNvPr id="81922" name="Rectangle 3"/>
              <p:cNvSpPr>
                <a:spLocks noGrp="1" noRot="1" noChangeAspect="1" noMove="1" noResize="1" noEditPoints="1" noAdjustHandles="1" noChangeArrowheads="1" noChangeShapeType="1" noTextEdit="1"/>
              </p:cNvSpPr>
              <p:nvPr>
                <p:ph type="body" idx="4294967295"/>
              </p:nvPr>
            </p:nvSpPr>
            <p:spPr>
              <a:xfrm>
                <a:off x="228714" y="1309688"/>
                <a:ext cx="8353425" cy="5548312"/>
              </a:xfrm>
              <a:blipFill>
                <a:blip r:embed="rId2"/>
                <a:stretch>
                  <a:fillRect l="-1533" t="-1209" r="-5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7448592"/>
      </p:ext>
    </p:extLst>
  </p:cSld>
  <p:clrMapOvr>
    <a:masterClrMapping/>
  </p:clrMapOvr>
  <p:transition spd="med">
    <p:rand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D763BE-C0A0-D48A-E01F-4FC337D40DD7}"/>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通过观察累计成本曲线，项目经理可以监控</a:t>
            </a:r>
          </a:p>
        </p:txBody>
      </p:sp>
      <p:sp>
        <p:nvSpPr>
          <p:cNvPr id="5" name="文本框 4">
            <a:extLst>
              <a:ext uri="{FF2B5EF4-FFF2-40B4-BE49-F238E27FC236}">
                <a16:creationId xmlns:a16="http://schemas.microsoft.com/office/drawing/2014/main" id="{410A15D2-E8F4-2127-9807-4DD15A692E2F}"/>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PV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13B74270-E704-81E9-0E14-BD458F1899BB}"/>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CV</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CE41F2BC-4FB4-56B3-3C6D-080ABFC8E793}"/>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SV</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CE2C5C93-DF9C-FF83-FFD5-F330363CA715}"/>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CPI</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46C12CE5-D670-0772-5E0C-2E69A2898591}"/>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85E26D53-D60F-3B56-2523-5F6499A69C4B}"/>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AA5E67C-BE30-64B0-D0CB-5B00625CEB1E}"/>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30015391-7798-B28F-1332-38595A1BEE66}"/>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2E3211F5-130C-C337-F98E-DC79B3FFC623}"/>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8CEC6F96-CCD8-1E5E-F639-3F818A1968D3}"/>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438DFC12-392E-3FA1-EDED-C2596BCB7829}"/>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368A516C-DC90-F1E5-4904-5B6DEC9FA94B}"/>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0872D1A1-58C2-B9BA-C86E-6AFD7437F9D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179C8E4B-B515-17CC-BAE4-A61EF81B2BA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46C67B87-66A0-C045-82A2-4E94EDBA23B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272524212"/>
      </p:ext>
    </p:extLst>
  </p:cSld>
  <p:clrMapOvr>
    <a:masterClrMapping/>
  </p:clrMapOvr>
  <p:transition spd="med">
    <p:random/>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704" y="1828842"/>
            <a:ext cx="7543602" cy="2400657"/>
          </a:xfrm>
          <a:prstGeom prst="rect">
            <a:avLst/>
          </a:prstGeom>
        </p:spPr>
        <p:txBody>
          <a:bodyPr wrap="square">
            <a:spAutoFit/>
          </a:bodyPr>
          <a:lstStyle/>
          <a:p>
            <a:pPr>
              <a:lnSpc>
                <a:spcPct val="150000"/>
              </a:lnSpc>
            </a:pPr>
            <a:r>
              <a:rPr lang="zh-CN" altLang="en-US" sz="2000" dirty="0">
                <a:solidFill>
                  <a:srgbClr val="C00000"/>
                </a:solidFill>
                <a:latin typeface="华文新魏" pitchFamily="2" charset="-122"/>
                <a:ea typeface="华文新魏" pitchFamily="2" charset="-122"/>
              </a:rPr>
              <a:t>计算题 （</a:t>
            </a:r>
            <a:r>
              <a:rPr lang="en-US" altLang="zh-CN" sz="2000" dirty="0">
                <a:solidFill>
                  <a:srgbClr val="C00000"/>
                </a:solidFill>
                <a:latin typeface="华文新魏" pitchFamily="2" charset="-122"/>
                <a:ea typeface="华文新魏" pitchFamily="2" charset="-122"/>
              </a:rPr>
              <a:t>P193</a:t>
            </a:r>
            <a:r>
              <a:rPr lang="zh-CN" altLang="en-US" sz="2000" dirty="0">
                <a:solidFill>
                  <a:srgbClr val="C00000"/>
                </a:solidFill>
                <a:latin typeface="华文新魏" pitchFamily="2" charset="-122"/>
                <a:ea typeface="华文新魏" pitchFamily="2" charset="-122"/>
              </a:rPr>
              <a:t>）</a:t>
            </a:r>
          </a:p>
          <a:p>
            <a:r>
              <a:rPr lang="zh-CN" altLang="en-US" sz="2000" dirty="0"/>
              <a:t>某公路修建项目，预算单价为</a:t>
            </a:r>
            <a:r>
              <a:rPr lang="en-US" altLang="zh-CN" sz="2000" dirty="0"/>
              <a:t>400</a:t>
            </a:r>
            <a:r>
              <a:rPr lang="zh-CN" altLang="en-US" sz="2000" dirty="0"/>
              <a:t>元</a:t>
            </a:r>
            <a:r>
              <a:rPr lang="en-US" altLang="zh-CN" sz="2000" dirty="0"/>
              <a:t>/m</a:t>
            </a:r>
            <a:r>
              <a:rPr lang="zh-CN" altLang="en-US" sz="2000" dirty="0"/>
              <a:t>。计划用</a:t>
            </a:r>
            <a:r>
              <a:rPr lang="en-US" altLang="zh-CN" sz="2000" dirty="0"/>
              <a:t>30</a:t>
            </a:r>
            <a:r>
              <a:rPr lang="zh-CN" altLang="en-US" sz="2000" dirty="0"/>
              <a:t>天完成，每天</a:t>
            </a:r>
            <a:r>
              <a:rPr lang="en-US" altLang="zh-CN" sz="2000" dirty="0"/>
              <a:t>120m</a:t>
            </a:r>
            <a:r>
              <a:rPr lang="zh-CN" altLang="en-US" sz="2000" dirty="0"/>
              <a:t>。开工后</a:t>
            </a:r>
            <a:r>
              <a:rPr lang="en-US" altLang="zh-CN" sz="2000" dirty="0"/>
              <a:t>5</a:t>
            </a:r>
            <a:r>
              <a:rPr lang="zh-CN" altLang="en-US" sz="2000" dirty="0"/>
              <a:t>天测量，已完成</a:t>
            </a:r>
            <a:r>
              <a:rPr lang="en-US" altLang="zh-CN" sz="2000" dirty="0"/>
              <a:t>500m</a:t>
            </a:r>
            <a:r>
              <a:rPr lang="zh-CN" altLang="en-US" sz="2000" dirty="0"/>
              <a:t>，实际付给承包商</a:t>
            </a:r>
            <a:r>
              <a:rPr lang="en-US" altLang="zh-CN" sz="2000" dirty="0"/>
              <a:t>35</a:t>
            </a:r>
            <a:r>
              <a:rPr lang="zh-CN" altLang="en-US" sz="2000" dirty="0"/>
              <a:t>万元。计算：</a:t>
            </a:r>
            <a:endParaRPr lang="en-US" altLang="zh-CN" sz="2000" dirty="0"/>
          </a:p>
          <a:p>
            <a:r>
              <a:rPr lang="zh-CN" altLang="en-US" sz="2000" dirty="0"/>
              <a:t>（</a:t>
            </a:r>
            <a:r>
              <a:rPr lang="en-US" altLang="zh-CN" sz="2000" dirty="0"/>
              <a:t>1</a:t>
            </a:r>
            <a:r>
              <a:rPr lang="zh-CN" altLang="en-US" sz="2000" dirty="0"/>
              <a:t>）成本偏差（</a:t>
            </a:r>
            <a:r>
              <a:rPr lang="en-US" altLang="zh-CN" sz="2000" dirty="0"/>
              <a:t>CV</a:t>
            </a:r>
            <a:r>
              <a:rPr lang="zh-CN" altLang="en-US" sz="2000" dirty="0"/>
              <a:t>）和进度偏差（</a:t>
            </a:r>
            <a:r>
              <a:rPr lang="en-US" altLang="zh-CN" sz="2000" dirty="0"/>
              <a:t>SV</a:t>
            </a:r>
            <a:r>
              <a:rPr lang="zh-CN" altLang="en-US" sz="2000" dirty="0"/>
              <a:t>）是多少？说明了什么？</a:t>
            </a:r>
            <a:endParaRPr lang="en-US" altLang="zh-CN" sz="2000" dirty="0"/>
          </a:p>
          <a:p>
            <a:r>
              <a:rPr lang="zh-CN" altLang="en-US" sz="2000" dirty="0"/>
              <a:t>（</a:t>
            </a:r>
            <a:r>
              <a:rPr lang="en-US" altLang="zh-CN" sz="2000" dirty="0"/>
              <a:t>2</a:t>
            </a:r>
            <a:r>
              <a:rPr lang="zh-CN" altLang="en-US" sz="2000" dirty="0"/>
              <a:t>）进度执行指数（</a:t>
            </a:r>
            <a:r>
              <a:rPr lang="en-US" altLang="zh-CN" sz="2000" dirty="0"/>
              <a:t>SPI</a:t>
            </a:r>
            <a:r>
              <a:rPr lang="zh-CN" altLang="en-US" sz="2000" dirty="0"/>
              <a:t>）和成本执行指数（</a:t>
            </a:r>
            <a:r>
              <a:rPr lang="en-US" altLang="zh-CN" sz="2000" dirty="0"/>
              <a:t>CPI</a:t>
            </a:r>
            <a:r>
              <a:rPr lang="zh-CN" altLang="en-US" sz="2000" dirty="0"/>
              <a:t>）是多少？说明了什么。</a:t>
            </a:r>
            <a:r>
              <a:rPr lang="en-US" altLang="zh-CN" sz="2000" dirty="0"/>
              <a:t> </a:t>
            </a:r>
            <a:endParaRPr lang="zh-CN" altLang="en-US" sz="2000" dirty="0"/>
          </a:p>
        </p:txBody>
      </p:sp>
    </p:spTree>
    <p:extLst>
      <p:ext uri="{BB962C8B-B14F-4D97-AF65-F5344CB8AC3E}">
        <p14:creationId xmlns:p14="http://schemas.microsoft.com/office/powerpoint/2010/main" val="645191666"/>
      </p:ext>
    </p:extLst>
  </p:cSld>
  <p:clrMapOvr>
    <a:masterClrMapping/>
  </p:clrMapOvr>
  <p:transition spd="med">
    <p:rand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Grp="1"/>
          </p:cNvSpPr>
          <p:nvPr>
            <p:ph type="body" idx="4294967295"/>
          </p:nvPr>
        </p:nvSpPr>
        <p:spPr>
          <a:xfrm>
            <a:off x="0" y="1600200"/>
            <a:ext cx="8991484" cy="4525963"/>
          </a:xfrm>
        </p:spPr>
        <p:txBody>
          <a:bodyPr/>
          <a:lstStyle/>
          <a:p>
            <a:r>
              <a:rPr lang="en-US" altLang="zh-CN" dirty="0"/>
              <a:t>(1)</a:t>
            </a:r>
          </a:p>
          <a:p>
            <a:r>
              <a:rPr lang="en-US" altLang="zh-CN" dirty="0"/>
              <a:t>BAC=400</a:t>
            </a:r>
            <a:r>
              <a:rPr lang="zh-CN" altLang="en-US" dirty="0"/>
              <a:t>*</a:t>
            </a:r>
            <a:r>
              <a:rPr lang="en-US" altLang="zh-CN" dirty="0"/>
              <a:t>30</a:t>
            </a:r>
            <a:r>
              <a:rPr lang="zh-CN" altLang="en-US" dirty="0"/>
              <a:t>*</a:t>
            </a:r>
            <a:r>
              <a:rPr lang="en-US" altLang="zh-CN" dirty="0"/>
              <a:t>120</a:t>
            </a:r>
          </a:p>
          <a:p>
            <a:r>
              <a:rPr lang="en-US" altLang="zh-CN" dirty="0"/>
              <a:t>EV= 500/ </a:t>
            </a:r>
            <a:r>
              <a:rPr lang="zh-CN" altLang="en-US" dirty="0"/>
              <a:t>（</a:t>
            </a:r>
            <a:r>
              <a:rPr lang="en-US" altLang="zh-CN" dirty="0"/>
              <a:t>30*120</a:t>
            </a:r>
            <a:r>
              <a:rPr lang="zh-CN" altLang="en-US" dirty="0"/>
              <a:t>）</a:t>
            </a:r>
            <a:r>
              <a:rPr lang="en-US" altLang="zh-CN" dirty="0"/>
              <a:t>*BAC=20w</a:t>
            </a:r>
          </a:p>
          <a:p>
            <a:r>
              <a:rPr lang="en-US" altLang="zh-CN" dirty="0"/>
              <a:t>AC=35w</a:t>
            </a:r>
          </a:p>
          <a:p>
            <a:r>
              <a:rPr lang="en-US" altLang="zh-CN" dirty="0"/>
              <a:t>PV=120*5*400=24w</a:t>
            </a:r>
          </a:p>
          <a:p>
            <a:r>
              <a:rPr lang="en-US" altLang="zh-CN" dirty="0"/>
              <a:t>CV=EV-AC=200000-350000=-150000</a:t>
            </a:r>
          </a:p>
          <a:p>
            <a:r>
              <a:rPr lang="en-US" altLang="zh-CN" dirty="0"/>
              <a:t>SV=EV-PV=200000-240000=-40000</a:t>
            </a:r>
          </a:p>
          <a:p>
            <a:pPr marL="0" indent="0">
              <a:buNone/>
            </a:pPr>
            <a:r>
              <a:rPr lang="en-US" altLang="zh-CN" dirty="0"/>
              <a:t>(2)</a:t>
            </a:r>
          </a:p>
          <a:p>
            <a:r>
              <a:rPr lang="en-US" altLang="zh-CN" dirty="0"/>
              <a:t>SPI=EV/PV=200000/240000=0.83&lt;1,</a:t>
            </a:r>
            <a:r>
              <a:rPr lang="zh-CN" altLang="en-US" dirty="0"/>
              <a:t>落后于进度计划。</a:t>
            </a:r>
            <a:endParaRPr lang="en-US" altLang="zh-CN" dirty="0"/>
          </a:p>
          <a:p>
            <a:r>
              <a:rPr lang="en-US" altLang="zh-CN" dirty="0"/>
              <a:t>CPI= EV/AC= 200000/350000=0.57&lt;1,</a:t>
            </a:r>
            <a:r>
              <a:rPr lang="zh-CN" altLang="en-US" dirty="0"/>
              <a:t>说明超过计划成本。</a:t>
            </a:r>
          </a:p>
        </p:txBody>
      </p:sp>
    </p:spTree>
    <p:extLst>
      <p:ext uri="{BB962C8B-B14F-4D97-AF65-F5344CB8AC3E}">
        <p14:creationId xmlns:p14="http://schemas.microsoft.com/office/powerpoint/2010/main" val="4269390732"/>
      </p:ext>
    </p:extLst>
  </p:cSld>
  <p:clrMapOvr>
    <a:masterClrMapping/>
  </p:clrMapOvr>
  <p:transition spd="med">
    <p:rand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6992D7F-D789-9505-1CE8-B77452163C16}"/>
              </a:ext>
            </a:extLst>
          </p:cNvPr>
          <p:cNvSpPr txBox="1"/>
          <p:nvPr/>
        </p:nvSpPr>
        <p:spPr>
          <a:xfrm>
            <a:off x="838298" y="1752644"/>
            <a:ext cx="7010216" cy="3539430"/>
          </a:xfrm>
          <a:prstGeom prst="rect">
            <a:avLst/>
          </a:prstGeom>
          <a:noFill/>
        </p:spPr>
        <p:txBody>
          <a:bodyPr wrap="square" rtlCol="0">
            <a:spAutoFit/>
          </a:bodyPr>
          <a:lstStyle/>
          <a:p>
            <a:r>
              <a:rPr lang="zh-CN" altLang="en-US" sz="2800" dirty="0"/>
              <a:t>        如果你是一个美容院楼盘建设项目的项目经理，请撰写项目计划书，包含项目简介、项目计划（使用</a:t>
            </a:r>
            <a:r>
              <a:rPr lang="en-US" altLang="zh-CN" sz="2800" dirty="0" err="1"/>
              <a:t>wbs</a:t>
            </a:r>
            <a:r>
              <a:rPr lang="zh-CN" altLang="en-US" sz="2800" dirty="0"/>
              <a:t>和责任分配矩阵）、项目时间管理（包括使用网络图法编制各个项目的流程）、项目成本管理（包括资源计划制定，需要使用资源需求甘特图；项目成本估算，需结合</a:t>
            </a:r>
            <a:r>
              <a:rPr lang="en-US" altLang="zh-CN" sz="2800" dirty="0" err="1"/>
              <a:t>wbs</a:t>
            </a:r>
            <a:r>
              <a:rPr lang="zh-CN" altLang="en-US" sz="2800" dirty="0"/>
              <a:t>；项目成本预算，需要使用成本预算表），不少于</a:t>
            </a:r>
            <a:r>
              <a:rPr lang="en-US" altLang="zh-CN" sz="2800" dirty="0"/>
              <a:t>2000</a:t>
            </a:r>
            <a:r>
              <a:rPr lang="zh-CN" altLang="en-US" sz="2800" dirty="0"/>
              <a:t>字。</a:t>
            </a:r>
          </a:p>
        </p:txBody>
      </p:sp>
    </p:spTree>
    <p:extLst>
      <p:ext uri="{BB962C8B-B14F-4D97-AF65-F5344CB8AC3E}">
        <p14:creationId xmlns:p14="http://schemas.microsoft.com/office/powerpoint/2010/main" val="4160245763"/>
      </p:ext>
    </p:extLst>
  </p:cSld>
  <p:clrMapOvr>
    <a:masterClrMapping/>
  </p:clrMapOvr>
  <p:transition spd="med">
    <p:random/>
  </p:transition>
</p:sld>
</file>

<file path=ppt/tags/tag1.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OTHERS"/>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NUMBER"/>
  <p:tag name="MH_ORDER" val="NUMBER"/>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OTHERS"/>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NUMBER"/>
  <p:tag name="MH_ORDER" val="NUMBER"/>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正确答案是C。选项B，完全不对。使用能力不足的工人，通常会导致进度落后，成本超支。根据题目中信息，我们无法得出选项A、D的结论，虽然也存在这两种可能性。"/>
</p:tagLst>
</file>

<file path=ppt/tags/tag4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5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_rels/theme7.xml.rels><?xml version="1.0" encoding="UTF-8" standalone="yes"?>
<Relationships xmlns="http://schemas.openxmlformats.org/package/2006/relationships"><Relationship Id="rId1" Type="http://schemas.openxmlformats.org/officeDocument/2006/relationships/image" Target="../media/image3.jpeg"/></Relationships>
</file>

<file path=ppt/theme/_rels/theme8.xml.rels><?xml version="1.0" encoding="UTF-8" standalone="yes"?>
<Relationships xmlns="http://schemas.openxmlformats.org/package/2006/relationships"><Relationship Id="rId1" Type="http://schemas.openxmlformats.org/officeDocument/2006/relationships/image" Target="../media/image3.jpeg"/></Relationships>
</file>

<file path=ppt/theme/_rels/theme9.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A000120140530A99PPBG">
  <a:themeElements>
    <a:clrScheme name="自定义 406">
      <a:dk1>
        <a:srgbClr val="5F5F5F"/>
      </a:dk1>
      <a:lt1>
        <a:sysClr val="window" lastClr="FFFFFF"/>
      </a:lt1>
      <a:dk2>
        <a:srgbClr val="5F5F5F"/>
      </a:dk2>
      <a:lt2>
        <a:srgbClr val="FFFFFF"/>
      </a:lt2>
      <a:accent1>
        <a:srgbClr val="87A452"/>
      </a:accent1>
      <a:accent2>
        <a:srgbClr val="58B898"/>
      </a:accent2>
      <a:accent3>
        <a:srgbClr val="489698"/>
      </a:accent3>
      <a:accent4>
        <a:srgbClr val="C2C25E"/>
      </a:accent4>
      <a:accent5>
        <a:srgbClr val="C00000"/>
      </a:accent5>
      <a:accent6>
        <a:srgbClr val="FFC000"/>
      </a:accent6>
      <a:hlink>
        <a:srgbClr val="00B0F0"/>
      </a:hlink>
      <a:folHlink>
        <a:srgbClr val="7F7F7F"/>
      </a:folHlink>
    </a:clrScheme>
    <a:fontScheme name="自定义 15">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A000120140530A99PPBG">
  <a:themeElements>
    <a:clrScheme name="自定义 406">
      <a:dk1>
        <a:srgbClr val="5F5F5F"/>
      </a:dk1>
      <a:lt1>
        <a:sysClr val="window" lastClr="FFFFFF"/>
      </a:lt1>
      <a:dk2>
        <a:srgbClr val="5F5F5F"/>
      </a:dk2>
      <a:lt2>
        <a:srgbClr val="FFFFFF"/>
      </a:lt2>
      <a:accent1>
        <a:srgbClr val="87A452"/>
      </a:accent1>
      <a:accent2>
        <a:srgbClr val="58B898"/>
      </a:accent2>
      <a:accent3>
        <a:srgbClr val="489698"/>
      </a:accent3>
      <a:accent4>
        <a:srgbClr val="C2C25E"/>
      </a:accent4>
      <a:accent5>
        <a:srgbClr val="C00000"/>
      </a:accent5>
      <a:accent6>
        <a:srgbClr val="FFC000"/>
      </a:accent6>
      <a:hlink>
        <a:srgbClr val="00B0F0"/>
      </a:hlink>
      <a:folHlink>
        <a:srgbClr val="7F7F7F"/>
      </a:folHlink>
    </a:clrScheme>
    <a:fontScheme name="自定义 15">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数学课教育PPT模板">
  <a:themeElements>
    <a:clrScheme name="1_数学课教育PPT模板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fontScheme name="1_数学课教育PPT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2"/>
          </a:solidFill>
          <a:prstDash val="solid"/>
          <a:miter lim="800000"/>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Arial Unicode MS" pitchFamily="34" charset="-122"/>
            <a:cs typeface="Arial Unicode MS" pitchFamily="34" charset="-122"/>
          </a:defRPr>
        </a:defPPr>
      </a:lstStyle>
    </a:spDef>
    <a:lnDef>
      <a:spPr bwMode="auto">
        <a:xfrm>
          <a:off x="0" y="0"/>
          <a:ext cx="1" cy="1"/>
        </a:xfrm>
        <a:custGeom>
          <a:avLst/>
          <a:gdLst/>
          <a:ahLst/>
          <a:cxnLst/>
          <a:rect l="0" t="0" r="0" b="0"/>
          <a:pathLst/>
        </a:custGeom>
        <a:noFill/>
        <a:ln w="9525" cap="flat" cmpd="sng" algn="ctr">
          <a:solidFill>
            <a:schemeClr val="tx2"/>
          </a:solidFill>
          <a:prstDash val="solid"/>
          <a:miter lim="800000"/>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chemeClr val="tx1"/>
            </a:solidFill>
            <a:effectLst/>
            <a:latin typeface="Arial" charset="0"/>
            <a:ea typeface="Arial Unicode MS" pitchFamily="34" charset="-122"/>
            <a:cs typeface="Arial Unicode MS" pitchFamily="34" charset="-122"/>
          </a:defRPr>
        </a:defPPr>
      </a:lstStyle>
    </a:lnDef>
  </a:objectDefaults>
  <a:extraClrSchemeLst>
    <a:extraClrScheme>
      <a:clrScheme name="1_数学课教育PPT模板 1">
        <a:dk1>
          <a:srgbClr val="30311D"/>
        </a:dk1>
        <a:lt1>
          <a:srgbClr val="FFFFFF"/>
        </a:lt1>
        <a:dk2>
          <a:srgbClr val="333399"/>
        </a:dk2>
        <a:lt2>
          <a:srgbClr val="C0C0C0"/>
        </a:lt2>
        <a:accent1>
          <a:srgbClr val="3780BD"/>
        </a:accent1>
        <a:accent2>
          <a:srgbClr val="98C13D"/>
        </a:accent2>
        <a:accent3>
          <a:srgbClr val="FFFFFF"/>
        </a:accent3>
        <a:accent4>
          <a:srgbClr val="272817"/>
        </a:accent4>
        <a:accent5>
          <a:srgbClr val="AEC0DB"/>
        </a:accent5>
        <a:accent6>
          <a:srgbClr val="89AF36"/>
        </a:accent6>
        <a:hlink>
          <a:srgbClr val="F5B821"/>
        </a:hlink>
        <a:folHlink>
          <a:srgbClr val="91597E"/>
        </a:folHlink>
      </a:clrScheme>
      <a:clrMap bg1="lt1" tx1="dk1" bg2="lt2" tx2="dk2" accent1="accent1" accent2="accent2" accent3="accent3" accent4="accent4" accent5="accent5" accent6="accent6" hlink="hlink" folHlink="folHlink"/>
    </a:extraClrScheme>
    <a:extraClrScheme>
      <a:clrScheme name="1_数学课教育PPT模板 2">
        <a:dk1>
          <a:srgbClr val="000000"/>
        </a:dk1>
        <a:lt1>
          <a:srgbClr val="FFFFFF"/>
        </a:lt1>
        <a:dk2>
          <a:srgbClr val="193583"/>
        </a:dk2>
        <a:lt2>
          <a:srgbClr val="C0C0C0"/>
        </a:lt2>
        <a:accent1>
          <a:srgbClr val="89CA64"/>
        </a:accent1>
        <a:accent2>
          <a:srgbClr val="D9C215"/>
        </a:accent2>
        <a:accent3>
          <a:srgbClr val="FFFFFF"/>
        </a:accent3>
        <a:accent4>
          <a:srgbClr val="000000"/>
        </a:accent4>
        <a:accent5>
          <a:srgbClr val="C4E1B8"/>
        </a:accent5>
        <a:accent6>
          <a:srgbClr val="C4B012"/>
        </a:accent6>
        <a:hlink>
          <a:srgbClr val="04884E"/>
        </a:hlink>
        <a:folHlink>
          <a:srgbClr val="FF9600"/>
        </a:folHlink>
      </a:clrScheme>
      <a:clrMap bg1="lt1" tx1="dk1" bg2="lt2" tx2="dk2" accent1="accent1" accent2="accent2" accent3="accent3" accent4="accent4" accent5="accent5" accent6="accent6" hlink="hlink" folHlink="folHlink"/>
    </a:extraClrScheme>
    <a:extraClrScheme>
      <a:clrScheme name="1_数学课教育PPT模板 3">
        <a:dk1>
          <a:srgbClr val="000000"/>
        </a:dk1>
        <a:lt1>
          <a:srgbClr val="FFFFFF"/>
        </a:lt1>
        <a:dk2>
          <a:srgbClr val="006666"/>
        </a:dk2>
        <a:lt2>
          <a:srgbClr val="C0C0C0"/>
        </a:lt2>
        <a:accent1>
          <a:srgbClr val="D4502C"/>
        </a:accent1>
        <a:accent2>
          <a:srgbClr val="D7AE3B"/>
        </a:accent2>
        <a:accent3>
          <a:srgbClr val="FFFFFF"/>
        </a:accent3>
        <a:accent4>
          <a:srgbClr val="000000"/>
        </a:accent4>
        <a:accent5>
          <a:srgbClr val="E6B3AC"/>
        </a:accent5>
        <a:accent6>
          <a:srgbClr val="C39D35"/>
        </a:accent6>
        <a:hlink>
          <a:srgbClr val="1C74B0"/>
        </a:hlink>
        <a:folHlink>
          <a:srgbClr val="85C167"/>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主题1">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3_主题1">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4_主题1">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7.xml><?xml version="1.0" encoding="utf-8"?>
<a:theme xmlns:a="http://schemas.openxmlformats.org/drawingml/2006/main" name="5_主题1">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8.xml><?xml version="1.0" encoding="utf-8"?>
<a:theme xmlns:a="http://schemas.openxmlformats.org/drawingml/2006/main" name="8_主题1">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9.xml><?xml version="1.0" encoding="utf-8"?>
<a:theme xmlns:a="http://schemas.openxmlformats.org/drawingml/2006/main" name="1_主题1">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0.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3.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4.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5.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6.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7.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8.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9.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4180</TotalTime>
  <Pages>0</Pages>
  <Words>6464</Words>
  <Characters>0</Characters>
  <Application>Microsoft Office PowerPoint</Application>
  <DocSecurity>0</DocSecurity>
  <PresentationFormat>全屏显示(4:3)</PresentationFormat>
  <Lines>0</Lines>
  <Paragraphs>1281</Paragraphs>
  <Slides>94</Slides>
  <Notes>13</Notes>
  <HiddenSlides>0</HiddenSlides>
  <MMClips>0</MMClips>
  <ScaleCrop>false</ScaleCrop>
  <HeadingPairs>
    <vt:vector size="8" baseType="variant">
      <vt:variant>
        <vt:lpstr>已用的字体</vt:lpstr>
      </vt:variant>
      <vt:variant>
        <vt:i4>17</vt:i4>
      </vt:variant>
      <vt:variant>
        <vt:lpstr>主题</vt:lpstr>
      </vt:variant>
      <vt:variant>
        <vt:i4>11</vt:i4>
      </vt:variant>
      <vt:variant>
        <vt:lpstr>嵌入 OLE 服务器</vt:lpstr>
      </vt:variant>
      <vt:variant>
        <vt:i4>4</vt:i4>
      </vt:variant>
      <vt:variant>
        <vt:lpstr>幻灯片标题</vt:lpstr>
      </vt:variant>
      <vt:variant>
        <vt:i4>94</vt:i4>
      </vt:variant>
    </vt:vector>
  </HeadingPairs>
  <TitlesOfParts>
    <vt:vector size="126" baseType="lpstr">
      <vt:lpstr>Arial Unicode MS</vt:lpstr>
      <vt:lpstr>黑体</vt:lpstr>
      <vt:lpstr>华文楷体</vt:lpstr>
      <vt:lpstr>华文新魏</vt:lpstr>
      <vt:lpstr>华文行楷</vt:lpstr>
      <vt:lpstr>楷体</vt:lpstr>
      <vt:lpstr>楷体_GB2312</vt:lpstr>
      <vt:lpstr>宋体</vt:lpstr>
      <vt:lpstr>Microsoft Yahei</vt:lpstr>
      <vt:lpstr>Arial</vt:lpstr>
      <vt:lpstr>Calibri</vt:lpstr>
      <vt:lpstr>Cambria Math</vt:lpstr>
      <vt:lpstr>Constantia</vt:lpstr>
      <vt:lpstr>Times New Roman</vt:lpstr>
      <vt:lpstr>Verdana</vt:lpstr>
      <vt:lpstr>Wingdings</vt:lpstr>
      <vt:lpstr>Wingdings 2</vt:lpstr>
      <vt:lpstr>A000120140530A99PPBG</vt:lpstr>
      <vt:lpstr>主题1</vt:lpstr>
      <vt:lpstr>Profile</vt:lpstr>
      <vt:lpstr>2_主题1</vt:lpstr>
      <vt:lpstr>3_主题1</vt:lpstr>
      <vt:lpstr>4_主题1</vt:lpstr>
      <vt:lpstr>5_主题1</vt:lpstr>
      <vt:lpstr>8_主题1</vt:lpstr>
      <vt:lpstr>1_主题1</vt:lpstr>
      <vt:lpstr>1_A000120140530A99PPBG</vt:lpstr>
      <vt:lpstr>1_数学课教育PPT模板</vt:lpstr>
      <vt:lpstr>演示文稿</vt:lpstr>
      <vt:lpstr>Presentation</vt:lpstr>
      <vt:lpstr>公式</vt:lpstr>
      <vt:lpstr>Chart</vt:lpstr>
      <vt:lpstr>第9章 项目成本管理</vt:lpstr>
      <vt:lpstr>PowerPoint 演示文稿</vt:lpstr>
      <vt:lpstr>PowerPoint 演示文稿</vt:lpstr>
      <vt:lpstr>PowerPoint 演示文稿</vt:lpstr>
      <vt:lpstr>PowerPoint 演示文稿</vt:lpstr>
      <vt:lpstr>PowerPoint 演示文稿</vt:lpstr>
      <vt:lpstr>PowerPoint 演示文稿</vt:lpstr>
      <vt:lpstr>学习目标：</vt:lpstr>
      <vt:lpstr>第一节  概  述 </vt:lpstr>
      <vt:lpstr>一、项目成本管理的概念</vt:lpstr>
      <vt:lpstr>PowerPoint 演示文稿</vt:lpstr>
      <vt:lpstr>二、项目成本管理的理念</vt:lpstr>
      <vt:lpstr>三、影响项目成本的因素</vt:lpstr>
      <vt:lpstr>三、影响项目成本的因素</vt:lpstr>
      <vt:lpstr>PowerPoint 演示文稿</vt:lpstr>
      <vt:lpstr>修改一个软件错误的相对开销</vt:lpstr>
      <vt:lpstr>四、影响项目成本的过程</vt:lpstr>
      <vt:lpstr>第二节  项目资源计划</vt:lpstr>
      <vt:lpstr>一、定义</vt:lpstr>
      <vt:lpstr>二、项目资源计划的依据</vt:lpstr>
      <vt:lpstr>三、项目资源计划的方法</vt:lpstr>
      <vt:lpstr>四、项目资源计划的成果</vt:lpstr>
      <vt:lpstr>第三节  项目成本估算</vt:lpstr>
      <vt:lpstr>估算的类型</vt:lpstr>
      <vt:lpstr>一、项目成本估算的依据</vt:lpstr>
      <vt:lpstr>二、项目成本估算的方法</vt:lpstr>
      <vt:lpstr>PowerPoint 演示文稿</vt:lpstr>
      <vt:lpstr>PowerPoint 演示文稿</vt:lpstr>
      <vt:lpstr>二、项目成本估算的方法</vt:lpstr>
      <vt:lpstr>PowerPoint 演示文稿</vt:lpstr>
      <vt:lpstr>PowerPoint 演示文稿</vt:lpstr>
      <vt:lpstr>三、项目成本估算的成果</vt:lpstr>
      <vt:lpstr>PowerPoint 演示文稿</vt:lpstr>
      <vt:lpstr>波音公司的项目估算模版 </vt:lpstr>
      <vt:lpstr>PowerPoint 演示文稿</vt:lpstr>
      <vt:lpstr>PowerPoint 演示文稿</vt:lpstr>
      <vt:lpstr>PowerPoint 演示文稿</vt:lpstr>
      <vt:lpstr>PowerPoint 演示文稿</vt:lpstr>
      <vt:lpstr>第四节  项目成本预算</vt:lpstr>
      <vt:lpstr>项目成本预算</vt:lpstr>
      <vt:lpstr>一、项目成本预算的依据</vt:lpstr>
      <vt:lpstr>二、项目成本预算的方法和过程</vt:lpstr>
      <vt:lpstr>二、项目成本预算的方法和过程</vt:lpstr>
      <vt:lpstr>WBS—CBS 工作分解结构- 成本分解结构矩阵</vt:lpstr>
      <vt:lpstr>成本预算实例（1）</vt:lpstr>
      <vt:lpstr>成本预算实例（2）</vt:lpstr>
      <vt:lpstr>成本预算实例（3）</vt:lpstr>
      <vt:lpstr>案例课堂练习：绘制成本负荷及累积曲线</vt:lpstr>
      <vt:lpstr>PowerPoint 演示文稿</vt:lpstr>
      <vt:lpstr>PowerPoint 演示文稿</vt:lpstr>
      <vt:lpstr>PowerPoint 演示文稿</vt:lpstr>
      <vt:lpstr>三、项目成本预算的成果</vt:lpstr>
      <vt:lpstr>第五节   项目成本控制</vt:lpstr>
      <vt:lpstr>一、定义</vt:lpstr>
      <vt:lpstr>二、项目成本控制主要内容</vt:lpstr>
      <vt:lpstr>三、项目成本控制的依据</vt:lpstr>
      <vt:lpstr>二、项目成本控制的方法</vt:lpstr>
      <vt:lpstr>Project S-Curves</vt:lpstr>
      <vt:lpstr>Project Sierra’s S-Curve Showing Negative Variance </vt:lpstr>
      <vt:lpstr>Milestone Analysis</vt:lpstr>
      <vt:lpstr>Gantt Chart with Milestones</vt:lpstr>
      <vt:lpstr>Assessing Project Blue’s Status Using  Tracking Gantt Chart</vt:lpstr>
      <vt:lpstr>Tracking Gantt with Project Activity Deviation</vt:lpstr>
      <vt:lpstr>三、项目成本控制的成果</vt:lpstr>
      <vt:lpstr>第六节  项目挣值管理方法</vt:lpstr>
      <vt:lpstr>PowerPoint 演示文稿</vt:lpstr>
      <vt:lpstr>Earned Value Management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Calculating earned value</vt:lpstr>
      <vt:lpstr>Project Baseline, Using Earned Value </vt:lpstr>
      <vt:lpstr>Earned Value Example</vt:lpstr>
      <vt:lpstr>Earned Value Example</vt:lpstr>
      <vt:lpstr>项目挣值管理中的预测分析</vt:lpstr>
      <vt:lpstr>Earned Value Report for Project Atlas on March 7</vt:lpstr>
      <vt:lpstr>Example _ EARNED VALUE TABLE  截至6月底</vt:lpstr>
      <vt:lpstr>Schedule Variances</vt:lpstr>
      <vt:lpstr>Cost Variances</vt:lpstr>
      <vt:lpstr>Earned Value Performance Metrics 挣值绩效指标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 Corporation</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第七章</dc:title>
  <dc:creator>Administrator</dc:creator>
  <cp:lastModifiedBy>ancol yao</cp:lastModifiedBy>
  <cp:revision>174</cp:revision>
  <dcterms:created xsi:type="dcterms:W3CDTF">2005-09-16T13:28:08Z</dcterms:created>
  <dcterms:modified xsi:type="dcterms:W3CDTF">2024-12-02T10:10:37Z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TC010690102052</vt:lpwstr>
  </property>
  <property fmtid="{D5CDD505-2E9C-101B-9397-08002B2CF9AE}" pid="3" name="KSOProductBuildVer">
    <vt:lpwstr>2052-10.1.0.6065</vt:lpwstr>
  </property>
</Properties>
</file>